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2" r:id="rId2"/>
    <p:sldId id="275" r:id="rId3"/>
    <p:sldId id="276" r:id="rId4"/>
    <p:sldId id="277" r:id="rId5"/>
    <p:sldId id="278" r:id="rId6"/>
    <p:sldId id="279" r:id="rId7"/>
    <p:sldId id="262" r:id="rId8"/>
    <p:sldId id="283" r:id="rId9"/>
    <p:sldId id="284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 varScale="1">
        <p:scale>
          <a:sx n="72" d="100"/>
          <a:sy n="72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nuel de Freitas Jorge Jorge" userId="9af2e5637b8789c0" providerId="LiveId" clId="{AB2F420E-6562-4EB9-849E-834973DDB9EA}"/>
    <pc:docChg chg="custSel modSld">
      <pc:chgData name="Eduardo Manuel de Freitas Jorge Jorge" userId="9af2e5637b8789c0" providerId="LiveId" clId="{AB2F420E-6562-4EB9-849E-834973DDB9EA}" dt="2021-02-01T12:03:00.921" v="2" actId="478"/>
      <pc:docMkLst>
        <pc:docMk/>
      </pc:docMkLst>
      <pc:sldChg chg="delSp mod delAnim">
        <pc:chgData name="Eduardo Manuel de Freitas Jorge Jorge" userId="9af2e5637b8789c0" providerId="LiveId" clId="{AB2F420E-6562-4EB9-849E-834973DDB9EA}" dt="2021-02-01T12:02:57.265" v="1" actId="478"/>
        <pc:sldMkLst>
          <pc:docMk/>
          <pc:sldMk cId="1844008697" sldId="277"/>
        </pc:sldMkLst>
        <pc:picChg chg="del">
          <ac:chgData name="Eduardo Manuel de Freitas Jorge Jorge" userId="9af2e5637b8789c0" providerId="LiveId" clId="{AB2F420E-6562-4EB9-849E-834973DDB9EA}" dt="2021-02-01T12:02:57.265" v="1" actId="478"/>
          <ac:picMkLst>
            <pc:docMk/>
            <pc:sldMk cId="1844008697" sldId="277"/>
            <ac:picMk id="28" creationId="{00000000-0000-0000-0000-000000000000}"/>
          </ac:picMkLst>
        </pc:picChg>
      </pc:sldChg>
      <pc:sldChg chg="delSp mod delAnim">
        <pc:chgData name="Eduardo Manuel de Freitas Jorge Jorge" userId="9af2e5637b8789c0" providerId="LiveId" clId="{AB2F420E-6562-4EB9-849E-834973DDB9EA}" dt="2021-02-01T12:03:00.921" v="2" actId="478"/>
        <pc:sldMkLst>
          <pc:docMk/>
          <pc:sldMk cId="2622148434" sldId="278"/>
        </pc:sldMkLst>
        <pc:picChg chg="del">
          <ac:chgData name="Eduardo Manuel de Freitas Jorge Jorge" userId="9af2e5637b8789c0" providerId="LiveId" clId="{AB2F420E-6562-4EB9-849E-834973DDB9EA}" dt="2021-02-01T12:03:00.921" v="2" actId="478"/>
          <ac:picMkLst>
            <pc:docMk/>
            <pc:sldMk cId="2622148434" sldId="278"/>
            <ac:picMk id="8" creationId="{00000000-0000-0000-0000-000000000000}"/>
          </ac:picMkLst>
        </pc:picChg>
      </pc:sldChg>
      <pc:sldChg chg="delSp mod delAnim">
        <pc:chgData name="Eduardo Manuel de Freitas Jorge Jorge" userId="9af2e5637b8789c0" providerId="LiveId" clId="{AB2F420E-6562-4EB9-849E-834973DDB9EA}" dt="2021-02-01T12:02:52.233" v="0" actId="478"/>
        <pc:sldMkLst>
          <pc:docMk/>
          <pc:sldMk cId="280892631" sldId="282"/>
        </pc:sldMkLst>
        <pc:picChg chg="del">
          <ac:chgData name="Eduardo Manuel de Freitas Jorge Jorge" userId="9af2e5637b8789c0" providerId="LiveId" clId="{AB2F420E-6562-4EB9-849E-834973DDB9EA}" dt="2021-02-01T12:02:52.233" v="0" actId="478"/>
          <ac:picMkLst>
            <pc:docMk/>
            <pc:sldMk cId="280892631" sldId="282"/>
            <ac:picMk id="11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8F1A9-D57E-410A-8B2B-A3DFFC9690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620E65D-1201-486A-B960-7767DB3B3C7F}">
      <dgm:prSet/>
      <dgm:spPr/>
      <dgm:t>
        <a:bodyPr/>
        <a:lstStyle/>
        <a:p>
          <a:pPr rtl="0"/>
          <a:r>
            <a:rPr lang="pt-BR" dirty="0"/>
            <a:t>Formas e estratégias de como modelar as representações mentais em conceitos</a:t>
          </a:r>
        </a:p>
      </dgm:t>
    </dgm:pt>
    <dgm:pt modelId="{D8113D3B-BD99-43C5-84F5-8E2418B5DACB}" type="parTrans" cxnId="{7E7BE6C7-E7A2-4C17-A27F-AA09E5A5EA48}">
      <dgm:prSet/>
      <dgm:spPr/>
      <dgm:t>
        <a:bodyPr/>
        <a:lstStyle/>
        <a:p>
          <a:endParaRPr lang="pt-BR"/>
        </a:p>
      </dgm:t>
    </dgm:pt>
    <dgm:pt modelId="{9B36DF75-BE09-49E6-A0FC-EA84FA2EE70B}" type="sibTrans" cxnId="{7E7BE6C7-E7A2-4C17-A27F-AA09E5A5EA48}">
      <dgm:prSet/>
      <dgm:spPr/>
      <dgm:t>
        <a:bodyPr/>
        <a:lstStyle/>
        <a:p>
          <a:endParaRPr lang="pt-BR"/>
        </a:p>
      </dgm:t>
    </dgm:pt>
    <dgm:pt modelId="{A8ADD494-E306-4B59-B0F6-5EB8F452A315}">
      <dgm:prSet/>
      <dgm:spPr/>
      <dgm:t>
        <a:bodyPr/>
        <a:lstStyle/>
        <a:p>
          <a:pPr rtl="0"/>
          <a:r>
            <a:rPr lang="pt-BR" dirty="0"/>
            <a:t>Estruturas computacionais.</a:t>
          </a:r>
        </a:p>
      </dgm:t>
    </dgm:pt>
    <dgm:pt modelId="{1D3772FB-6FDE-41F4-B873-709349DBFF84}" type="parTrans" cxnId="{F2F59186-5171-47ED-AB40-4586A9FB6912}">
      <dgm:prSet/>
      <dgm:spPr/>
      <dgm:t>
        <a:bodyPr/>
        <a:lstStyle/>
        <a:p>
          <a:endParaRPr lang="pt-BR"/>
        </a:p>
      </dgm:t>
    </dgm:pt>
    <dgm:pt modelId="{124AC0CF-2D49-4294-A166-232A371E0570}" type="sibTrans" cxnId="{F2F59186-5171-47ED-AB40-4586A9FB6912}">
      <dgm:prSet/>
      <dgm:spPr/>
      <dgm:t>
        <a:bodyPr/>
        <a:lstStyle/>
        <a:p>
          <a:endParaRPr lang="pt-BR"/>
        </a:p>
      </dgm:t>
    </dgm:pt>
    <dgm:pt modelId="{2FB18E0C-F0E1-4562-AE07-CE1C8616D7D6}" type="pres">
      <dgm:prSet presAssocID="{11F8F1A9-D57E-410A-8B2B-A3DFFC9690E5}" presName="Name0" presStyleCnt="0">
        <dgm:presLayoutVars>
          <dgm:dir/>
          <dgm:resizeHandles val="exact"/>
        </dgm:presLayoutVars>
      </dgm:prSet>
      <dgm:spPr/>
    </dgm:pt>
    <dgm:pt modelId="{69F10B36-17A9-47D1-8C3B-EBC2843B9E36}" type="pres">
      <dgm:prSet presAssocID="{5620E65D-1201-486A-B960-7767DB3B3C7F}" presName="node" presStyleLbl="node1" presStyleIdx="0" presStyleCnt="2" custLinFactNeighborX="8512" custLinFactNeighborY="3522">
        <dgm:presLayoutVars>
          <dgm:bulletEnabled val="1"/>
        </dgm:presLayoutVars>
      </dgm:prSet>
      <dgm:spPr/>
    </dgm:pt>
    <dgm:pt modelId="{ED838216-9F46-46D3-9851-15701C4F87DE}" type="pres">
      <dgm:prSet presAssocID="{9B36DF75-BE09-49E6-A0FC-EA84FA2EE70B}" presName="sibTrans" presStyleLbl="sibTrans2D1" presStyleIdx="0" presStyleCnt="1"/>
      <dgm:spPr/>
    </dgm:pt>
    <dgm:pt modelId="{FAEC3D30-6A81-416E-9AC9-4B65782F537B}" type="pres">
      <dgm:prSet presAssocID="{9B36DF75-BE09-49E6-A0FC-EA84FA2EE70B}" presName="connectorText" presStyleLbl="sibTrans2D1" presStyleIdx="0" presStyleCnt="1"/>
      <dgm:spPr/>
    </dgm:pt>
    <dgm:pt modelId="{302FC1AA-C378-42D2-8A0F-EE1698E281D1}" type="pres">
      <dgm:prSet presAssocID="{A8ADD494-E306-4B59-B0F6-5EB8F452A315}" presName="node" presStyleLbl="node1" presStyleIdx="1" presStyleCnt="2">
        <dgm:presLayoutVars>
          <dgm:bulletEnabled val="1"/>
        </dgm:presLayoutVars>
      </dgm:prSet>
      <dgm:spPr/>
    </dgm:pt>
  </dgm:ptLst>
  <dgm:cxnLst>
    <dgm:cxn modelId="{4220711A-0A3C-4553-AF34-9C39F91C2CFE}" type="presOf" srcId="{11F8F1A9-D57E-410A-8B2B-A3DFFC9690E5}" destId="{2FB18E0C-F0E1-4562-AE07-CE1C8616D7D6}" srcOrd="0" destOrd="0" presId="urn:microsoft.com/office/officeart/2005/8/layout/process1"/>
    <dgm:cxn modelId="{CE43EC1D-C4C2-4A60-9A2F-34D0366B451B}" type="presOf" srcId="{5620E65D-1201-486A-B960-7767DB3B3C7F}" destId="{69F10B36-17A9-47D1-8C3B-EBC2843B9E36}" srcOrd="0" destOrd="0" presId="urn:microsoft.com/office/officeart/2005/8/layout/process1"/>
    <dgm:cxn modelId="{75BFF25C-E5A6-4F1C-9D74-F5F642D3D370}" type="presOf" srcId="{9B36DF75-BE09-49E6-A0FC-EA84FA2EE70B}" destId="{FAEC3D30-6A81-416E-9AC9-4B65782F537B}" srcOrd="1" destOrd="0" presId="urn:microsoft.com/office/officeart/2005/8/layout/process1"/>
    <dgm:cxn modelId="{E5188083-53E8-438C-B76D-E7F3CD864816}" type="presOf" srcId="{9B36DF75-BE09-49E6-A0FC-EA84FA2EE70B}" destId="{ED838216-9F46-46D3-9851-15701C4F87DE}" srcOrd="0" destOrd="0" presId="urn:microsoft.com/office/officeart/2005/8/layout/process1"/>
    <dgm:cxn modelId="{F2F59186-5171-47ED-AB40-4586A9FB6912}" srcId="{11F8F1A9-D57E-410A-8B2B-A3DFFC9690E5}" destId="{A8ADD494-E306-4B59-B0F6-5EB8F452A315}" srcOrd="1" destOrd="0" parTransId="{1D3772FB-6FDE-41F4-B873-709349DBFF84}" sibTransId="{124AC0CF-2D49-4294-A166-232A371E0570}"/>
    <dgm:cxn modelId="{EE4DD19E-B073-40DE-9BE4-E8E14C2738C5}" type="presOf" srcId="{A8ADD494-E306-4B59-B0F6-5EB8F452A315}" destId="{302FC1AA-C378-42D2-8A0F-EE1698E281D1}" srcOrd="0" destOrd="0" presId="urn:microsoft.com/office/officeart/2005/8/layout/process1"/>
    <dgm:cxn modelId="{7E7BE6C7-E7A2-4C17-A27F-AA09E5A5EA48}" srcId="{11F8F1A9-D57E-410A-8B2B-A3DFFC9690E5}" destId="{5620E65D-1201-486A-B960-7767DB3B3C7F}" srcOrd="0" destOrd="0" parTransId="{D8113D3B-BD99-43C5-84F5-8E2418B5DACB}" sibTransId="{9B36DF75-BE09-49E6-A0FC-EA84FA2EE70B}"/>
    <dgm:cxn modelId="{270EC0D3-8026-40C0-8FB4-17DAFD27179F}" type="presParOf" srcId="{2FB18E0C-F0E1-4562-AE07-CE1C8616D7D6}" destId="{69F10B36-17A9-47D1-8C3B-EBC2843B9E36}" srcOrd="0" destOrd="0" presId="urn:microsoft.com/office/officeart/2005/8/layout/process1"/>
    <dgm:cxn modelId="{AE62E6CA-C223-4B76-90E8-A2FD32A14023}" type="presParOf" srcId="{2FB18E0C-F0E1-4562-AE07-CE1C8616D7D6}" destId="{ED838216-9F46-46D3-9851-15701C4F87DE}" srcOrd="1" destOrd="0" presId="urn:microsoft.com/office/officeart/2005/8/layout/process1"/>
    <dgm:cxn modelId="{253090A4-5F69-4353-BED4-B0608F8CD645}" type="presParOf" srcId="{ED838216-9F46-46D3-9851-15701C4F87DE}" destId="{FAEC3D30-6A81-416E-9AC9-4B65782F537B}" srcOrd="0" destOrd="0" presId="urn:microsoft.com/office/officeart/2005/8/layout/process1"/>
    <dgm:cxn modelId="{958939C0-3472-4630-8DBF-D3B6AB161C6D}" type="presParOf" srcId="{2FB18E0C-F0E1-4562-AE07-CE1C8616D7D6}" destId="{302FC1AA-C378-42D2-8A0F-EE1698E281D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10B36-17A9-47D1-8C3B-EBC2843B9E36}">
      <dsp:nvSpPr>
        <dsp:cNvPr id="0" name=""/>
        <dsp:cNvSpPr/>
      </dsp:nvSpPr>
      <dsp:spPr>
        <a:xfrm>
          <a:off x="100153" y="982206"/>
          <a:ext cx="2901581" cy="1740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Formas e estratégias de como modelar as representações mentais em conceitos</a:t>
          </a:r>
        </a:p>
      </dsp:txBody>
      <dsp:txXfrm>
        <a:off x="151144" y="1033197"/>
        <a:ext cx="2799599" cy="1638966"/>
      </dsp:txXfrm>
    </dsp:sp>
    <dsp:sp modelId="{ED838216-9F46-46D3-9851-15701C4F87DE}">
      <dsp:nvSpPr>
        <dsp:cNvPr id="0" name=""/>
        <dsp:cNvSpPr/>
      </dsp:nvSpPr>
      <dsp:spPr>
        <a:xfrm rot="21546820">
          <a:off x="3267160" y="1461980"/>
          <a:ext cx="562842" cy="719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3267170" y="1607204"/>
        <a:ext cx="393989" cy="431756"/>
      </dsp:txXfrm>
    </dsp:sp>
    <dsp:sp modelId="{302FC1AA-C378-42D2-8A0F-EE1698E281D1}">
      <dsp:nvSpPr>
        <dsp:cNvPr id="0" name=""/>
        <dsp:cNvSpPr/>
      </dsp:nvSpPr>
      <dsp:spPr>
        <a:xfrm>
          <a:off x="4063574" y="920890"/>
          <a:ext cx="2901581" cy="1740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Estruturas computacionais.</a:t>
          </a:r>
        </a:p>
      </dsp:txBody>
      <dsp:txXfrm>
        <a:off x="4114565" y="971881"/>
        <a:ext cx="2799599" cy="1638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DEC79-A619-44FA-9385-1D7AB6388850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13EFA-2E66-4805-83E2-D54343BFCF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80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F1898B-2ED2-41B2-B36A-A470B6AA6430}" type="slidenum">
              <a:rPr lang="pt-PT" sz="1200" smtClean="0"/>
              <a:pPr/>
              <a:t>7</a:t>
            </a:fld>
            <a:endParaRPr lang="pt-PT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43C8B2-2529-4B54-8DD7-FEB06BD6B056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D94FB0B-A72B-4DD1-AB1D-F65BD6D4DCFE}" type="datetimeFigureOut">
              <a:rPr lang="pt-BR" smtClean="0"/>
              <a:t>01/02/2021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I</a:t>
            </a:r>
            <a:br>
              <a:rPr lang="pt-BR" dirty="0"/>
            </a:br>
            <a:r>
              <a:rPr lang="pt-BR" dirty="0"/>
              <a:t>Contexto da OO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</a:t>
            </a:r>
          </a:p>
          <a:p>
            <a:r>
              <a:rPr lang="pt-BR" dirty="0"/>
              <a:t>Dr. Eduardo M F Jorge</a:t>
            </a:r>
          </a:p>
        </p:txBody>
      </p:sp>
      <p:pic>
        <p:nvPicPr>
          <p:cNvPr id="14" name="Áudio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429">
        <p14:pan dir="u"/>
      </p:transition>
    </mc:Choice>
    <mc:Fallback xmlns="">
      <p:transition spd="slow" advTm="34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18907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Abstração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019644"/>
              </p:ext>
            </p:extLst>
          </p:nvPr>
        </p:nvGraphicFramePr>
        <p:xfrm>
          <a:off x="445805" y="1700808"/>
          <a:ext cx="6966516" cy="358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77" name="CaixaDeTexto 4"/>
          <p:cNvSpPr txBox="1">
            <a:spLocks noChangeArrowheads="1"/>
          </p:cNvSpPr>
          <p:nvPr/>
        </p:nvSpPr>
        <p:spPr bwMode="auto">
          <a:xfrm>
            <a:off x="1857375" y="5500688"/>
            <a:ext cx="2071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Gap Semântico</a:t>
            </a:r>
          </a:p>
        </p:txBody>
      </p:sp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4875" y="4929188"/>
            <a:ext cx="31146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75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05800" cy="1143000"/>
          </a:xfrm>
        </p:spPr>
        <p:txBody>
          <a:bodyPr>
            <a:normAutofit/>
          </a:bodyPr>
          <a:lstStyle/>
          <a:p>
            <a:r>
              <a:rPr lang="pt-BR" sz="3200" dirty="0"/>
              <a:t>Um modelo sempre é uma redução da realidade que se quer representar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922" y="1988840"/>
            <a:ext cx="7138929" cy="38884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70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/>
              <a:t>Modelagem Conceitual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800" dirty="0"/>
              <a:t>Tradução de objetos do mundo real através da percepção em conceitos. (adaptado de (MARTIN, </a:t>
            </a:r>
            <a:r>
              <a:rPr lang="pt-BR" sz="2800" dirty="0" err="1"/>
              <a:t>et</a:t>
            </a:r>
            <a:r>
              <a:rPr lang="pt-BR" sz="2800" dirty="0"/>
              <a:t> al., 1995))</a:t>
            </a:r>
          </a:p>
        </p:txBody>
      </p:sp>
      <p:pic>
        <p:nvPicPr>
          <p:cNvPr id="4101" name="Imagem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3143250"/>
            <a:ext cx="5857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00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7056784" cy="4176464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pt-BR" sz="2800" dirty="0">
                <a:solidFill>
                  <a:schemeClr val="tx2"/>
                </a:solidFill>
                <a:latin typeface="+mj-lt"/>
              </a:rPr>
              <a:t>O desenvolvimento de projetos de software não é uma tarefa fácil. </a:t>
            </a:r>
          </a:p>
          <a:p>
            <a:pPr marL="0" indent="0" algn="just">
              <a:buNone/>
              <a:defRPr/>
            </a:pPr>
            <a:endParaRPr lang="pt-BR" sz="2800" dirty="0">
              <a:solidFill>
                <a:schemeClr val="tx2"/>
              </a:solidFill>
              <a:latin typeface="+mj-lt"/>
            </a:endParaRPr>
          </a:p>
          <a:p>
            <a:pPr lvl="1" indent="0" algn="just">
              <a:buNone/>
              <a:defRPr/>
            </a:pPr>
            <a:r>
              <a:rPr lang="pt-BR" sz="2800" dirty="0">
                <a:solidFill>
                  <a:schemeClr val="tx2"/>
                </a:solidFill>
                <a:latin typeface="+mj-lt"/>
              </a:rPr>
              <a:t>têm que ser robustos;</a:t>
            </a:r>
          </a:p>
          <a:p>
            <a:pPr lvl="1" indent="0" algn="just">
              <a:buNone/>
              <a:defRPr/>
            </a:pPr>
            <a:r>
              <a:rPr lang="pt-BR" sz="2800" dirty="0">
                <a:solidFill>
                  <a:schemeClr val="tx2"/>
                </a:solidFill>
                <a:latin typeface="+mj-lt"/>
              </a:rPr>
              <a:t>atuar sobre problemas complexos; </a:t>
            </a:r>
          </a:p>
          <a:p>
            <a:pPr lvl="1" indent="0" algn="just">
              <a:buNone/>
              <a:defRPr/>
            </a:pPr>
            <a:r>
              <a:rPr lang="pt-BR" sz="2800" dirty="0">
                <a:solidFill>
                  <a:schemeClr val="tx2"/>
                </a:solidFill>
                <a:latin typeface="+mj-lt"/>
              </a:rPr>
              <a:t>estar implantados em  curto prazo (“time-</a:t>
            </a:r>
            <a:r>
              <a:rPr lang="pt-BR" sz="2800" dirty="0" err="1">
                <a:solidFill>
                  <a:schemeClr val="tx2"/>
                </a:solidFill>
                <a:latin typeface="+mj-lt"/>
              </a:rPr>
              <a:t>to</a:t>
            </a:r>
            <a:r>
              <a:rPr lang="pt-BR" sz="2800" dirty="0">
                <a:solidFill>
                  <a:schemeClr val="tx2"/>
                </a:solidFill>
                <a:latin typeface="+mj-lt"/>
              </a:rPr>
              <a:t>-</a:t>
            </a:r>
            <a:r>
              <a:rPr lang="pt-BR" sz="2800" dirty="0" err="1">
                <a:solidFill>
                  <a:schemeClr val="tx2"/>
                </a:solidFill>
                <a:latin typeface="+mj-lt"/>
              </a:rPr>
              <a:t>market</a:t>
            </a:r>
            <a:r>
              <a:rPr lang="pt-BR" sz="2800" dirty="0">
                <a:solidFill>
                  <a:schemeClr val="tx2"/>
                </a:solidFill>
                <a:latin typeface="+mj-lt"/>
              </a:rPr>
              <a:t>”).</a:t>
            </a:r>
          </a:p>
          <a:p>
            <a:pPr algn="just">
              <a:defRPr/>
            </a:pPr>
            <a:endParaRPr lang="pt-BR" sz="2000" dirty="0">
              <a:solidFill>
                <a:schemeClr val="tx2"/>
              </a:solidFill>
              <a:latin typeface="Calibri" pitchFamily="34" charset="0"/>
            </a:endParaRPr>
          </a:p>
          <a:p>
            <a:endParaRPr lang="pt-BR" dirty="0"/>
          </a:p>
        </p:txBody>
      </p:sp>
      <p:pic>
        <p:nvPicPr>
          <p:cNvPr id="5122" name="Picture 2" descr="C:\Program Files\Microsoft Office\MEDIA\CAGCAT10\j0283209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16191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Program Files\Microsoft Office\MEDIA\CAGCAT10\j0283209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69" y="4725144"/>
            <a:ext cx="16191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Program Files\Microsoft Office\MEDIA\CAGCAT10\j0283209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44" y="5221351"/>
            <a:ext cx="16191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Áudio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010">
        <p14:pan dir="u"/>
      </p:transition>
    </mc:Choice>
    <mc:Fallback xmlns="">
      <p:transition spd="slow" advTm="40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Calibri" pitchFamily="34" charset="0"/>
              </a:rPr>
              <a:t>Crise do Software</a:t>
            </a:r>
            <a:br>
              <a:rPr lang="pt-BR" sz="4000" dirty="0">
                <a:solidFill>
                  <a:schemeClr val="tx2"/>
                </a:solidFill>
                <a:latin typeface="Calibri" pitchFamily="34" charset="0"/>
              </a:rPr>
            </a:br>
            <a:r>
              <a:rPr lang="pt-BR" sz="4000" dirty="0">
                <a:latin typeface="Calibri" pitchFamily="34" charset="0"/>
              </a:rPr>
              <a:t>1968....2014</a:t>
            </a:r>
            <a:br>
              <a:rPr lang="pt-BR" dirty="0">
                <a:solidFill>
                  <a:schemeClr val="tx2"/>
                </a:solidFill>
                <a:latin typeface="Calibri" pitchFamily="34" charset="0"/>
              </a:rPr>
            </a:br>
            <a:endParaRPr lang="pt-BR" dirty="0"/>
          </a:p>
        </p:txBody>
      </p:sp>
      <p:pic>
        <p:nvPicPr>
          <p:cNvPr id="11" name="Á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5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19">
        <p14:pan dir="u"/>
      </p:transition>
    </mc:Choice>
    <mc:Fallback xmlns="">
      <p:transition spd="slow" advTm="4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212976"/>
            <a:ext cx="7543800" cy="2593975"/>
          </a:xfrm>
        </p:spPr>
        <p:txBody>
          <a:bodyPr>
            <a:normAutofit fontScale="90000"/>
          </a:bodyPr>
          <a:lstStyle/>
          <a:p>
            <a:br>
              <a:rPr lang="pt-BR" sz="4000" dirty="0">
                <a:latin typeface="Calibri" pitchFamily="34" charset="0"/>
              </a:rPr>
            </a:br>
            <a:br>
              <a:rPr lang="pt-BR" sz="4000" dirty="0">
                <a:latin typeface="Calibri" pitchFamily="34" charset="0"/>
              </a:rPr>
            </a:br>
            <a:br>
              <a:rPr lang="pt-BR" sz="4000" dirty="0">
                <a:latin typeface="Calibri" pitchFamily="34" charset="0"/>
              </a:rPr>
            </a:br>
            <a:br>
              <a:rPr lang="pt-BR" sz="4000" dirty="0">
                <a:latin typeface="Calibri" pitchFamily="34" charset="0"/>
              </a:rPr>
            </a:br>
            <a:br>
              <a:rPr lang="pt-BR" sz="4000" dirty="0">
                <a:latin typeface="Calibri" pitchFamily="34" charset="0"/>
              </a:rPr>
            </a:br>
            <a:r>
              <a:rPr lang="pt-BR" sz="4000" dirty="0">
                <a:latin typeface="Calibri" pitchFamily="34" charset="0"/>
              </a:rPr>
              <a:t>Projetos de grande porte com muitas linhas de código e com a necessidade de serem mantidas e evoluídos.</a:t>
            </a:r>
            <a:br>
              <a:rPr lang="pt-BR" sz="4000" dirty="0">
                <a:latin typeface="Calibri" pitchFamily="34" charset="0"/>
              </a:rPr>
            </a:br>
            <a:br>
              <a:rPr lang="pt-BR" sz="4000" dirty="0">
                <a:latin typeface="Calibri" pitchFamily="34" charset="0"/>
              </a:rPr>
            </a:br>
            <a:br>
              <a:rPr lang="pt-BR" sz="4000" dirty="0">
                <a:latin typeface="Calibri" pitchFamily="34" charset="0"/>
              </a:rPr>
            </a:br>
            <a:r>
              <a:rPr lang="pt-BR" sz="4000" dirty="0">
                <a:latin typeface="Calibri" pitchFamily="34" charset="0"/>
              </a:rPr>
              <a:t>Motivação para OO</a:t>
            </a:r>
            <a:br>
              <a:rPr lang="pt-BR" dirty="0">
                <a:solidFill>
                  <a:schemeClr val="tx2"/>
                </a:solidFill>
                <a:latin typeface="Calibri" pitchFamily="34" charset="0"/>
              </a:rPr>
            </a:br>
            <a:endParaRPr lang="pt-BR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637111" y="4941888"/>
            <a:ext cx="1439862" cy="1152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56473" y="4941888"/>
            <a:ext cx="1439863" cy="1152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24448" y="5086350"/>
            <a:ext cx="217488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72148" y="5157788"/>
            <a:ext cx="217488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24448" y="5662613"/>
            <a:ext cx="217488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572148" y="5591175"/>
            <a:ext cx="217488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211786" y="5375275"/>
            <a:ext cx="217487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443811" y="5086350"/>
            <a:ext cx="217487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091511" y="5157788"/>
            <a:ext cx="217487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443811" y="5662613"/>
            <a:ext cx="217487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091511" y="5591175"/>
            <a:ext cx="217487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731148" y="5375275"/>
            <a:ext cx="217488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15" name="AutoShape 17"/>
          <p:cNvCxnSpPr>
            <a:cxnSpLocks noChangeShapeType="1"/>
            <a:stCxn id="5" idx="3"/>
            <a:endCxn id="12" idx="1"/>
          </p:cNvCxnSpPr>
          <p:nvPr/>
        </p:nvCxnSpPr>
        <p:spPr bwMode="auto">
          <a:xfrm>
            <a:off x="4141936" y="5229225"/>
            <a:ext cx="230187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8"/>
          <p:cNvCxnSpPr>
            <a:cxnSpLocks noChangeShapeType="1"/>
            <a:stCxn id="8" idx="3"/>
            <a:endCxn id="10" idx="1"/>
          </p:cNvCxnSpPr>
          <p:nvPr/>
        </p:nvCxnSpPr>
        <p:spPr bwMode="auto">
          <a:xfrm flipV="1">
            <a:off x="4789636" y="5229225"/>
            <a:ext cx="1654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9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429273" y="5518150"/>
            <a:ext cx="2301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0"/>
          <p:cNvCxnSpPr>
            <a:cxnSpLocks noChangeShapeType="1"/>
            <a:stCxn id="7" idx="3"/>
            <a:endCxn id="13" idx="3"/>
          </p:cNvCxnSpPr>
          <p:nvPr/>
        </p:nvCxnSpPr>
        <p:spPr bwMode="auto">
          <a:xfrm flipV="1">
            <a:off x="4141936" y="5734050"/>
            <a:ext cx="3167062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4789636" y="5300663"/>
            <a:ext cx="2301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2"/>
          <p:cNvCxnSpPr>
            <a:cxnSpLocks noChangeShapeType="1"/>
            <a:stCxn id="9" idx="0"/>
            <a:endCxn id="13" idx="1"/>
          </p:cNvCxnSpPr>
          <p:nvPr/>
        </p:nvCxnSpPr>
        <p:spPr bwMode="auto">
          <a:xfrm>
            <a:off x="4321323" y="5375275"/>
            <a:ext cx="2770188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7"/>
          <p:cNvCxnSpPr>
            <a:cxnSpLocks noChangeShapeType="1"/>
            <a:stCxn id="10" idx="2"/>
            <a:endCxn id="12" idx="0"/>
          </p:cNvCxnSpPr>
          <p:nvPr/>
        </p:nvCxnSpPr>
        <p:spPr bwMode="auto">
          <a:xfrm>
            <a:off x="6553348" y="5372100"/>
            <a:ext cx="0" cy="290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48"/>
          <p:cNvCxnSpPr>
            <a:cxnSpLocks noChangeShapeType="1"/>
            <a:stCxn id="12" idx="3"/>
            <a:endCxn id="13" idx="1"/>
          </p:cNvCxnSpPr>
          <p:nvPr/>
        </p:nvCxnSpPr>
        <p:spPr bwMode="auto">
          <a:xfrm flipV="1">
            <a:off x="6661298" y="5734050"/>
            <a:ext cx="430213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49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6661298" y="5229225"/>
            <a:ext cx="430213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440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6">
        <p14:pan dir="u"/>
      </p:transition>
    </mc:Choice>
    <mc:Fallback xmlns="">
      <p:transition spd="slow" advTm="3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/>
              <a:t>Coesão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Uma boa delegação de responsabilidade, um baixo acoplamento e redução de complexidade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C:\Program Files\Microsoft Office\MEDIA\CAGCAT10\j021508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40768"/>
            <a:ext cx="1661311" cy="259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12">
        <p14:pan dir="u"/>
      </p:transition>
    </mc:Choice>
    <mc:Fallback xmlns="">
      <p:transition spd="slow" advTm="51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7543800" cy="2593975"/>
          </a:xfrm>
        </p:spPr>
        <p:txBody>
          <a:bodyPr/>
          <a:lstStyle/>
          <a:p>
            <a:r>
              <a:rPr lang="pt-BR" sz="3600" dirty="0"/>
              <a:t>Atualmente a Engenharia de Software é em grande parte baseada na Orientação a Objetos</a:t>
            </a:r>
            <a:br>
              <a:rPr lang="pt-BR" sz="3600" dirty="0"/>
            </a:br>
            <a:br>
              <a:rPr lang="pt-BR" sz="3600" dirty="0"/>
            </a:b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35150" y="4293047"/>
            <a:ext cx="720725" cy="360362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771775" y="3932684"/>
            <a:ext cx="720725" cy="360363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348038" y="4366072"/>
            <a:ext cx="720725" cy="360362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24075" y="3500884"/>
            <a:ext cx="720725" cy="360363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40200" y="4077147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148263" y="4437509"/>
            <a:ext cx="720725" cy="360363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148263" y="4077147"/>
            <a:ext cx="720725" cy="360362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148263" y="3718372"/>
            <a:ext cx="720725" cy="360362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148263" y="3284984"/>
            <a:ext cx="720725" cy="360363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4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5475" y="3320599"/>
            <a:ext cx="7543800" cy="2593975"/>
          </a:xfrm>
        </p:spPr>
        <p:txBody>
          <a:bodyPr/>
          <a:lstStyle/>
          <a:p>
            <a:pPr>
              <a:defRPr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Um pouco  de História</a:t>
            </a:r>
            <a:br>
              <a:rPr lang="pt-BR" sz="3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pt-BR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3200" u="sng" dirty="0">
                <a:solidFill>
                  <a:schemeClr val="accent1">
                    <a:lumMod val="75000"/>
                  </a:schemeClr>
                </a:solidFill>
              </a:rPr>
              <a:t>Simula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na década de 60, na Noruega, no centro de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Norweigan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Computin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Center (NCC).</a:t>
            </a:r>
            <a:br>
              <a:rPr lang="pt-BR" sz="3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pt-BR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O cerne desse paradigma era a criação de um modelo computacional que fosse similar aos elementos do mundo real.</a:t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pt-BR" sz="2400" dirty="0">
                <a:solidFill>
                  <a:schemeClr val="accent1">
                    <a:lumMod val="75000"/>
                  </a:schemeClr>
                </a:solidFill>
              </a:rPr>
            </a:b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D:\Usuarios\eduardo.jorge\AppData\Local\Microsoft\Windows\Temporary Internet Files\Content.IE5\JHOEV3EL\MP90034143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151830"/>
            <a:ext cx="2260848" cy="16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8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543800" cy="803920"/>
          </a:xfrm>
        </p:spPr>
        <p:txBody>
          <a:bodyPr/>
          <a:lstStyle/>
          <a:p>
            <a:r>
              <a:rPr lang="pt-BR" dirty="0"/>
              <a:t>Ferramentas RAD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3448176" cy="364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3095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3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Histórico da Análise Orienta a Objetos</a:t>
            </a:r>
            <a:endParaRPr lang="pt-PT" sz="28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Métodos de modelagem orientados a objeto começaram a aparecer entre meados da 70 e início dos anos 80. </a:t>
            </a:r>
            <a:br>
              <a:rPr lang="pt-BR" dirty="0"/>
            </a:br>
            <a:endParaRPr lang="pt-PT" dirty="0"/>
          </a:p>
          <a:p>
            <a:pPr>
              <a:defRPr/>
            </a:pPr>
            <a:r>
              <a:rPr lang="pt-PT" dirty="0"/>
              <a:t>Se popularizou no período de 1989-1994.  </a:t>
            </a:r>
            <a:br>
              <a:rPr lang="pt-BR" dirty="0"/>
            </a:br>
            <a:endParaRPr lang="pt-PT" dirty="0"/>
          </a:p>
          <a:p>
            <a:pPr>
              <a:defRPr/>
            </a:pPr>
            <a:r>
              <a:rPr lang="pt-PT" dirty="0"/>
              <a:t>Principais Autores: Booch, Rumbough(OMT- Object Modeling Technique), Jacobson (OOSE -Object-Oriented Software Engineering), Shilaer/Mellor, Coad/Yourdon, Martin/Odell, Wirfs-Brock (CRC-Class-Responsibility-Collaboration).  </a:t>
            </a:r>
            <a:endParaRPr lang="pt-BR" dirty="0"/>
          </a:p>
          <a:p>
            <a:pPr>
              <a:defRPr/>
            </a:pPr>
            <a:endParaRPr lang="pt-PT" dirty="0"/>
          </a:p>
          <a:p>
            <a:pPr>
              <a:defRPr/>
            </a:pPr>
            <a:r>
              <a:rPr lang="pt-PT" b="1" u="sng" dirty="0"/>
              <a:t>UML</a:t>
            </a:r>
            <a:r>
              <a:rPr lang="pt-PT" dirty="0"/>
              <a:t>- The Unified Modeleing Language (Booch, Rumbough(OMT- Object Modeling Technique), Jacobson (OOSE -Object-Oriented Software Engineering) </a:t>
            </a:r>
          </a:p>
          <a:p>
            <a:pPr>
              <a:defRPr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876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181</TotalTime>
  <Words>313</Words>
  <Application>Microsoft Office PowerPoint</Application>
  <PresentationFormat>Apresentação na tela (4:3)</PresentationFormat>
  <Paragraphs>29</Paragraphs>
  <Slides>12</Slides>
  <Notes>1</Notes>
  <HiddenSlides>0</HiddenSlides>
  <MMClips>3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Adjacência</vt:lpstr>
      <vt:lpstr>Módulo I Contexto da OO</vt:lpstr>
      <vt:lpstr>Contexto</vt:lpstr>
      <vt:lpstr>Crise do Software 1968....2014 </vt:lpstr>
      <vt:lpstr>     Projetos de grande porte com muitas linhas de código e com a necessidade de serem mantidas e evoluídos.   Motivação para OO </vt:lpstr>
      <vt:lpstr>Coesão  Uma boa delegação de responsabilidade, um baixo acoplamento e redução de complexidade</vt:lpstr>
      <vt:lpstr>Atualmente a Engenharia de Software é em grande parte baseada na Orientação a Objetos  </vt:lpstr>
      <vt:lpstr>Um pouco  de História  Simula na década de 60, na Noruega, no centro de Norweigan Computin Center (NCC).  O cerne desse paradigma era a criação de um modelo computacional que fosse similar aos elementos do mundo real.  </vt:lpstr>
      <vt:lpstr>Ferramentas RAD</vt:lpstr>
      <vt:lpstr>Histórico da Análise Orienta a Objetos</vt:lpstr>
      <vt:lpstr>Abstração</vt:lpstr>
      <vt:lpstr>Um modelo sempre é uma redução da realidade que se quer representar</vt:lpstr>
      <vt:lpstr>Modelagem Conceitual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Objeto</dc:title>
  <dc:creator>EDUARDO  Manuel De Freitas Jorge</dc:creator>
  <cp:lastModifiedBy>Eduardo Manuel de Freitas Jorge Jorge</cp:lastModifiedBy>
  <cp:revision>15</cp:revision>
  <dcterms:created xsi:type="dcterms:W3CDTF">2014-02-10T23:40:10Z</dcterms:created>
  <dcterms:modified xsi:type="dcterms:W3CDTF">2021-02-01T12:03:06Z</dcterms:modified>
</cp:coreProperties>
</file>