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15" r:id="rId4"/>
  </p:sldMasterIdLst>
  <p:notesMasterIdLst>
    <p:notesMasterId r:id="rId16"/>
  </p:notesMasterIdLst>
  <p:handoutMasterIdLst>
    <p:handoutMasterId r:id="rId17"/>
  </p:handoutMasterIdLst>
  <p:sldIdLst>
    <p:sldId id="1484" r:id="rId5"/>
    <p:sldId id="1515" r:id="rId6"/>
    <p:sldId id="1506" r:id="rId7"/>
    <p:sldId id="1507" r:id="rId8"/>
    <p:sldId id="1509" r:id="rId9"/>
    <p:sldId id="1510" r:id="rId10"/>
    <p:sldId id="1511" r:id="rId11"/>
    <p:sldId id="1512" r:id="rId12"/>
    <p:sldId id="1513" r:id="rId13"/>
    <p:sldId id="1514" r:id="rId14"/>
    <p:sldId id="1508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2016 Template Light" id="{A073DAE3-B461-442F-A3D3-6642BD875E45}">
          <p14:sldIdLst>
            <p14:sldId id="1484"/>
            <p14:sldId id="1515"/>
            <p14:sldId id="1506"/>
            <p14:sldId id="1507"/>
            <p14:sldId id="1509"/>
            <p14:sldId id="1510"/>
            <p14:sldId id="1511"/>
            <p14:sldId id="1512"/>
            <p14:sldId id="1513"/>
            <p14:sldId id="1514"/>
            <p14:sldId id="150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Frank Weigel" initials="FW" lastIdx="1" clrIdx="4">
    <p:extLst>
      <p:ext uri="{19B8F6BF-5375-455C-9EA6-DF929625EA0E}">
        <p15:presenceInfo xmlns:p15="http://schemas.microsoft.com/office/powerpoint/2012/main" userId="Frank Weig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4A4D52"/>
    <a:srgbClr val="3190BF"/>
    <a:srgbClr val="FFFFFF"/>
    <a:srgbClr val="FF7171"/>
    <a:srgbClr val="FBBAB3"/>
    <a:srgbClr val="0078D7"/>
    <a:srgbClr val="3190F1"/>
    <a:srgbClr val="292929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75" autoAdjust="0"/>
    <p:restoredTop sz="94384" autoAdjust="0"/>
  </p:normalViewPr>
  <p:slideViewPr>
    <p:cSldViewPr>
      <p:cViewPr varScale="1">
        <p:scale>
          <a:sx n="101" d="100"/>
          <a:sy n="101" d="100"/>
        </p:scale>
        <p:origin x="224" y="6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4/27/19 12:11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4/27/19 12:11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9334F95-4262-4A5D-AA94-1A1440739E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91" y="2046"/>
            <a:ext cx="12428492" cy="69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1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701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8CE9C3A-D654-452D-A9D0-1046A53069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990" y="0"/>
            <a:ext cx="12428494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4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9" r:id="rId2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081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EE66A2-C994-B34C-A6AF-248C6F4FF18F}"/>
              </a:ext>
            </a:extLst>
          </p:cNvPr>
          <p:cNvSpPr/>
          <p:nvPr/>
        </p:nvSpPr>
        <p:spPr>
          <a:xfrm>
            <a:off x="851552" y="1516062"/>
            <a:ext cx="5366685" cy="186204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15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tencil" panose="040409050D0802020404" pitchFamily="82" charset="0"/>
                <a:ea typeface="+mn-ea"/>
                <a:cs typeface="Segoe UI Light" panose="020B0502040204020203" pitchFamily="34" charset="0"/>
              </a:rPr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E19A7B-2F53-AC48-80A2-3170B55AC883}"/>
              </a:ext>
            </a:extLst>
          </p:cNvPr>
          <p:cNvSpPr txBox="1"/>
          <p:nvPr/>
        </p:nvSpPr>
        <p:spPr>
          <a:xfrm>
            <a:off x="434975" y="4521914"/>
            <a:ext cx="1682320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Deivid</a:t>
            </a: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Soares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929C9-78D6-E541-9DEA-A83764C606D3}"/>
              </a:ext>
            </a:extLst>
          </p:cNvPr>
          <p:cNvSpPr txBox="1"/>
          <p:nvPr/>
        </p:nvSpPr>
        <p:spPr>
          <a:xfrm>
            <a:off x="434974" y="4051015"/>
            <a:ext cx="1945341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Eduardo Kieling</a:t>
            </a:r>
            <a:endParaRPr lang="en-US" sz="2400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6" name="Retângulo 7">
            <a:extLst>
              <a:ext uri="{FF2B5EF4-FFF2-40B4-BE49-F238E27FC236}">
                <a16:creationId xmlns:a16="http://schemas.microsoft.com/office/drawing/2014/main" id="{F4C467E3-5E85-274C-840A-35FDCF4C905A}"/>
              </a:ext>
            </a:extLst>
          </p:cNvPr>
          <p:cNvSpPr/>
          <p:nvPr/>
        </p:nvSpPr>
        <p:spPr>
          <a:xfrm>
            <a:off x="9972996" y="6220536"/>
            <a:ext cx="147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B8DBD"/>
                </a:solidFill>
                <a:latin typeface="inherit"/>
              </a:rPr>
              <a:t>#gabpoa2019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2102619-C476-4D40-ABCE-9C7F8868D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237" y="296862"/>
            <a:ext cx="1847924" cy="1644653"/>
          </a:xfrm>
          <a:prstGeom prst="rect">
            <a:avLst/>
          </a:prstGeom>
        </p:spPr>
      </p:pic>
      <p:pic>
        <p:nvPicPr>
          <p:cNvPr id="8196" name="Picture 4" descr="Resultado de imagem para azure dev ops">
            <a:extLst>
              <a:ext uri="{FF2B5EF4-FFF2-40B4-BE49-F238E27FC236}">
                <a16:creationId xmlns:a16="http://schemas.microsoft.com/office/drawing/2014/main" id="{F6187D83-2B7A-D044-AA90-74941AFC5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101" y="4051015"/>
            <a:ext cx="1919003" cy="191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373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746A66B-2899-5940-9779-565D75D35384}"/>
              </a:ext>
            </a:extLst>
          </p:cNvPr>
          <p:cNvSpPr txBox="1">
            <a:spLocks/>
          </p:cNvSpPr>
          <p:nvPr/>
        </p:nvSpPr>
        <p:spPr>
          <a:xfrm>
            <a:off x="6337323" y="4333267"/>
            <a:ext cx="4281353" cy="1445289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</a:t>
            </a:r>
            <a:r>
              <a:rPr lang="pt-BR" sz="2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/in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deivid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-standard</a:t>
            </a:r>
          </a:p>
          <a:p>
            <a:endParaRPr lang="pt-BR" sz="2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Twitter.com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/deividlourencos1</a:t>
            </a:r>
          </a:p>
        </p:txBody>
      </p:sp>
      <p:pic>
        <p:nvPicPr>
          <p:cNvPr id="3" name="Picture 2" descr="A person standing posing for the camera&#10;&#10;Description automatically generated">
            <a:extLst>
              <a:ext uri="{FF2B5EF4-FFF2-40B4-BE49-F238E27FC236}">
                <a16:creationId xmlns:a16="http://schemas.microsoft.com/office/drawing/2014/main" id="{66A584F0-EAEB-3340-B8D9-F0736BEA9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837" y="2367618"/>
            <a:ext cx="1033485" cy="14452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A1337C5-8F45-1146-B21B-9CB7047A1825}"/>
              </a:ext>
            </a:extLst>
          </p:cNvPr>
          <p:cNvSpPr txBox="1">
            <a:spLocks/>
          </p:cNvSpPr>
          <p:nvPr/>
        </p:nvSpPr>
        <p:spPr>
          <a:xfrm>
            <a:off x="6337322" y="2367618"/>
            <a:ext cx="4281353" cy="1445289"/>
          </a:xfrm>
          <a:prstGeom prst="rect">
            <a:avLst/>
          </a:prstGeom>
          <a:solidFill>
            <a:srgbClr val="FFFFFF">
              <a:alpha val="30196"/>
            </a:srgb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Blog: </a:t>
            </a:r>
            <a:r>
              <a:rPr lang="pt-BR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eduardokieling.com</a:t>
            </a:r>
            <a:endParaRPr lang="pt-BR" sz="2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  <a:p>
            <a:endParaRPr lang="pt-BR" sz="2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eduardo.kieling</a:t>
            </a:r>
            <a:endParaRPr lang="pt-BR" sz="2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2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Twitter.com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edu_kieling</a:t>
            </a:r>
            <a:endParaRPr lang="pt-BR" sz="2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Espaço Reservado para Texto 14">
            <a:extLst>
              <a:ext uri="{FF2B5EF4-FFF2-40B4-BE49-F238E27FC236}">
                <a16:creationId xmlns:a16="http://schemas.microsoft.com/office/drawing/2014/main" id="{E92841B6-41AE-A14D-8D96-6B54845C0EB8}"/>
              </a:ext>
            </a:extLst>
          </p:cNvPr>
          <p:cNvSpPr txBox="1">
            <a:spLocks/>
          </p:cNvSpPr>
          <p:nvPr/>
        </p:nvSpPr>
        <p:spPr>
          <a:xfrm>
            <a:off x="604099" y="3995097"/>
            <a:ext cx="3861386" cy="634711"/>
          </a:xfrm>
          <a:prstGeom prst="rect">
            <a:avLst/>
          </a:prstGeom>
        </p:spPr>
        <p:txBody>
          <a:bodyPr/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 b="1" dirty="0">
                <a:solidFill>
                  <a:schemeClr val="tx2"/>
                </a:solidFill>
                <a:latin typeface="Lato Medium" panose="020F0502020204030203" pitchFamily="34" charset="0"/>
              </a:rPr>
              <a:t>OBRIGADO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F8283-706E-F940-BDC8-6036CA942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922" y="4275130"/>
            <a:ext cx="966199" cy="1445289"/>
          </a:xfrm>
          <a:prstGeom prst="rect">
            <a:avLst/>
          </a:prstGeom>
        </p:spPr>
      </p:pic>
      <p:pic>
        <p:nvPicPr>
          <p:cNvPr id="8" name="Picture 4" descr="Imagem relacionada">
            <a:extLst>
              <a:ext uri="{FF2B5EF4-FFF2-40B4-BE49-F238E27FC236}">
                <a16:creationId xmlns:a16="http://schemas.microsoft.com/office/drawing/2014/main" id="{61890042-7B94-AB4F-B7B4-992442FB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525" y="1661515"/>
            <a:ext cx="1576408" cy="230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7">
            <a:extLst>
              <a:ext uri="{FF2B5EF4-FFF2-40B4-BE49-F238E27FC236}">
                <a16:creationId xmlns:a16="http://schemas.microsoft.com/office/drawing/2014/main" id="{F847F00D-3774-1B43-B31C-D460CDAD1581}"/>
              </a:ext>
            </a:extLst>
          </p:cNvPr>
          <p:cNvSpPr/>
          <p:nvPr/>
        </p:nvSpPr>
        <p:spPr>
          <a:xfrm>
            <a:off x="9972996" y="6220536"/>
            <a:ext cx="147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B8DBD"/>
                </a:solidFill>
                <a:latin typeface="inherit"/>
              </a:rPr>
              <a:t>#gabpoa2019</a:t>
            </a:r>
            <a:endParaRPr lang="pt-BR" dirty="0"/>
          </a:p>
        </p:txBody>
      </p:sp>
      <p:pic>
        <p:nvPicPr>
          <p:cNvPr id="10" name="Imagem 6">
            <a:extLst>
              <a:ext uri="{FF2B5EF4-FFF2-40B4-BE49-F238E27FC236}">
                <a16:creationId xmlns:a16="http://schemas.microsoft.com/office/drawing/2014/main" id="{1D165EE8-B5BE-1A40-83BA-672887B79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9237" y="296862"/>
            <a:ext cx="1847924" cy="164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6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1BB876-BF97-8D48-BD9B-696BBC5F8EA5}"/>
              </a:ext>
            </a:extLst>
          </p:cNvPr>
          <p:cNvSpPr/>
          <p:nvPr/>
        </p:nvSpPr>
        <p:spPr>
          <a:xfrm>
            <a:off x="503237" y="2023653"/>
            <a:ext cx="9424589" cy="1473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488" dirty="0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Automatizando sua infraestrutura com a </a:t>
            </a:r>
            <a:r>
              <a:rPr lang="pt-BR" sz="4488" dirty="0" err="1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IaC</a:t>
            </a:r>
            <a:r>
              <a:rPr lang="pt-BR" sz="4488" dirty="0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 e Azure </a:t>
            </a:r>
            <a:r>
              <a:rPr lang="pt-BR" sz="4488" dirty="0" err="1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DevOps</a:t>
            </a:r>
            <a:endParaRPr lang="pt-BR" sz="4488" dirty="0">
              <a:solidFill>
                <a:srgbClr val="4A4D52"/>
              </a:solidFill>
              <a:latin typeface="Titillium" panose="00000500000000000000" pitchFamily="50" charset="0"/>
              <a:ea typeface="+mj-ea"/>
              <a:cs typeface="+mj-cs"/>
            </a:endParaRPr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A7558B99-5D37-334A-A5C8-55FFBD89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9237" y="296862"/>
            <a:ext cx="1847924" cy="1644653"/>
          </a:xfrm>
          <a:prstGeom prst="rect">
            <a:avLst/>
          </a:prstGeom>
        </p:spPr>
      </p:pic>
      <p:pic>
        <p:nvPicPr>
          <p:cNvPr id="1026" name="Picture 2" descr="Resultado de imagem para infrastructure as a code">
            <a:extLst>
              <a:ext uri="{FF2B5EF4-FFF2-40B4-BE49-F238E27FC236}">
                <a16:creationId xmlns:a16="http://schemas.microsoft.com/office/drawing/2014/main" id="{C9602F84-E8DF-A14E-8D79-075EF0C74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837" y="3885941"/>
            <a:ext cx="5187951" cy="233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917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2DF83B8-1CD1-EB41-ABBD-657F305966E2}"/>
              </a:ext>
            </a:extLst>
          </p:cNvPr>
          <p:cNvSpPr txBox="1">
            <a:spLocks/>
          </p:cNvSpPr>
          <p:nvPr/>
        </p:nvSpPr>
        <p:spPr>
          <a:xfrm>
            <a:off x="655637" y="4764529"/>
            <a:ext cx="8526880" cy="16824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Blog: </a:t>
            </a:r>
            <a:r>
              <a:rPr lang="pt-BR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</a:rPr>
              <a:t>eduardokieling.com</a:t>
            </a:r>
            <a:endParaRPr lang="pt-BR" sz="2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</a:endParaRPr>
          </a:p>
          <a:p>
            <a:pPr algn="r"/>
            <a:endParaRPr lang="pt-BR" sz="2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pt-BR" sz="2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eduardo.kieling</a:t>
            </a:r>
            <a:endParaRPr lang="pt-BR" sz="2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endParaRPr lang="pt-BR" sz="2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pt-BR" sz="2400" b="0" dirty="0" err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Twitter.com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pt-BR" sz="24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edu_kieling</a:t>
            </a:r>
            <a:endParaRPr lang="pt-BR" sz="2400" b="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Placeholder 5" descr="A person standing posing for the camera&#10;&#10;Description automatically generated">
            <a:extLst>
              <a:ext uri="{FF2B5EF4-FFF2-40B4-BE49-F238E27FC236}">
                <a16:creationId xmlns:a16="http://schemas.microsoft.com/office/drawing/2014/main" id="{68ED01F8-6041-4047-A014-B13D077A6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4" r="7214"/>
          <a:stretch>
            <a:fillRect/>
          </a:stretch>
        </p:blipFill>
        <p:spPr>
          <a:xfrm>
            <a:off x="9629193" y="1539370"/>
            <a:ext cx="2446528" cy="3876972"/>
          </a:xfrm>
          <a:prstGeom prst="rect">
            <a:avLst/>
          </a:prstGeom>
        </p:spPr>
      </p:pic>
      <p:sp>
        <p:nvSpPr>
          <p:cNvPr id="4" name="Espaço Reservado para Texto 14">
            <a:extLst>
              <a:ext uri="{FF2B5EF4-FFF2-40B4-BE49-F238E27FC236}">
                <a16:creationId xmlns:a16="http://schemas.microsoft.com/office/drawing/2014/main" id="{22E5850E-E1B6-DB48-9CA5-3DFF803C456E}"/>
              </a:ext>
            </a:extLst>
          </p:cNvPr>
          <p:cNvSpPr txBox="1">
            <a:spLocks/>
          </p:cNvSpPr>
          <p:nvPr/>
        </p:nvSpPr>
        <p:spPr>
          <a:xfrm>
            <a:off x="680451" y="1099106"/>
            <a:ext cx="8502066" cy="634711"/>
          </a:xfrm>
          <a:prstGeom prst="rect">
            <a:avLst/>
          </a:prstGeom>
        </p:spPr>
        <p:txBody>
          <a:bodyPr/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88" dirty="0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Eduardo Kieling</a:t>
            </a:r>
          </a:p>
        </p:txBody>
      </p:sp>
      <p:sp>
        <p:nvSpPr>
          <p:cNvPr id="5" name="Espaço Reservado para Texto 15">
            <a:extLst>
              <a:ext uri="{FF2B5EF4-FFF2-40B4-BE49-F238E27FC236}">
                <a16:creationId xmlns:a16="http://schemas.microsoft.com/office/drawing/2014/main" id="{35192392-2495-944A-BBBE-9B957E5BAA82}"/>
              </a:ext>
            </a:extLst>
          </p:cNvPr>
          <p:cNvSpPr txBox="1">
            <a:spLocks/>
          </p:cNvSpPr>
          <p:nvPr/>
        </p:nvSpPr>
        <p:spPr>
          <a:xfrm>
            <a:off x="680451" y="2094742"/>
            <a:ext cx="7290386" cy="2136458"/>
          </a:xfrm>
          <a:prstGeom prst="rect">
            <a:avLst/>
          </a:prstGeom>
        </p:spPr>
        <p:txBody>
          <a:bodyPr>
            <a:normAutofit/>
          </a:bodyPr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" sz="2400" dirty="0">
                <a:latin typeface="Titillium" panose="00000500000000000000" pitchFamily="50" charset="0"/>
              </a:rPr>
              <a:t>Especialista certificado em diversas tecnologias, Mestre em Computação Aplicada, possuindo muitos anos de experiência no mercado, atuando em empresas de médio e grande porte. É responsável pelo desenho de soluções, implementação e administração de projetos com </a:t>
            </a:r>
            <a:r>
              <a:rPr lang="en-US" sz="2400" dirty="0" err="1">
                <a:latin typeface="Titillium" panose="00000500000000000000" pitchFamily="50" charset="0"/>
              </a:rPr>
              <a:t>ênfase</a:t>
            </a:r>
            <a:r>
              <a:rPr lang="pt" sz="2400" dirty="0">
                <a:latin typeface="Titillium" panose="00000500000000000000" pitchFamily="50" charset="0"/>
              </a:rPr>
              <a:t> em </a:t>
            </a:r>
            <a:r>
              <a:rPr lang="pt" sz="2400" dirty="0" err="1">
                <a:latin typeface="Titillium" panose="00000500000000000000" pitchFamily="50" charset="0"/>
              </a:rPr>
              <a:t>Cloud</a:t>
            </a:r>
            <a:r>
              <a:rPr lang="pt" sz="2400" dirty="0">
                <a:latin typeface="Titillium" panose="00000500000000000000" pitchFamily="50" charset="0"/>
              </a:rPr>
              <a:t> </a:t>
            </a:r>
            <a:r>
              <a:rPr lang="pt" sz="2400" dirty="0" err="1">
                <a:latin typeface="Titillium" panose="00000500000000000000" pitchFamily="50" charset="0"/>
              </a:rPr>
              <a:t>Computing</a:t>
            </a:r>
            <a:r>
              <a:rPr lang="pt" sz="2400" dirty="0">
                <a:latin typeface="Titillium" panose="00000500000000000000" pitchFamily="50" charset="0"/>
              </a:rPr>
              <a:t>.</a:t>
            </a:r>
            <a:endParaRPr lang="pt-BR" sz="2400" dirty="0">
              <a:latin typeface="Titillium" panose="00000500000000000000" pitchFamily="50" charset="0"/>
            </a:endParaRPr>
          </a:p>
        </p:txBody>
      </p:sp>
      <p:pic>
        <p:nvPicPr>
          <p:cNvPr id="6" name="Picture 2" descr="Microsoft Certified: Azure Solutions Architect Expert">
            <a:extLst>
              <a:ext uri="{FF2B5EF4-FFF2-40B4-BE49-F238E27FC236}">
                <a16:creationId xmlns:a16="http://schemas.microsoft.com/office/drawing/2014/main" id="{42A26A93-0361-C945-84CC-B3D014FF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659" y="4664559"/>
            <a:ext cx="1503566" cy="150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Expert - Technology Architect, VNX Solutions Version 8.0">
            <a:extLst>
              <a:ext uri="{FF2B5EF4-FFF2-40B4-BE49-F238E27FC236}">
                <a16:creationId xmlns:a16="http://schemas.microsoft.com/office/drawing/2014/main" id="{F75EFE0C-4403-E34D-BCA5-0EF0809C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601" y="5494683"/>
            <a:ext cx="673442" cy="673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isco Certified Network Associate Routing and Switching (CCNA Routing and Switching)">
            <a:extLst>
              <a:ext uri="{FF2B5EF4-FFF2-40B4-BE49-F238E27FC236}">
                <a16:creationId xmlns:a16="http://schemas.microsoft.com/office/drawing/2014/main" id="{1CF23FB5-6E24-1C41-8BA6-A8BC4E3D4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91" y="4714005"/>
            <a:ext cx="849861" cy="84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 descr="https://eduardokielingdotcom.files.wordpress.com/2018/09/mcse-productivity.png">
            <a:extLst>
              <a:ext uri="{FF2B5EF4-FFF2-40B4-BE49-F238E27FC236}">
                <a16:creationId xmlns:a16="http://schemas.microsoft.com/office/drawing/2014/main" id="{DE3C935B-97FD-8144-8747-B300BC2E5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51" y="5128448"/>
            <a:ext cx="715082" cy="71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https://eduardokielingdotcom.files.wordpress.com/2018/09/vmware.png">
            <a:extLst>
              <a:ext uri="{FF2B5EF4-FFF2-40B4-BE49-F238E27FC236}">
                <a16:creationId xmlns:a16="http://schemas.microsoft.com/office/drawing/2014/main" id="{6743050A-C46F-844B-9342-F8220913B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40" y="5867598"/>
            <a:ext cx="1849993" cy="3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Resultado de imagem para itil logo">
            <a:extLst>
              <a:ext uri="{FF2B5EF4-FFF2-40B4-BE49-F238E27FC236}">
                <a16:creationId xmlns:a16="http://schemas.microsoft.com/office/drawing/2014/main" id="{FD6A8F2B-A93B-B844-9F28-AD851FB83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52" y="5269426"/>
            <a:ext cx="1144873" cy="51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55F2E9-D905-0F41-AF1E-3CC4EB4B3036}"/>
              </a:ext>
            </a:extLst>
          </p:cNvPr>
          <p:cNvCxnSpPr>
            <a:cxnSpLocks/>
          </p:cNvCxnSpPr>
          <p:nvPr/>
        </p:nvCxnSpPr>
        <p:spPr>
          <a:xfrm>
            <a:off x="274663" y="1765103"/>
            <a:ext cx="7924774" cy="0"/>
          </a:xfrm>
          <a:prstGeom prst="line">
            <a:avLst/>
          </a:prstGeom>
          <a:solidFill>
            <a:srgbClr val="3190BF"/>
          </a:solidFill>
          <a:ln>
            <a:solidFill>
              <a:srgbClr val="3190B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7">
            <a:extLst>
              <a:ext uri="{FF2B5EF4-FFF2-40B4-BE49-F238E27FC236}">
                <a16:creationId xmlns:a16="http://schemas.microsoft.com/office/drawing/2014/main" id="{BC5F3654-B48D-0C43-A49D-6885C078EBEA}"/>
              </a:ext>
            </a:extLst>
          </p:cNvPr>
          <p:cNvSpPr/>
          <p:nvPr/>
        </p:nvSpPr>
        <p:spPr>
          <a:xfrm>
            <a:off x="9972996" y="6220536"/>
            <a:ext cx="147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B8DBD"/>
                </a:solidFill>
                <a:latin typeface="inherit"/>
              </a:rPr>
              <a:t>#gabpoa2019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04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62DF83B8-1CD1-EB41-ABBD-657F305966E2}"/>
              </a:ext>
            </a:extLst>
          </p:cNvPr>
          <p:cNvSpPr txBox="1">
            <a:spLocks/>
          </p:cNvSpPr>
          <p:nvPr/>
        </p:nvSpPr>
        <p:spPr>
          <a:xfrm>
            <a:off x="504267" y="4388199"/>
            <a:ext cx="8526880" cy="168244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LinkedIn.com/in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/deivid-standard</a:t>
            </a:r>
          </a:p>
          <a:p>
            <a:pPr algn="r"/>
            <a:endParaRPr lang="pt-BR" sz="2400" b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pt-BR" sz="2400" b="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Twitter.com</a:t>
            </a:r>
            <a:r>
              <a:rPr lang="pt-BR" sz="2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/deividlourencos1</a:t>
            </a:r>
          </a:p>
        </p:txBody>
      </p:sp>
      <p:sp>
        <p:nvSpPr>
          <p:cNvPr id="4" name="Espaço Reservado para Texto 14">
            <a:extLst>
              <a:ext uri="{FF2B5EF4-FFF2-40B4-BE49-F238E27FC236}">
                <a16:creationId xmlns:a16="http://schemas.microsoft.com/office/drawing/2014/main" id="{22E5850E-E1B6-DB48-9CA5-3DFF803C456E}"/>
              </a:ext>
            </a:extLst>
          </p:cNvPr>
          <p:cNvSpPr txBox="1">
            <a:spLocks/>
          </p:cNvSpPr>
          <p:nvPr/>
        </p:nvSpPr>
        <p:spPr>
          <a:xfrm>
            <a:off x="680451" y="1099106"/>
            <a:ext cx="8502066" cy="634711"/>
          </a:xfrm>
          <a:prstGeom prst="rect">
            <a:avLst/>
          </a:prstGeom>
        </p:spPr>
        <p:txBody>
          <a:bodyPr/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488" dirty="0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Deivid Soares</a:t>
            </a:r>
          </a:p>
        </p:txBody>
      </p:sp>
      <p:sp>
        <p:nvSpPr>
          <p:cNvPr id="5" name="Espaço Reservado para Texto 15">
            <a:extLst>
              <a:ext uri="{FF2B5EF4-FFF2-40B4-BE49-F238E27FC236}">
                <a16:creationId xmlns:a16="http://schemas.microsoft.com/office/drawing/2014/main" id="{35192392-2495-944A-BBBE-9B957E5BAA82}"/>
              </a:ext>
            </a:extLst>
          </p:cNvPr>
          <p:cNvSpPr txBox="1">
            <a:spLocks/>
          </p:cNvSpPr>
          <p:nvPr/>
        </p:nvSpPr>
        <p:spPr>
          <a:xfrm>
            <a:off x="680451" y="2094742"/>
            <a:ext cx="7543800" cy="2136458"/>
          </a:xfrm>
          <a:prstGeom prst="rect">
            <a:avLst/>
          </a:prstGeom>
        </p:spPr>
        <p:txBody>
          <a:bodyPr>
            <a:normAutofit/>
          </a:bodyPr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" sz="2200" dirty="0">
                <a:latin typeface="Titillium" panose="00000500000000000000" pitchFamily="50" charset="0"/>
              </a:rPr>
              <a:t>Desenvolvedor de aplicações voltadas para hardware </a:t>
            </a:r>
            <a:r>
              <a:rPr lang="pt" sz="2200" dirty="0" err="1">
                <a:latin typeface="Titillium" panose="00000500000000000000" pitchFamily="50" charset="0"/>
              </a:rPr>
              <a:t>IoT</a:t>
            </a:r>
            <a:r>
              <a:rPr lang="pt" sz="2200" dirty="0">
                <a:latin typeface="Titillium" panose="00000500000000000000" pitchFamily="50" charset="0"/>
              </a:rPr>
              <a:t> e </a:t>
            </a:r>
            <a:r>
              <a:rPr lang="pt" sz="2200" dirty="0" err="1">
                <a:latin typeface="Titillium" panose="00000500000000000000" pitchFamily="50" charset="0"/>
              </a:rPr>
              <a:t>Cloud</a:t>
            </a:r>
            <a:r>
              <a:rPr lang="pt" sz="2200" dirty="0">
                <a:latin typeface="Titillium" panose="00000500000000000000" pitchFamily="50" charset="0"/>
              </a:rPr>
              <a:t> </a:t>
            </a:r>
            <a:r>
              <a:rPr lang="pt" sz="2200" dirty="0" err="1">
                <a:latin typeface="Titillium" panose="00000500000000000000" pitchFamily="50" charset="0"/>
              </a:rPr>
              <a:t>Computing</a:t>
            </a:r>
            <a:r>
              <a:rPr lang="pt" sz="2200" dirty="0">
                <a:latin typeface="Titillium" panose="00000500000000000000" pitchFamily="50" charset="0"/>
              </a:rPr>
              <a:t>, além de auxiliar na implementação de cultura </a:t>
            </a:r>
            <a:r>
              <a:rPr lang="pt" sz="2200" dirty="0" err="1">
                <a:latin typeface="Titillium" panose="00000500000000000000" pitchFamily="50" charset="0"/>
              </a:rPr>
              <a:t>DevOps</a:t>
            </a:r>
            <a:r>
              <a:rPr lang="pt" sz="2200" dirty="0">
                <a:latin typeface="Titillium" panose="00000500000000000000" pitchFamily="50" charset="0"/>
              </a:rPr>
              <a:t> em empresas de médio e grande porte. Formado em Técnico em eletrônica pela Fundação Liberato e estudante do curso de Ciência da Computação.</a:t>
            </a:r>
            <a:endParaRPr lang="pt-BR" sz="2200" dirty="0">
              <a:latin typeface="Titillium" panose="00000500000000000000" pitchFamily="50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55F2E9-D905-0F41-AF1E-3CC4EB4B3036}"/>
              </a:ext>
            </a:extLst>
          </p:cNvPr>
          <p:cNvCxnSpPr>
            <a:cxnSpLocks/>
          </p:cNvCxnSpPr>
          <p:nvPr/>
        </p:nvCxnSpPr>
        <p:spPr>
          <a:xfrm>
            <a:off x="274663" y="1765103"/>
            <a:ext cx="7924774" cy="0"/>
          </a:xfrm>
          <a:prstGeom prst="line">
            <a:avLst/>
          </a:prstGeom>
          <a:solidFill>
            <a:srgbClr val="3190BF"/>
          </a:solidFill>
          <a:ln>
            <a:solidFill>
              <a:srgbClr val="3190B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C35B340-99A3-3A4D-AE6B-864A29D1A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8042" y="1613823"/>
            <a:ext cx="2165633" cy="3913035"/>
          </a:xfrm>
          <a:prstGeom prst="rect">
            <a:avLst/>
          </a:prstGeom>
        </p:spPr>
      </p:pic>
      <p:pic>
        <p:nvPicPr>
          <p:cNvPr id="1026" name="Picture 2" descr="Resultado de imagem para devops microsoft">
            <a:extLst>
              <a:ext uri="{FF2B5EF4-FFF2-40B4-BE49-F238E27FC236}">
                <a16:creationId xmlns:a16="http://schemas.microsoft.com/office/drawing/2014/main" id="{DE44D717-DBEC-5C4E-998B-D2BAEDFC7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65" y="4560838"/>
            <a:ext cx="3049824" cy="159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7">
            <a:extLst>
              <a:ext uri="{FF2B5EF4-FFF2-40B4-BE49-F238E27FC236}">
                <a16:creationId xmlns:a16="http://schemas.microsoft.com/office/drawing/2014/main" id="{44DBEC90-DAD6-074A-AA9B-487203DEA25A}"/>
              </a:ext>
            </a:extLst>
          </p:cNvPr>
          <p:cNvSpPr/>
          <p:nvPr/>
        </p:nvSpPr>
        <p:spPr>
          <a:xfrm>
            <a:off x="9972996" y="6220536"/>
            <a:ext cx="147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B8DBD"/>
                </a:solidFill>
                <a:latin typeface="inherit"/>
              </a:rPr>
              <a:t>#gabpoa2019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28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98057CE9-7CCF-D942-89E9-8D92533B2F4F}"/>
              </a:ext>
            </a:extLst>
          </p:cNvPr>
          <p:cNvSpPr txBox="1">
            <a:spLocks/>
          </p:cNvSpPr>
          <p:nvPr/>
        </p:nvSpPr>
        <p:spPr>
          <a:xfrm>
            <a:off x="1036637" y="2630906"/>
            <a:ext cx="10337215" cy="754061"/>
          </a:xfrm>
          <a:prstGeom prst="rect">
            <a:avLst/>
          </a:prstGeom>
        </p:spPr>
        <p:txBody>
          <a:bodyPr/>
          <a:lstStyle>
            <a:lvl1pPr algn="l" defTabSz="93259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8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dirty="0">
                <a:solidFill>
                  <a:srgbClr val="4A4D52"/>
                </a:solidFill>
                <a:latin typeface="Titillium" panose="00000500000000000000" pitchFamily="50" charset="0"/>
              </a:rPr>
              <a:t>“A good Admin is a lazy Admin”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BD77A1D8-4B11-EF4D-88EB-9D6C5FC95BA0}"/>
              </a:ext>
            </a:extLst>
          </p:cNvPr>
          <p:cNvCxnSpPr>
            <a:cxnSpLocks/>
          </p:cNvCxnSpPr>
          <p:nvPr/>
        </p:nvCxnSpPr>
        <p:spPr>
          <a:xfrm flipV="1">
            <a:off x="5871411" y="3721687"/>
            <a:ext cx="1870826" cy="754062"/>
          </a:xfrm>
          <a:prstGeom prst="bentConnector3">
            <a:avLst>
              <a:gd name="adj1" fmla="val 100234"/>
            </a:avLst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9A6C681B-FE18-0448-A989-48ADBCBA16F7}"/>
              </a:ext>
            </a:extLst>
          </p:cNvPr>
          <p:cNvSpPr/>
          <p:nvPr/>
        </p:nvSpPr>
        <p:spPr>
          <a:xfrm>
            <a:off x="9972996" y="6220536"/>
            <a:ext cx="147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B8DBD"/>
                </a:solidFill>
                <a:latin typeface="inherit"/>
              </a:rPr>
              <a:t>#gabpoa2019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74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4">
            <a:extLst>
              <a:ext uri="{FF2B5EF4-FFF2-40B4-BE49-F238E27FC236}">
                <a16:creationId xmlns:a16="http://schemas.microsoft.com/office/drawing/2014/main" id="{D8833FF5-7950-F243-8098-B9ABBEE3787C}"/>
              </a:ext>
            </a:extLst>
          </p:cNvPr>
          <p:cNvSpPr txBox="1">
            <a:spLocks/>
          </p:cNvSpPr>
          <p:nvPr/>
        </p:nvSpPr>
        <p:spPr>
          <a:xfrm>
            <a:off x="680451" y="1099106"/>
            <a:ext cx="9881186" cy="634711"/>
          </a:xfrm>
          <a:prstGeom prst="rect">
            <a:avLst/>
          </a:prstGeom>
        </p:spPr>
        <p:txBody>
          <a:bodyPr/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" sz="4488" dirty="0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O que é Infraestrutura como Código (</a:t>
            </a:r>
            <a:r>
              <a:rPr lang="pt" sz="4488" dirty="0" err="1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IaC</a:t>
            </a:r>
            <a:r>
              <a:rPr lang="pt" sz="4488" dirty="0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)</a:t>
            </a:r>
            <a:endParaRPr lang="pt-BR" sz="4488" dirty="0">
              <a:solidFill>
                <a:srgbClr val="4A4D52"/>
              </a:solidFill>
              <a:latin typeface="Titillium" panose="00000500000000000000" pitchFamily="50" charset="0"/>
              <a:ea typeface="+mj-ea"/>
              <a:cs typeface="+mj-cs"/>
            </a:endParaRPr>
          </a:p>
        </p:txBody>
      </p:sp>
      <p:sp>
        <p:nvSpPr>
          <p:cNvPr id="3" name="Espaço Reservado para Texto 15">
            <a:extLst>
              <a:ext uri="{FF2B5EF4-FFF2-40B4-BE49-F238E27FC236}">
                <a16:creationId xmlns:a16="http://schemas.microsoft.com/office/drawing/2014/main" id="{47AFAC0F-BEFE-C340-9F39-C47AD94150FA}"/>
              </a:ext>
            </a:extLst>
          </p:cNvPr>
          <p:cNvSpPr txBox="1">
            <a:spLocks/>
          </p:cNvSpPr>
          <p:nvPr/>
        </p:nvSpPr>
        <p:spPr>
          <a:xfrm>
            <a:off x="680452" y="2094741"/>
            <a:ext cx="9292544" cy="3459919"/>
          </a:xfrm>
          <a:prstGeom prst="rect">
            <a:avLst/>
          </a:prstGeom>
        </p:spPr>
        <p:txBody>
          <a:bodyPr>
            <a:normAutofit/>
          </a:bodyPr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pt" sz="2400" dirty="0">
                <a:latin typeface="Titillium" panose="00000500000000000000" pitchFamily="50" charset="0"/>
              </a:rPr>
              <a:t>Construa a infraestrutura para um aplicativo de uma só vez por meio da automação</a:t>
            </a:r>
          </a:p>
          <a:p>
            <a:pPr algn="just">
              <a:buFont typeface="Wingdings" pitchFamily="2" charset="2"/>
              <a:buChar char="v"/>
            </a:pPr>
            <a:r>
              <a:rPr lang="pt" sz="2400" dirty="0">
                <a:latin typeface="Titillium" panose="00000500000000000000" pitchFamily="50" charset="0"/>
              </a:rPr>
              <a:t>Não apenas para </a:t>
            </a:r>
            <a:r>
              <a:rPr lang="pt" sz="2400" dirty="0" err="1">
                <a:latin typeface="Titillium" panose="00000500000000000000" pitchFamily="50" charset="0"/>
              </a:rPr>
              <a:t>Cloud</a:t>
            </a:r>
            <a:r>
              <a:rPr lang="pt" sz="2400" dirty="0">
                <a:latin typeface="Titillium" panose="00000500000000000000" pitchFamily="50" charset="0"/>
              </a:rPr>
              <a:t>, Data Center Definido por Software</a:t>
            </a:r>
          </a:p>
          <a:p>
            <a:pPr algn="just">
              <a:buFont typeface="Wingdings" pitchFamily="2" charset="2"/>
              <a:buChar char="v"/>
            </a:pPr>
            <a:r>
              <a:rPr lang="pt" sz="2400" dirty="0">
                <a:latin typeface="Titillium" panose="00000500000000000000" pitchFamily="50" charset="0"/>
              </a:rPr>
              <a:t>Documentação Embarcada</a:t>
            </a:r>
          </a:p>
          <a:p>
            <a:pPr algn="just">
              <a:buFont typeface="Wingdings" pitchFamily="2" charset="2"/>
              <a:buChar char="v"/>
            </a:pPr>
            <a:r>
              <a:rPr lang="pt" sz="2400" dirty="0">
                <a:latin typeface="Titillium" panose="00000500000000000000" pitchFamily="50" charset="0"/>
              </a:rPr>
              <a:t>Controle de fonte</a:t>
            </a:r>
          </a:p>
          <a:p>
            <a:pPr algn="just">
              <a:buFont typeface="Wingdings" pitchFamily="2" charset="2"/>
              <a:buChar char="v"/>
            </a:pPr>
            <a:r>
              <a:rPr lang="pt" sz="2400" dirty="0">
                <a:latin typeface="Titillium" panose="00000500000000000000" pitchFamily="50" charset="0"/>
              </a:rPr>
              <a:t>Processo de Construção Flexível</a:t>
            </a:r>
            <a:endParaRPr lang="pt-BR" sz="2400" dirty="0">
              <a:latin typeface="Titillium" panose="00000500000000000000" pitchFamily="50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7BAE4C-FF51-E843-97D8-A3468C3B427F}"/>
              </a:ext>
            </a:extLst>
          </p:cNvPr>
          <p:cNvCxnSpPr>
            <a:cxnSpLocks/>
          </p:cNvCxnSpPr>
          <p:nvPr/>
        </p:nvCxnSpPr>
        <p:spPr>
          <a:xfrm>
            <a:off x="274663" y="1765103"/>
            <a:ext cx="10134574" cy="0"/>
          </a:xfrm>
          <a:prstGeom prst="line">
            <a:avLst/>
          </a:prstGeom>
          <a:solidFill>
            <a:srgbClr val="3190BF"/>
          </a:solidFill>
          <a:ln>
            <a:solidFill>
              <a:srgbClr val="3190B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7">
            <a:extLst>
              <a:ext uri="{FF2B5EF4-FFF2-40B4-BE49-F238E27FC236}">
                <a16:creationId xmlns:a16="http://schemas.microsoft.com/office/drawing/2014/main" id="{1E35D873-2C2B-8641-9906-DFE2934C3E23}"/>
              </a:ext>
            </a:extLst>
          </p:cNvPr>
          <p:cNvSpPr/>
          <p:nvPr/>
        </p:nvSpPr>
        <p:spPr>
          <a:xfrm>
            <a:off x="9972996" y="6220536"/>
            <a:ext cx="147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B8DBD"/>
                </a:solidFill>
                <a:latin typeface="inherit"/>
              </a:rPr>
              <a:t>#gabpoa2019</a:t>
            </a:r>
            <a:endParaRPr lang="pt-BR" dirty="0"/>
          </a:p>
        </p:txBody>
      </p:sp>
      <p:pic>
        <p:nvPicPr>
          <p:cNvPr id="4098" name="Picture 2" descr="Imagem relacionada">
            <a:extLst>
              <a:ext uri="{FF2B5EF4-FFF2-40B4-BE49-F238E27FC236}">
                <a16:creationId xmlns:a16="http://schemas.microsoft.com/office/drawing/2014/main" id="{CE9CC3F5-3A1F-F944-8E90-1DD9530AA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037" y="2811462"/>
            <a:ext cx="3225801" cy="322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533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4">
            <a:extLst>
              <a:ext uri="{FF2B5EF4-FFF2-40B4-BE49-F238E27FC236}">
                <a16:creationId xmlns:a16="http://schemas.microsoft.com/office/drawing/2014/main" id="{D8833FF5-7950-F243-8098-B9ABBEE3787C}"/>
              </a:ext>
            </a:extLst>
          </p:cNvPr>
          <p:cNvSpPr txBox="1">
            <a:spLocks/>
          </p:cNvSpPr>
          <p:nvPr/>
        </p:nvSpPr>
        <p:spPr>
          <a:xfrm>
            <a:off x="680451" y="1099106"/>
            <a:ext cx="9881186" cy="634711"/>
          </a:xfrm>
          <a:prstGeom prst="rect">
            <a:avLst/>
          </a:prstGeom>
        </p:spPr>
        <p:txBody>
          <a:bodyPr/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88" dirty="0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Por que </a:t>
            </a:r>
            <a:r>
              <a:rPr lang="en-US" sz="4488" dirty="0" err="1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IaC</a:t>
            </a:r>
            <a:r>
              <a:rPr lang="en-US" sz="4488" dirty="0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?</a:t>
            </a:r>
            <a:endParaRPr lang="pt-BR" sz="4488" dirty="0">
              <a:solidFill>
                <a:srgbClr val="4A4D52"/>
              </a:solidFill>
              <a:latin typeface="Titillium" panose="00000500000000000000" pitchFamily="50" charset="0"/>
              <a:ea typeface="+mj-ea"/>
              <a:cs typeface="+mj-cs"/>
            </a:endParaRPr>
          </a:p>
        </p:txBody>
      </p:sp>
      <p:sp>
        <p:nvSpPr>
          <p:cNvPr id="3" name="Espaço Reservado para Texto 15">
            <a:extLst>
              <a:ext uri="{FF2B5EF4-FFF2-40B4-BE49-F238E27FC236}">
                <a16:creationId xmlns:a16="http://schemas.microsoft.com/office/drawing/2014/main" id="{47AFAC0F-BEFE-C340-9F39-C47AD94150FA}"/>
              </a:ext>
            </a:extLst>
          </p:cNvPr>
          <p:cNvSpPr txBox="1">
            <a:spLocks/>
          </p:cNvSpPr>
          <p:nvPr/>
        </p:nvSpPr>
        <p:spPr>
          <a:xfrm>
            <a:off x="680452" y="2094741"/>
            <a:ext cx="9292544" cy="3459919"/>
          </a:xfrm>
          <a:prstGeom prst="rect">
            <a:avLst/>
          </a:prstGeom>
        </p:spPr>
        <p:txBody>
          <a:bodyPr>
            <a:normAutofit/>
          </a:bodyPr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pt" sz="2400" dirty="0">
                <a:latin typeface="Titillium" panose="00000500000000000000" pitchFamily="50" charset="0"/>
              </a:rPr>
              <a:t>Menos erros</a:t>
            </a:r>
          </a:p>
          <a:p>
            <a:pPr algn="just">
              <a:buFont typeface="Wingdings" pitchFamily="2" charset="2"/>
              <a:buChar char="v"/>
            </a:pPr>
            <a:r>
              <a:rPr lang="pt" sz="2400" dirty="0">
                <a:latin typeface="Titillium" panose="00000500000000000000" pitchFamily="50" charset="0"/>
              </a:rPr>
              <a:t>Mais rápido para entregar</a:t>
            </a:r>
          </a:p>
          <a:p>
            <a:pPr algn="just">
              <a:buFont typeface="Wingdings" pitchFamily="2" charset="2"/>
              <a:buChar char="v"/>
            </a:pPr>
            <a:r>
              <a:rPr lang="pt" sz="2400" dirty="0">
                <a:latin typeface="Titillium" panose="00000500000000000000" pitchFamily="50" charset="0"/>
              </a:rPr>
              <a:t>Flexibilidade</a:t>
            </a:r>
          </a:p>
          <a:p>
            <a:pPr algn="just">
              <a:buFont typeface="Wingdings" pitchFamily="2" charset="2"/>
              <a:buChar char="v"/>
            </a:pPr>
            <a:r>
              <a:rPr lang="pt" sz="2400" dirty="0">
                <a:latin typeface="Titillium" panose="00000500000000000000" pitchFamily="50" charset="0"/>
              </a:rPr>
              <a:t>Código é documentação</a:t>
            </a:r>
            <a:endParaRPr lang="pt-BR" sz="2400" dirty="0">
              <a:latin typeface="Titillium" panose="00000500000000000000" pitchFamily="50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7BAE4C-FF51-E843-97D8-A3468C3B427F}"/>
              </a:ext>
            </a:extLst>
          </p:cNvPr>
          <p:cNvCxnSpPr>
            <a:cxnSpLocks/>
          </p:cNvCxnSpPr>
          <p:nvPr/>
        </p:nvCxnSpPr>
        <p:spPr>
          <a:xfrm>
            <a:off x="274663" y="1765103"/>
            <a:ext cx="10134574" cy="0"/>
          </a:xfrm>
          <a:prstGeom prst="line">
            <a:avLst/>
          </a:prstGeom>
          <a:solidFill>
            <a:srgbClr val="3190BF"/>
          </a:solidFill>
          <a:ln>
            <a:solidFill>
              <a:srgbClr val="3190B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7">
            <a:extLst>
              <a:ext uri="{FF2B5EF4-FFF2-40B4-BE49-F238E27FC236}">
                <a16:creationId xmlns:a16="http://schemas.microsoft.com/office/drawing/2014/main" id="{1E35D873-2C2B-8641-9906-DFE2934C3E23}"/>
              </a:ext>
            </a:extLst>
          </p:cNvPr>
          <p:cNvSpPr/>
          <p:nvPr/>
        </p:nvSpPr>
        <p:spPr>
          <a:xfrm>
            <a:off x="9972996" y="6220536"/>
            <a:ext cx="147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B8DBD"/>
                </a:solidFill>
                <a:latin typeface="inherit"/>
              </a:rPr>
              <a:t>#gabpoa2019</a:t>
            </a:r>
            <a:endParaRPr lang="pt-BR" dirty="0"/>
          </a:p>
        </p:txBody>
      </p:sp>
      <p:pic>
        <p:nvPicPr>
          <p:cNvPr id="5122" name="Picture 2" descr="Resultado de imagem para interrogação">
            <a:extLst>
              <a:ext uri="{FF2B5EF4-FFF2-40B4-BE49-F238E27FC236}">
                <a16:creationId xmlns:a16="http://schemas.microsoft.com/office/drawing/2014/main" id="{320F5E2D-9DE1-0441-9C87-67141F8A8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274" y="2499242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10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4">
            <a:extLst>
              <a:ext uri="{FF2B5EF4-FFF2-40B4-BE49-F238E27FC236}">
                <a16:creationId xmlns:a16="http://schemas.microsoft.com/office/drawing/2014/main" id="{D8833FF5-7950-F243-8098-B9ABBEE3787C}"/>
              </a:ext>
            </a:extLst>
          </p:cNvPr>
          <p:cNvSpPr txBox="1">
            <a:spLocks/>
          </p:cNvSpPr>
          <p:nvPr/>
        </p:nvSpPr>
        <p:spPr>
          <a:xfrm>
            <a:off x="680451" y="1099106"/>
            <a:ext cx="9881186" cy="634711"/>
          </a:xfrm>
          <a:prstGeom prst="rect">
            <a:avLst/>
          </a:prstGeom>
        </p:spPr>
        <p:txBody>
          <a:bodyPr/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88" dirty="0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Como </a:t>
            </a:r>
            <a:r>
              <a:rPr lang="en-US" sz="4488" dirty="0" err="1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começar</a:t>
            </a:r>
            <a:r>
              <a:rPr lang="en-US" sz="4488" dirty="0">
                <a:solidFill>
                  <a:srgbClr val="4A4D52"/>
                </a:solidFill>
                <a:latin typeface="Titillium" panose="00000500000000000000" pitchFamily="50" charset="0"/>
                <a:ea typeface="+mj-ea"/>
                <a:cs typeface="+mj-cs"/>
              </a:rPr>
              <a:t>?</a:t>
            </a:r>
            <a:endParaRPr lang="pt-BR" sz="4488" dirty="0">
              <a:solidFill>
                <a:srgbClr val="4A4D52"/>
              </a:solidFill>
              <a:latin typeface="Titillium" panose="00000500000000000000" pitchFamily="50" charset="0"/>
              <a:ea typeface="+mj-ea"/>
              <a:cs typeface="+mj-cs"/>
            </a:endParaRPr>
          </a:p>
        </p:txBody>
      </p:sp>
      <p:sp>
        <p:nvSpPr>
          <p:cNvPr id="3" name="Espaço Reservado para Texto 15">
            <a:extLst>
              <a:ext uri="{FF2B5EF4-FFF2-40B4-BE49-F238E27FC236}">
                <a16:creationId xmlns:a16="http://schemas.microsoft.com/office/drawing/2014/main" id="{47AFAC0F-BEFE-C340-9F39-C47AD94150FA}"/>
              </a:ext>
            </a:extLst>
          </p:cNvPr>
          <p:cNvSpPr txBox="1">
            <a:spLocks/>
          </p:cNvSpPr>
          <p:nvPr/>
        </p:nvSpPr>
        <p:spPr>
          <a:xfrm>
            <a:off x="790574" y="3688695"/>
            <a:ext cx="3282241" cy="24955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pt" sz="2000" dirty="0">
                <a:latin typeface="Titillium" panose="00000500000000000000" pitchFamily="50" charset="0"/>
              </a:rPr>
              <a:t>Tenha uma visão</a:t>
            </a:r>
          </a:p>
          <a:p>
            <a:pPr>
              <a:buFont typeface="Wingdings" pitchFamily="2" charset="2"/>
              <a:buChar char="v"/>
            </a:pPr>
            <a:r>
              <a:rPr lang="pt" sz="2000" dirty="0">
                <a:latin typeface="Titillium" panose="00000500000000000000" pitchFamily="50" charset="0"/>
              </a:rPr>
              <a:t>Isso é uma grande mudança</a:t>
            </a:r>
          </a:p>
          <a:p>
            <a:pPr>
              <a:buFont typeface="Wingdings" pitchFamily="2" charset="2"/>
              <a:buChar char="v"/>
            </a:pPr>
            <a:r>
              <a:rPr lang="pt" sz="2000" dirty="0">
                <a:latin typeface="Titillium" panose="00000500000000000000" pitchFamily="50" charset="0"/>
              </a:rPr>
              <a:t>Movimento </a:t>
            </a:r>
            <a:r>
              <a:rPr lang="pt" sz="2000" dirty="0" err="1">
                <a:latin typeface="Titillium" panose="00000500000000000000" pitchFamily="50" charset="0"/>
              </a:rPr>
              <a:t>IaC</a:t>
            </a:r>
            <a:r>
              <a:rPr lang="pt" sz="2000" dirty="0">
                <a:latin typeface="Titillium" panose="00000500000000000000" pitchFamily="50" charset="0"/>
              </a:rPr>
              <a:t> / </a:t>
            </a:r>
            <a:r>
              <a:rPr lang="pt" sz="2000" dirty="0" err="1">
                <a:latin typeface="Titillium" panose="00000500000000000000" pitchFamily="50" charset="0"/>
              </a:rPr>
              <a:t>DevOps</a:t>
            </a:r>
            <a:endParaRPr lang="pt" sz="2000" dirty="0">
              <a:latin typeface="Titillium" panose="00000500000000000000" pitchFamily="50" charset="0"/>
            </a:endParaRPr>
          </a:p>
          <a:p>
            <a:pPr>
              <a:buFont typeface="Wingdings" pitchFamily="2" charset="2"/>
              <a:buChar char="v"/>
            </a:pPr>
            <a:r>
              <a:rPr lang="pt" sz="2000" dirty="0">
                <a:latin typeface="Titillium" panose="00000500000000000000" pitchFamily="50" charset="0"/>
              </a:rPr>
              <a:t>Um modo de vida</a:t>
            </a:r>
          </a:p>
          <a:p>
            <a:pPr>
              <a:buFont typeface="Wingdings" pitchFamily="2" charset="2"/>
              <a:buChar char="v"/>
            </a:pPr>
            <a:r>
              <a:rPr lang="pt" sz="2000" dirty="0">
                <a:latin typeface="Titillium" panose="00000500000000000000" pitchFamily="50" charset="0"/>
              </a:rPr>
              <a:t>Necessário para ser bem sucedido</a:t>
            </a:r>
            <a:endParaRPr lang="pt-BR" sz="2000" dirty="0">
              <a:latin typeface="Titillium" panose="00000500000000000000" pitchFamily="50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7BAE4C-FF51-E843-97D8-A3468C3B427F}"/>
              </a:ext>
            </a:extLst>
          </p:cNvPr>
          <p:cNvCxnSpPr>
            <a:cxnSpLocks/>
          </p:cNvCxnSpPr>
          <p:nvPr/>
        </p:nvCxnSpPr>
        <p:spPr>
          <a:xfrm>
            <a:off x="274663" y="1765103"/>
            <a:ext cx="10134574" cy="0"/>
          </a:xfrm>
          <a:prstGeom prst="line">
            <a:avLst/>
          </a:prstGeom>
          <a:solidFill>
            <a:srgbClr val="3190BF"/>
          </a:solidFill>
          <a:ln>
            <a:solidFill>
              <a:srgbClr val="3190B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ângulo 7">
            <a:extLst>
              <a:ext uri="{FF2B5EF4-FFF2-40B4-BE49-F238E27FC236}">
                <a16:creationId xmlns:a16="http://schemas.microsoft.com/office/drawing/2014/main" id="{1E35D873-2C2B-8641-9906-DFE2934C3E23}"/>
              </a:ext>
            </a:extLst>
          </p:cNvPr>
          <p:cNvSpPr/>
          <p:nvPr/>
        </p:nvSpPr>
        <p:spPr>
          <a:xfrm>
            <a:off x="9972996" y="6220536"/>
            <a:ext cx="147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B8DBD"/>
                </a:solidFill>
                <a:latin typeface="inherit"/>
              </a:rPr>
              <a:t>#gabpoa2019</a:t>
            </a:r>
            <a:endParaRPr lang="pt-B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030783-D4D2-5641-BD5D-C704BA317169}"/>
              </a:ext>
            </a:extLst>
          </p:cNvPr>
          <p:cNvSpPr/>
          <p:nvPr/>
        </p:nvSpPr>
        <p:spPr>
          <a:xfrm>
            <a:off x="808037" y="2201862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PESSOAS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6065E-89B4-B440-BD10-0BC0CB827F38}"/>
              </a:ext>
            </a:extLst>
          </p:cNvPr>
          <p:cNvSpPr/>
          <p:nvPr/>
        </p:nvSpPr>
        <p:spPr>
          <a:xfrm>
            <a:off x="4478044" y="2201862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14C33-DC31-BF47-8258-70C996E923D2}"/>
              </a:ext>
            </a:extLst>
          </p:cNvPr>
          <p:cNvSpPr/>
          <p:nvPr/>
        </p:nvSpPr>
        <p:spPr>
          <a:xfrm>
            <a:off x="8105774" y="2201862"/>
            <a:ext cx="2286000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PRODUTOS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C11F944B-E14A-C247-815D-4D9D413BF56C}"/>
              </a:ext>
            </a:extLst>
          </p:cNvPr>
          <p:cNvSpPr/>
          <p:nvPr/>
        </p:nvSpPr>
        <p:spPr>
          <a:xfrm>
            <a:off x="3307702" y="2525712"/>
            <a:ext cx="914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232E534-B049-F54E-B9D0-727424B2C52B}"/>
              </a:ext>
            </a:extLst>
          </p:cNvPr>
          <p:cNvSpPr/>
          <p:nvPr/>
        </p:nvSpPr>
        <p:spPr>
          <a:xfrm>
            <a:off x="6977709" y="2525712"/>
            <a:ext cx="914400" cy="647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29DA990B-672F-0043-B540-51E5F63C7101}"/>
              </a:ext>
            </a:extLst>
          </p:cNvPr>
          <p:cNvSpPr txBox="1">
            <a:spLocks/>
          </p:cNvSpPr>
          <p:nvPr/>
        </p:nvSpPr>
        <p:spPr>
          <a:xfrm>
            <a:off x="4478044" y="3714094"/>
            <a:ext cx="3282241" cy="2012120"/>
          </a:xfrm>
          <a:prstGeom prst="rect">
            <a:avLst/>
          </a:prstGeom>
        </p:spPr>
        <p:txBody>
          <a:bodyPr>
            <a:normAutofit/>
          </a:bodyPr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itchFamily="2" charset="2"/>
              <a:buChar char="v"/>
            </a:pPr>
            <a:r>
              <a:rPr lang="en-US" sz="2000" dirty="0" err="1">
                <a:latin typeface="Titillium" panose="00000500000000000000" pitchFamily="50" charset="0"/>
              </a:rPr>
              <a:t>Simplicidade</a:t>
            </a:r>
            <a:endParaRPr lang="en-US" sz="2000" dirty="0">
              <a:latin typeface="Titillium" panose="00000500000000000000" pitchFamily="50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000" dirty="0">
                <a:latin typeface="Titillium" panose="00000500000000000000" pitchFamily="50" charset="0"/>
              </a:rPr>
              <a:t>Modular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err="1">
                <a:latin typeface="Titillium" panose="00000500000000000000" pitchFamily="50" charset="0"/>
              </a:rPr>
              <a:t>Flexível</a:t>
            </a:r>
            <a:endParaRPr lang="en-US" sz="2000" dirty="0">
              <a:latin typeface="Titillium" panose="00000500000000000000" pitchFamily="50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000" dirty="0" err="1">
                <a:latin typeface="Titillium" panose="00000500000000000000" pitchFamily="50" charset="0"/>
              </a:rPr>
              <a:t>Versão</a:t>
            </a:r>
            <a:endParaRPr lang="pt-BR" sz="2000" dirty="0">
              <a:latin typeface="Titillium" panose="00000500000000000000" pitchFamily="50" charset="0"/>
            </a:endParaRP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2C32CA54-8D08-2243-AB86-04232A6E99EB}"/>
              </a:ext>
            </a:extLst>
          </p:cNvPr>
          <p:cNvSpPr txBox="1">
            <a:spLocks/>
          </p:cNvSpPr>
          <p:nvPr/>
        </p:nvSpPr>
        <p:spPr>
          <a:xfrm>
            <a:off x="8087960" y="3690282"/>
            <a:ext cx="3282241" cy="2337233"/>
          </a:xfrm>
          <a:prstGeom prst="rect">
            <a:avLst/>
          </a:prstGeom>
        </p:spPr>
        <p:txBody>
          <a:bodyPr>
            <a:normAutofit/>
          </a:bodyPr>
          <a:lstStyle>
            <a:lvl1pPr marL="233149" indent="-233149" algn="l" defTabSz="932597" rtl="0" eaLnBrk="1" latinLnBrk="0" hangingPunct="1">
              <a:lnSpc>
                <a:spcPct val="90000"/>
              </a:lnSpc>
              <a:spcBef>
                <a:spcPts val="1020"/>
              </a:spcBef>
              <a:buFont typeface="Arial" panose="020B0604020202020204" pitchFamily="34" charset="0"/>
              <a:buChar char="•"/>
              <a:defRPr sz="285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944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44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65746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044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8342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4641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0939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237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3535" indent="-233149" algn="l" defTabSz="932597" rtl="0" eaLnBrk="1" latinLnBrk="0" hangingPunct="1">
              <a:lnSpc>
                <a:spcPct val="90000"/>
              </a:lnSpc>
              <a:spcBef>
                <a:spcPts val="510"/>
              </a:spcBef>
              <a:buFont typeface="Arial" panose="020B0604020202020204" pitchFamily="34" charset="0"/>
              <a:buChar char="•"/>
              <a:defRPr sz="183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v"/>
            </a:pPr>
            <a:r>
              <a:rPr lang="en-US" sz="2000" dirty="0" err="1">
                <a:latin typeface="Titillium" panose="00000500000000000000" pitchFamily="50" charset="0"/>
              </a:rPr>
              <a:t>Powershell</a:t>
            </a:r>
            <a:r>
              <a:rPr lang="en-US" sz="2000" dirty="0">
                <a:latin typeface="Titillium" panose="00000500000000000000" pitchFamily="50" charset="0"/>
              </a:rPr>
              <a:t>/Bash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tillium" panose="00000500000000000000" pitchFamily="50" charset="0"/>
              </a:rPr>
              <a:t>Azure </a:t>
            </a:r>
            <a:r>
              <a:rPr lang="en-US" sz="2000" dirty="0" err="1">
                <a:latin typeface="Titillium" panose="00000500000000000000" pitchFamily="50" charset="0"/>
              </a:rPr>
              <a:t>Quickstart</a:t>
            </a:r>
            <a:r>
              <a:rPr lang="en-US" sz="2000" dirty="0">
                <a:latin typeface="Titillium" panose="00000500000000000000" pitchFamily="50" charset="0"/>
              </a:rPr>
              <a:t> Templates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tillium" panose="00000500000000000000" pitchFamily="50" charset="0"/>
              </a:rPr>
              <a:t>VS Code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tillium" panose="00000500000000000000" pitchFamily="50" charset="0"/>
              </a:rPr>
              <a:t>GitHub</a:t>
            </a:r>
          </a:p>
          <a:p>
            <a:pPr>
              <a:buFont typeface="Wingdings" pitchFamily="2" charset="2"/>
              <a:buChar char="v"/>
            </a:pPr>
            <a:r>
              <a:rPr lang="en-US" sz="2000" dirty="0">
                <a:latin typeface="Titillium" panose="00000500000000000000" pitchFamily="50" charset="0"/>
              </a:rPr>
              <a:t>Azure Automation, Ansible, Azure DevOps</a:t>
            </a:r>
            <a:endParaRPr lang="pt-BR" sz="2000" dirty="0">
              <a:latin typeface="Titillium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7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C3D6AF-6D03-E44C-AE51-910983192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533" y="969175"/>
            <a:ext cx="7226300" cy="5056173"/>
          </a:xfrm>
          <a:prstGeom prst="rect">
            <a:avLst/>
          </a:prstGeom>
        </p:spPr>
      </p:pic>
      <p:sp>
        <p:nvSpPr>
          <p:cNvPr id="3" name="Retângulo 7">
            <a:extLst>
              <a:ext uri="{FF2B5EF4-FFF2-40B4-BE49-F238E27FC236}">
                <a16:creationId xmlns:a16="http://schemas.microsoft.com/office/drawing/2014/main" id="{147E8D15-1F75-A340-9C6D-F29893002C19}"/>
              </a:ext>
            </a:extLst>
          </p:cNvPr>
          <p:cNvSpPr/>
          <p:nvPr/>
        </p:nvSpPr>
        <p:spPr>
          <a:xfrm>
            <a:off x="9972996" y="6220536"/>
            <a:ext cx="1471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3B8DBD"/>
                </a:solidFill>
                <a:latin typeface="inherit"/>
              </a:rPr>
              <a:t>#gabpoa2019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23050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74603AA826B1408A28D1E64AB02B8E" ma:contentTypeVersion="4" ma:contentTypeDescription="Create a new document." ma:contentTypeScope="" ma:versionID="d78a19d89fe4e23787e64f020e1ba7f7">
  <xsd:schema xmlns:xsd="http://www.w3.org/2001/XMLSchema" xmlns:xs="http://www.w3.org/2001/XMLSchema" xmlns:p="http://schemas.microsoft.com/office/2006/metadata/properties" xmlns:ns2="56de4f52-b919-4277-bd64-ab1e905b4388" targetNamespace="http://schemas.microsoft.com/office/2006/metadata/properties" ma:root="true" ma:fieldsID="47854b7617586cad5eb0992da5df01d3" ns2:_="">
    <xsd:import namespace="56de4f52-b919-4277-bd64-ab1e905b43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de4f52-b919-4277-bd64-ab1e905b43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0B5177-036C-4FDC-A82D-52A4A77E8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de4f52-b919-4277-bd64-ab1e905b43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56de4f52-b919-4277-bd64-ab1e905b4388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Microsoft_2016_16x9_Template_v02</Template>
  <TotalTime>3319</TotalTime>
  <Words>306</Words>
  <Application>Microsoft Macintosh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inherit</vt:lpstr>
      <vt:lpstr>Lato Medium</vt:lpstr>
      <vt:lpstr>Segoe UI</vt:lpstr>
      <vt:lpstr>Segoe UI Light</vt:lpstr>
      <vt:lpstr>Stencil</vt:lpstr>
      <vt:lpstr>Titillium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business applications with Power Apps, Microsoft Flow, and Office 365</dc:title>
  <dc:subject>&lt;Speech title here&gt;</dc:subject>
  <dc:creator>MS Events 0083</dc:creator>
  <cp:keywords>Microsoft 2016</cp:keywords>
  <dc:description>Template: Mitchell Derrey, Silverfox Productions_x000d_
Formatting: _x000d_
Audience Type:</dc:description>
  <cp:lastModifiedBy>Eduardo Kieling - TEEVO</cp:lastModifiedBy>
  <cp:revision>148</cp:revision>
  <dcterms:created xsi:type="dcterms:W3CDTF">2016-09-29T14:58:23Z</dcterms:created>
  <dcterms:modified xsi:type="dcterms:W3CDTF">2019-04-27T03:11:32Z</dcterms:modified>
  <cp:category>Microsoft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0x0101006D74603AA826B1408A28D1E64AB02B8E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