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4"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5"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6" name="PlaceHolder 6"/>
          <p:cNvSpPr>
            <a:spLocks noGrp="1"/>
          </p:cNvSpPr>
          <p:nvPr>
            <p:ph type="sldNum"/>
          </p:nvPr>
        </p:nvSpPr>
        <p:spPr>
          <a:xfrm>
            <a:off x="4399200" y="9555480"/>
            <a:ext cx="3372840" cy="502560"/>
          </a:xfrm>
          <a:prstGeom prst="rect">
            <a:avLst/>
          </a:prstGeom>
        </p:spPr>
        <p:txBody>
          <a:bodyPr lIns="0" rIns="0" tIns="0" bIns="0" anchor="b"/>
          <a:p>
            <a:pPr algn="r"/>
            <a:fld id="{0710D0D1-2832-4A3A-BA2E-A6E23EE2B20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ldImg"/>
          </p:nvPr>
        </p:nvSpPr>
        <p:spPr>
          <a:xfrm>
            <a:off x="533520" y="764280"/>
            <a:ext cx="6704640" cy="3771360"/>
          </a:xfrm>
          <a:prstGeom prst="rect">
            <a:avLst/>
          </a:prstGeom>
        </p:spPr>
      </p:sp>
      <p:sp>
        <p:nvSpPr>
          <p:cNvPr id="75" name="PlaceHolder 2"/>
          <p:cNvSpPr>
            <a:spLocks noGrp="1"/>
          </p:cNvSpPr>
          <p:nvPr>
            <p:ph type="body"/>
          </p:nvPr>
        </p:nvSpPr>
        <p:spPr>
          <a:xfrm>
            <a:off x="777240" y="4777560"/>
            <a:ext cx="6217560" cy="5383440"/>
          </a:xfrm>
          <a:prstGeom prst="rect">
            <a:avLst/>
          </a:prstGeom>
        </p:spPr>
        <p:txBody>
          <a:bodyPr lIns="0" rIns="0" tIns="0" bIns="0"/>
          <a:p>
            <a:r>
              <a:rPr b="0" lang="en-US" sz="2000" spc="-1" strike="noStrike">
                <a:latin typeface="Arial"/>
              </a:rPr>
              <a:t>The main point here is to show the data flow while the requirements were maid clear.</a:t>
            </a:r>
            <a:endParaRPr b="0" lang="en-US" sz="2000" spc="-1" strike="noStrike">
              <a:latin typeface="Arial"/>
            </a:endParaRPr>
          </a:p>
          <a:p>
            <a:r>
              <a:rPr b="0" lang="en-US" sz="2000" spc="-1" strike="noStrike">
                <a:latin typeface="Arial"/>
              </a:rPr>
              <a:t>The flow starts with the register of the different type of users: the administrator, the staff and the costumers.</a:t>
            </a:r>
            <a:endParaRPr b="0" lang="en-US" sz="2000" spc="-1" strike="noStrike">
              <a:latin typeface="Arial"/>
            </a:endParaRPr>
          </a:p>
          <a:p>
            <a:r>
              <a:rPr b="0" lang="en-US" sz="2000" spc="-1" strike="noStrike">
                <a:latin typeface="Arial"/>
              </a:rPr>
              <a:t>The costumers are able to register their vehicles and set their vehicles to a booking accordingly with the employees availability given by the Roster.</a:t>
            </a:r>
            <a:endParaRPr b="0" lang="en-US" sz="2000" spc="-1" strike="noStrike">
              <a:latin typeface="Arial"/>
            </a:endParaRPr>
          </a:p>
          <a:p>
            <a:r>
              <a:rPr b="0" lang="en-US" sz="2000" spc="-1" strike="noStrike">
                <a:latin typeface="Arial"/>
              </a:rPr>
              <a:t>An available date has a Booking.</a:t>
            </a:r>
            <a:endParaRPr b="0" lang="en-US" sz="2000" spc="-1" strike="noStrike">
              <a:latin typeface="Arial"/>
            </a:endParaRPr>
          </a:p>
          <a:p>
            <a:r>
              <a:rPr b="0" lang="en-US" sz="2000" spc="-1" strike="noStrike">
                <a:latin typeface="Arial"/>
              </a:rPr>
              <a:t>A Booking has an initial budget time and cost by its type, after the status of the booking change from “Booked” to “In service” it is able to add services and parts as required.</a:t>
            </a:r>
            <a:endParaRPr b="0" lang="en-US" sz="2000" spc="-1" strike="noStrike">
              <a:latin typeface="Arial"/>
            </a:endParaRPr>
          </a:p>
          <a:p>
            <a:r>
              <a:rPr b="0" lang="en-US" sz="2000" spc="-1" strike="noStrike">
                <a:latin typeface="Arial"/>
              </a:rPr>
              <a:t>The invoice then collects the costs of the booking at status “Ready” to show the total cost and each component of it, to status “Waiting Payment”.</a:t>
            </a:r>
            <a:endParaRPr b="0" lang="en-US" sz="2000" spc="-1" strike="noStrike">
              <a:latin typeface="Arial"/>
            </a:endParaRPr>
          </a:p>
          <a:p>
            <a:r>
              <a:rPr b="0" lang="en-US" sz="2000" spc="-1" strike="noStrike">
                <a:latin typeface="Arial"/>
              </a:rPr>
              <a:t>The payed Invoice change the booking status to “Deliverable” and the costumer collection changes it to “Finished”</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AD7334EE-2ACE-4240-A6EF-C0E13CF1D31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Ger’s Garage WebSystem</a:t>
            </a:r>
            <a:endParaRPr b="0" lang="en-US" sz="4400" spc="-1" strike="noStrike">
              <a:latin typeface="Arial"/>
            </a:endParaRPr>
          </a:p>
        </p:txBody>
      </p:sp>
      <p:sp>
        <p:nvSpPr>
          <p:cNvPr id="48" name="TextShape 2"/>
          <p:cNvSpPr txBox="1"/>
          <p:nvPr/>
        </p:nvSpPr>
        <p:spPr>
          <a:xfrm>
            <a:off x="504000" y="1326600"/>
            <a:ext cx="9071640" cy="3288240"/>
          </a:xfrm>
          <a:prstGeom prst="rect">
            <a:avLst/>
          </a:prstGeom>
          <a:noFill/>
          <a:ln>
            <a:noFill/>
          </a:ln>
        </p:spPr>
        <p:txBody>
          <a:bodyPr lIns="0" rIns="0" tIns="0" bIns="0" anchor="ctr"/>
          <a:p>
            <a:pPr algn="ctr"/>
            <a:r>
              <a:rPr b="0" lang="en-US" sz="3200" spc="-1" strike="noStrike">
                <a:latin typeface="Arial"/>
              </a:rPr>
              <a:t>Eduardo Kenji Zen Nakashima</a:t>
            </a:r>
            <a:endParaRPr b="0" lang="en-US" sz="3200" spc="-1" strike="noStrike">
              <a:latin typeface="Arial"/>
            </a:endParaRPr>
          </a:p>
          <a:p>
            <a:pPr algn="ctr"/>
            <a:r>
              <a:rPr b="0" lang="en-US" sz="3200" spc="-1" strike="noStrike">
                <a:latin typeface="Arial"/>
              </a:rPr>
              <a:t>SB18004</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379800" y="1371600"/>
            <a:ext cx="9146520" cy="3474720"/>
          </a:xfrm>
          <a:custGeom>
            <a:avLst/>
            <a:gdLst/>
            <a:ahLst/>
            <a:rect l="0" t="0" r="r" b="b"/>
            <a:pathLst>
              <a:path w="25681" h="9654">
                <a:moveTo>
                  <a:pt x="678" y="0"/>
                </a:moveTo>
                <a:cubicBezTo>
                  <a:pt x="478" y="0"/>
                  <a:pt x="272" y="200"/>
                  <a:pt x="267" y="400"/>
                </a:cubicBezTo>
                <a:lnTo>
                  <a:pt x="5" y="9252"/>
                </a:lnTo>
                <a:cubicBezTo>
                  <a:pt x="0" y="9452"/>
                  <a:pt x="194" y="9653"/>
                  <a:pt x="394" y="9653"/>
                </a:cubicBezTo>
                <a:lnTo>
                  <a:pt x="25001" y="9653"/>
                </a:lnTo>
                <a:cubicBezTo>
                  <a:pt x="25201" y="9653"/>
                  <a:pt x="25408" y="9452"/>
                  <a:pt x="25413" y="9252"/>
                </a:cubicBezTo>
                <a:lnTo>
                  <a:pt x="25675" y="400"/>
                </a:lnTo>
                <a:cubicBezTo>
                  <a:pt x="25680" y="200"/>
                  <a:pt x="25485" y="0"/>
                  <a:pt x="25285" y="0"/>
                </a:cubicBezTo>
                <a:lnTo>
                  <a:pt x="678" y="0"/>
                </a:lnTo>
              </a:path>
            </a:pathLst>
          </a:custGeom>
          <a:solidFill>
            <a:srgbClr val="b4c7dc">
              <a:alpha val="50000"/>
            </a:srgbClr>
          </a:solidFill>
          <a:ln>
            <a:solidFill>
              <a:srgbClr val="3465a4"/>
            </a:solidFill>
          </a:ln>
        </p:spPr>
        <p:style>
          <a:lnRef idx="0"/>
          <a:fillRef idx="0"/>
          <a:effectRef idx="0"/>
          <a:fontRef idx="minor"/>
        </p:style>
        <p:txBody>
          <a:bodyPr wrap="none" lIns="90000" rIns="90000" tIns="45000" bIns="45000"/>
          <a:p>
            <a:pPr algn="r"/>
            <a:r>
              <a:rPr b="1" lang="en-US" sz="1800" spc="-1" strike="noStrike">
                <a:latin typeface="Arial"/>
              </a:rPr>
              <a:t>Report</a:t>
            </a:r>
            <a:endParaRPr b="0" lang="en-US" sz="1800" spc="-1" strike="noStrike">
              <a:latin typeface="Arial"/>
            </a:endParaRPr>
          </a:p>
        </p:txBody>
      </p:sp>
      <p:sp>
        <p:nvSpPr>
          <p:cNvPr id="50" name="TextShape 2"/>
          <p:cNvSpPr txBox="1"/>
          <p:nvPr/>
        </p:nvSpPr>
        <p:spPr>
          <a:xfrm>
            <a:off x="504000" y="226080"/>
            <a:ext cx="9071640" cy="946440"/>
          </a:xfrm>
          <a:prstGeom prst="rect">
            <a:avLst/>
          </a:prstGeom>
          <a:noFill/>
          <a:ln>
            <a:noFill/>
          </a:ln>
        </p:spPr>
        <p:txBody>
          <a:bodyPr lIns="0" rIns="0" tIns="0" bIns="0" anchor="ctr"/>
          <a:p>
            <a:r>
              <a:rPr b="0" lang="en-US" sz="2800" spc="-1" strike="noStrike">
                <a:latin typeface="Arial"/>
                <a:ea typeface="Microsoft YaHei"/>
              </a:rPr>
              <a:t>Ger’s Garage WebSystem</a:t>
            </a:r>
            <a:br/>
            <a:r>
              <a:rPr b="1" i="1" lang="en-US" sz="2800" spc="-1" strike="noStrike">
                <a:latin typeface="Arial"/>
              </a:rPr>
              <a:t>Project Overview</a:t>
            </a:r>
            <a:endParaRPr b="0" lang="en-US" sz="2800" spc="-1" strike="noStrike">
              <a:latin typeface="Arial"/>
            </a:endParaRPr>
          </a:p>
        </p:txBody>
      </p:sp>
      <p:sp>
        <p:nvSpPr>
          <p:cNvPr id="51" name="TextShape 3"/>
          <p:cNvSpPr txBox="1"/>
          <p:nvPr/>
        </p:nvSpPr>
        <p:spPr>
          <a:xfrm>
            <a:off x="5029200" y="226440"/>
            <a:ext cx="4546800" cy="946440"/>
          </a:xfrm>
          <a:prstGeom prst="rect">
            <a:avLst/>
          </a:prstGeom>
          <a:noFill/>
          <a:ln>
            <a:noFill/>
          </a:ln>
        </p:spPr>
        <p:txBody>
          <a:bodyPr lIns="0" rIns="0" tIns="0" bIns="0" anchor="ctr"/>
          <a:p>
            <a:pPr algn="r"/>
            <a:r>
              <a:rPr b="0" lang="en-US" sz="2400" spc="-1" strike="noStrike">
                <a:latin typeface="Arial"/>
              </a:rPr>
              <a:t>Eduardo Nakashima</a:t>
            </a:r>
            <a:endParaRPr b="0" lang="en-US" sz="2400" spc="-1" strike="noStrike">
              <a:latin typeface="Arial"/>
            </a:endParaRPr>
          </a:p>
          <a:p>
            <a:pPr algn="r"/>
            <a:r>
              <a:rPr b="0" lang="en-US" sz="2400" spc="-1" strike="noStrike">
                <a:latin typeface="Arial"/>
              </a:rPr>
              <a:t>SB18004</a:t>
            </a:r>
            <a:endParaRPr b="0" lang="en-US" sz="2400" spc="-1" strike="noStrike">
              <a:latin typeface="Arial"/>
            </a:endParaRPr>
          </a:p>
        </p:txBody>
      </p:sp>
      <p:sp>
        <p:nvSpPr>
          <p:cNvPr id="52" name="CustomShape 4"/>
          <p:cNvSpPr/>
          <p:nvPr/>
        </p:nvSpPr>
        <p:spPr>
          <a:xfrm>
            <a:off x="457200" y="1895040"/>
            <a:ext cx="1463040" cy="1097280"/>
          </a:xfrm>
          <a:custGeom>
            <a:avLst/>
            <a:gdLst/>
            <a:ahLst/>
            <a:rect l="0" t="0" r="r" b="b"/>
            <a:pathLst>
              <a:path w="4097" h="3050">
                <a:moveTo>
                  <a:pt x="543" y="0"/>
                </a:moveTo>
                <a:cubicBezTo>
                  <a:pt x="289" y="0"/>
                  <a:pt x="32" y="254"/>
                  <a:pt x="29" y="508"/>
                </a:cubicBezTo>
                <a:lnTo>
                  <a:pt x="3" y="2540"/>
                </a:lnTo>
                <a:cubicBezTo>
                  <a:pt x="0" y="2794"/>
                  <a:pt x="251" y="3049"/>
                  <a:pt x="505" y="3049"/>
                </a:cubicBezTo>
                <a:lnTo>
                  <a:pt x="3553" y="3049"/>
                </a:lnTo>
                <a:cubicBezTo>
                  <a:pt x="3807" y="3049"/>
                  <a:pt x="4064" y="2794"/>
                  <a:pt x="4067" y="2540"/>
                </a:cubicBezTo>
                <a:lnTo>
                  <a:pt x="4093" y="508"/>
                </a:lnTo>
                <a:cubicBezTo>
                  <a:pt x="4096" y="254"/>
                  <a:pt x="3845" y="0"/>
                  <a:pt x="3591" y="0"/>
                </a:cubicBezTo>
                <a:lnTo>
                  <a:pt x="543"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Users</a:t>
            </a:r>
            <a:endParaRPr b="0" lang="en-US" sz="1800" spc="-1" strike="noStrike">
              <a:latin typeface="Arial"/>
            </a:endParaRPr>
          </a:p>
          <a:p>
            <a:pPr algn="ctr"/>
            <a:r>
              <a:rPr b="0" lang="en-US" sz="1800" spc="-1" strike="noStrike">
                <a:latin typeface="Arial"/>
              </a:rPr>
              <a:t>Adm</a:t>
            </a:r>
            <a:endParaRPr b="0" lang="en-US" sz="1800" spc="-1" strike="noStrike">
              <a:latin typeface="Arial"/>
            </a:endParaRPr>
          </a:p>
          <a:p>
            <a:pPr algn="ctr"/>
            <a:r>
              <a:rPr b="0" lang="en-US" sz="1800" spc="-1" strike="noStrike">
                <a:latin typeface="Arial"/>
              </a:rPr>
              <a:t>Mechanics</a:t>
            </a:r>
            <a:endParaRPr b="0" lang="en-US" sz="1800" spc="-1" strike="noStrike">
              <a:latin typeface="Arial"/>
            </a:endParaRPr>
          </a:p>
          <a:p>
            <a:pPr algn="ctr"/>
            <a:r>
              <a:rPr b="0" lang="en-US" sz="1800" spc="-1" strike="noStrike">
                <a:latin typeface="Arial"/>
              </a:rPr>
              <a:t>Costumers</a:t>
            </a:r>
            <a:endParaRPr b="0" lang="en-US" sz="1800" spc="-1" strike="noStrike">
              <a:latin typeface="Arial"/>
            </a:endParaRPr>
          </a:p>
        </p:txBody>
      </p:sp>
      <p:cxnSp>
        <p:nvCxnSpPr>
          <p:cNvPr id="53" name="Line 5"/>
          <p:cNvCxnSpPr/>
          <p:nvPr/>
        </p:nvCxnSpPr>
        <p:spPr>
          <a:xfrm>
            <a:off x="0" y="0"/>
            <a:ext cx="360" cy="360"/>
          </a:xfrm>
          <a:prstGeom prst="line">
            <a:avLst/>
          </a:prstGeom>
          <a:ln>
            <a:solidFill>
              <a:srgbClr val="3465a4"/>
            </a:solidFill>
            <a:tailEnd len="med" type="triangle" w="med"/>
          </a:ln>
        </p:spPr>
      </p:cxnSp>
      <p:cxnSp>
        <p:nvCxnSpPr>
          <p:cNvPr id="54" name="Line 6"/>
          <p:cNvCxnSpPr/>
          <p:nvPr/>
        </p:nvCxnSpPr>
        <p:spPr>
          <a:xfrm>
            <a:off x="0" y="0"/>
            <a:ext cx="360" cy="360"/>
          </a:xfrm>
          <a:prstGeom prst="line">
            <a:avLst/>
          </a:prstGeom>
          <a:ln>
            <a:solidFill>
              <a:srgbClr val="3465a4"/>
            </a:solidFill>
            <a:tailEnd len="med" type="triangle" w="med"/>
          </a:ln>
        </p:spPr>
      </p:cxnSp>
      <p:sp>
        <p:nvSpPr>
          <p:cNvPr id="55" name="CustomShape 7"/>
          <p:cNvSpPr/>
          <p:nvPr/>
        </p:nvSpPr>
        <p:spPr>
          <a:xfrm>
            <a:off x="2486160" y="3998160"/>
            <a:ext cx="1463040" cy="365760"/>
          </a:xfrm>
          <a:custGeom>
            <a:avLst/>
            <a:gdLst/>
            <a:ahLst/>
            <a:rect l="0" t="0"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Vehicles</a:t>
            </a:r>
            <a:endParaRPr b="0" lang="en-US" sz="1800" spc="-1" strike="noStrike">
              <a:latin typeface="Arial"/>
            </a:endParaRPr>
          </a:p>
        </p:txBody>
      </p:sp>
      <p:sp>
        <p:nvSpPr>
          <p:cNvPr id="56" name="CustomShape 8"/>
          <p:cNvSpPr/>
          <p:nvPr/>
        </p:nvSpPr>
        <p:spPr>
          <a:xfrm>
            <a:off x="2486160" y="3175200"/>
            <a:ext cx="1463040" cy="365760"/>
          </a:xfrm>
          <a:custGeom>
            <a:avLst/>
            <a:gdLst/>
            <a:ahLst/>
            <a:rect l="0" t="0"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Roster</a:t>
            </a:r>
            <a:endParaRPr b="0" lang="en-US" sz="1800" spc="-1" strike="noStrike">
              <a:latin typeface="Arial"/>
            </a:endParaRPr>
          </a:p>
        </p:txBody>
      </p:sp>
      <p:sp>
        <p:nvSpPr>
          <p:cNvPr id="57" name="CustomShape 9"/>
          <p:cNvSpPr/>
          <p:nvPr/>
        </p:nvSpPr>
        <p:spPr>
          <a:xfrm>
            <a:off x="4114800" y="3175200"/>
            <a:ext cx="1463040" cy="365760"/>
          </a:xfrm>
          <a:custGeom>
            <a:avLst/>
            <a:gdLst/>
            <a:ahLst/>
            <a:rect l="0" t="0"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Booking</a:t>
            </a:r>
            <a:endParaRPr b="0" lang="en-US" sz="1800" spc="-1" strike="noStrike">
              <a:latin typeface="Arial"/>
            </a:endParaRPr>
          </a:p>
        </p:txBody>
      </p:sp>
      <p:sp>
        <p:nvSpPr>
          <p:cNvPr id="58" name="CustomShape 10"/>
          <p:cNvSpPr/>
          <p:nvPr/>
        </p:nvSpPr>
        <p:spPr>
          <a:xfrm>
            <a:off x="5897520" y="3842640"/>
            <a:ext cx="1463040" cy="246960"/>
          </a:xfrm>
          <a:custGeom>
            <a:avLst/>
            <a:gdLst/>
            <a:ahLst/>
            <a:rect l="0" t="0"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Services</a:t>
            </a:r>
            <a:endParaRPr b="0" lang="en-US" sz="1800" spc="-1" strike="noStrike">
              <a:latin typeface="Arial"/>
            </a:endParaRPr>
          </a:p>
        </p:txBody>
      </p:sp>
      <p:cxnSp>
        <p:nvCxnSpPr>
          <p:cNvPr id="59" name="Line 11"/>
          <p:cNvCxnSpPr/>
          <p:nvPr/>
        </p:nvCxnSpPr>
        <p:spPr>
          <a:xfrm>
            <a:off x="0" y="0"/>
            <a:ext cx="360" cy="360"/>
          </a:xfrm>
          <a:prstGeom prst="line">
            <a:avLst/>
          </a:prstGeom>
          <a:ln>
            <a:solidFill>
              <a:srgbClr val="3465a4"/>
            </a:solidFill>
            <a:tailEnd len="med" type="triangle" w="med"/>
          </a:ln>
        </p:spPr>
      </p:cxnSp>
      <p:cxnSp>
        <p:nvCxnSpPr>
          <p:cNvPr id="60" name="Line 12"/>
          <p:cNvCxnSpPr/>
          <p:nvPr/>
        </p:nvCxnSpPr>
        <p:spPr>
          <a:xfrm>
            <a:off x="0" y="0"/>
            <a:ext cx="360" cy="360"/>
          </a:xfrm>
          <a:prstGeom prst="line">
            <a:avLst/>
          </a:prstGeom>
          <a:ln>
            <a:solidFill>
              <a:srgbClr val="3465a4"/>
            </a:solidFill>
            <a:tailEnd len="med" type="triangle" w="med"/>
          </a:ln>
        </p:spPr>
      </p:cxnSp>
      <p:cxnSp>
        <p:nvCxnSpPr>
          <p:cNvPr id="61" name="Line 13"/>
          <p:cNvCxnSpPr/>
          <p:nvPr/>
        </p:nvCxnSpPr>
        <p:spPr>
          <a:xfrm>
            <a:off x="0" y="0"/>
            <a:ext cx="360" cy="360"/>
          </a:xfrm>
          <a:prstGeom prst="line">
            <a:avLst/>
          </a:prstGeom>
          <a:ln>
            <a:solidFill>
              <a:srgbClr val="3465a4"/>
            </a:solidFill>
            <a:tailEnd len="med" type="triangle" w="med"/>
          </a:ln>
        </p:spPr>
      </p:cxnSp>
      <p:sp>
        <p:nvSpPr>
          <p:cNvPr id="62" name="CustomShape 14"/>
          <p:cNvSpPr/>
          <p:nvPr/>
        </p:nvSpPr>
        <p:spPr>
          <a:xfrm>
            <a:off x="5895360" y="4272480"/>
            <a:ext cx="1463040" cy="246960"/>
          </a:xfrm>
          <a:custGeom>
            <a:avLst/>
            <a:gdLst/>
            <a:ahLst/>
            <a:rect l="0" t="0"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Parts</a:t>
            </a:r>
            <a:endParaRPr b="0" lang="en-US" sz="1800" spc="-1" strike="noStrike">
              <a:latin typeface="Arial"/>
            </a:endParaRPr>
          </a:p>
        </p:txBody>
      </p:sp>
      <p:cxnSp>
        <p:nvCxnSpPr>
          <p:cNvPr id="63" name="Line 15"/>
          <p:cNvCxnSpPr/>
          <p:nvPr/>
        </p:nvCxnSpPr>
        <p:spPr>
          <a:xfrm>
            <a:off x="0" y="0"/>
            <a:ext cx="360" cy="360"/>
          </a:xfrm>
          <a:prstGeom prst="line">
            <a:avLst/>
          </a:prstGeom>
          <a:ln>
            <a:solidFill>
              <a:srgbClr val="3465a4"/>
            </a:solidFill>
            <a:headEnd len="med" type="triangle" w="med"/>
          </a:ln>
        </p:spPr>
      </p:cxnSp>
      <p:sp>
        <p:nvSpPr>
          <p:cNvPr id="64" name="CustomShape 16"/>
          <p:cNvSpPr/>
          <p:nvPr/>
        </p:nvSpPr>
        <p:spPr>
          <a:xfrm>
            <a:off x="7877520" y="4272480"/>
            <a:ext cx="1463040" cy="246960"/>
          </a:xfrm>
          <a:custGeom>
            <a:avLst/>
            <a:gdLst/>
            <a:ahLst/>
            <a:rect l="0" t="0"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Invoice</a:t>
            </a:r>
            <a:endParaRPr b="0" lang="en-US" sz="1800" spc="-1" strike="noStrike">
              <a:latin typeface="Arial"/>
            </a:endParaRPr>
          </a:p>
        </p:txBody>
      </p:sp>
      <p:cxnSp>
        <p:nvCxnSpPr>
          <p:cNvPr id="65" name="Line 17"/>
          <p:cNvCxnSpPr/>
          <p:nvPr/>
        </p:nvCxnSpPr>
        <p:spPr>
          <a:xfrm>
            <a:off x="0" y="0"/>
            <a:ext cx="360" cy="360"/>
          </a:xfrm>
          <a:prstGeom prst="line">
            <a:avLst/>
          </a:prstGeom>
          <a:ln>
            <a:solidFill>
              <a:srgbClr val="3465a4"/>
            </a:solidFill>
            <a:tailEnd len="med" type="triangle" w="med"/>
          </a:ln>
        </p:spPr>
      </p:cxnSp>
      <p:cxnSp>
        <p:nvCxnSpPr>
          <p:cNvPr id="66" name="Line 18"/>
          <p:cNvCxnSpPr/>
          <p:nvPr/>
        </p:nvCxnSpPr>
        <p:spPr>
          <a:xfrm>
            <a:off x="0" y="0"/>
            <a:ext cx="360" cy="360"/>
          </a:xfrm>
          <a:prstGeom prst="line">
            <a:avLst/>
          </a:prstGeom>
          <a:ln>
            <a:solidFill>
              <a:srgbClr val="3465a4"/>
            </a:solidFill>
          </a:ln>
        </p:spPr>
      </p:cxnSp>
      <p:sp>
        <p:nvSpPr>
          <p:cNvPr id="67" name="CustomShape 19"/>
          <p:cNvSpPr/>
          <p:nvPr/>
        </p:nvSpPr>
        <p:spPr>
          <a:xfrm>
            <a:off x="2468880" y="1463040"/>
            <a:ext cx="2194560" cy="1188720"/>
          </a:xfrm>
          <a:prstGeom prst="rect">
            <a:avLst/>
          </a:prstGeom>
          <a:solidFill>
            <a:srgbClr val="e8f2a1">
              <a:alpha val="50000"/>
            </a:srgbClr>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Register</a:t>
            </a:r>
            <a:endParaRPr b="0" lang="en-US" sz="1800" spc="-1" strike="noStrike">
              <a:latin typeface="Arial"/>
            </a:endParaRPr>
          </a:p>
          <a:p>
            <a:pPr algn="ctr"/>
            <a:r>
              <a:rPr b="0" lang="en-US" sz="1800" spc="-1" strike="noStrike">
                <a:latin typeface="Arial"/>
              </a:rPr>
              <a:t>List</a:t>
            </a:r>
            <a:endParaRPr b="0" lang="en-US" sz="1800" spc="-1" strike="noStrike">
              <a:latin typeface="Arial"/>
            </a:endParaRPr>
          </a:p>
          <a:p>
            <a:pPr algn="ctr"/>
            <a:r>
              <a:rPr b="0" lang="en-US" sz="1800" spc="-1" strike="noStrike">
                <a:latin typeface="Arial"/>
              </a:rPr>
              <a:t>Connect</a:t>
            </a:r>
            <a:endParaRPr b="0" lang="en-US" sz="1800" spc="-1" strike="noStrike">
              <a:latin typeface="Arial"/>
            </a:endParaRPr>
          </a:p>
          <a:p>
            <a:pPr algn="ctr"/>
            <a:r>
              <a:rPr b="0" lang="en-US" sz="1800" spc="-1" strike="noStrike">
                <a:latin typeface="Arial"/>
              </a:rPr>
              <a:t>Views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226080"/>
            <a:ext cx="9071640" cy="946440"/>
          </a:xfrm>
          <a:prstGeom prst="rect">
            <a:avLst/>
          </a:prstGeom>
          <a:noFill/>
          <a:ln>
            <a:noFill/>
          </a:ln>
        </p:spPr>
        <p:txBody>
          <a:bodyPr lIns="0" rIns="0" tIns="0" bIns="0" anchor="ctr"/>
          <a:p>
            <a:r>
              <a:rPr b="0" lang="en-US" sz="2800" spc="-1" strike="noStrike">
                <a:latin typeface="Arial"/>
                <a:ea typeface="Microsoft YaHei"/>
              </a:rPr>
              <a:t>Ger’s Garage WebSystem</a:t>
            </a:r>
            <a:br/>
            <a:r>
              <a:rPr b="1" i="1" lang="en-US" sz="2800" spc="-1" strike="noStrike">
                <a:latin typeface="Arial"/>
              </a:rPr>
              <a:t>Progress details</a:t>
            </a:r>
            <a:endParaRPr b="0" lang="en-US" sz="2800" spc="-1" strike="noStrike">
              <a:latin typeface="Arial"/>
            </a:endParaRPr>
          </a:p>
        </p:txBody>
      </p:sp>
      <p:sp>
        <p:nvSpPr>
          <p:cNvPr id="69" name="TextShape 2"/>
          <p:cNvSpPr txBox="1"/>
          <p:nvPr/>
        </p:nvSpPr>
        <p:spPr>
          <a:xfrm>
            <a:off x="504000" y="1326600"/>
            <a:ext cx="9071640" cy="3288240"/>
          </a:xfrm>
          <a:prstGeom prst="rect">
            <a:avLst/>
          </a:prstGeom>
          <a:noFill/>
          <a:ln>
            <a:noFill/>
          </a:ln>
        </p:spPr>
        <p:txBody>
          <a:bodyPr lIns="0" rIns="0" tIns="0" bIns="0" anchor="ctr"/>
          <a:p>
            <a:pPr algn="ctr"/>
            <a:endParaRPr b="0" lang="en-US" sz="3200" spc="-1" strike="noStrike">
              <a:latin typeface="Arial"/>
            </a:endParaRPr>
          </a:p>
        </p:txBody>
      </p:sp>
      <p:sp>
        <p:nvSpPr>
          <p:cNvPr id="70" name="TextShape 3"/>
          <p:cNvSpPr txBox="1"/>
          <p:nvPr/>
        </p:nvSpPr>
        <p:spPr>
          <a:xfrm>
            <a:off x="5029200" y="226440"/>
            <a:ext cx="4546800" cy="946440"/>
          </a:xfrm>
          <a:prstGeom prst="rect">
            <a:avLst/>
          </a:prstGeom>
          <a:noFill/>
          <a:ln>
            <a:noFill/>
          </a:ln>
        </p:spPr>
        <p:txBody>
          <a:bodyPr lIns="0" rIns="0" tIns="0" bIns="0" anchor="ctr"/>
          <a:p>
            <a:pPr algn="r"/>
            <a:r>
              <a:rPr b="0" lang="en-US" sz="2400" spc="-1" strike="noStrike">
                <a:latin typeface="Arial"/>
              </a:rPr>
              <a:t>Eduardo Nakashima</a:t>
            </a:r>
            <a:endParaRPr b="0" lang="en-US" sz="2400" spc="-1" strike="noStrike">
              <a:latin typeface="Arial"/>
            </a:endParaRPr>
          </a:p>
          <a:p>
            <a:pPr algn="r"/>
            <a:r>
              <a:rPr b="0" lang="en-US" sz="2400" spc="-1" strike="noStrike">
                <a:latin typeface="Arial"/>
              </a:rPr>
              <a:t>SB18004</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226080"/>
            <a:ext cx="9071640" cy="946440"/>
          </a:xfrm>
          <a:prstGeom prst="rect">
            <a:avLst/>
          </a:prstGeom>
          <a:noFill/>
          <a:ln>
            <a:noFill/>
          </a:ln>
        </p:spPr>
        <p:txBody>
          <a:bodyPr lIns="0" rIns="0" tIns="0" bIns="0" anchor="ctr"/>
          <a:p>
            <a:r>
              <a:rPr b="0" lang="en-US" sz="2800" spc="-1" strike="noStrike">
                <a:latin typeface="Arial"/>
                <a:ea typeface="Microsoft YaHei"/>
              </a:rPr>
              <a:t>Ger’s Garage WebSystem</a:t>
            </a:r>
            <a:br/>
            <a:r>
              <a:rPr b="1" i="1" lang="en-US" sz="2800" spc="-1" strike="noStrike">
                <a:latin typeface="Arial"/>
              </a:rPr>
              <a:t>Next steps</a:t>
            </a:r>
            <a:endParaRPr b="0" lang="en-US" sz="2800" spc="-1" strike="noStrike">
              <a:latin typeface="Arial"/>
            </a:endParaRPr>
          </a:p>
        </p:txBody>
      </p:sp>
      <p:sp>
        <p:nvSpPr>
          <p:cNvPr id="72" name="TextShape 2"/>
          <p:cNvSpPr txBox="1"/>
          <p:nvPr/>
        </p:nvSpPr>
        <p:spPr>
          <a:xfrm>
            <a:off x="504000" y="1326600"/>
            <a:ext cx="9071640" cy="3288240"/>
          </a:xfrm>
          <a:prstGeom prst="rect">
            <a:avLst/>
          </a:prstGeom>
          <a:noFill/>
          <a:ln>
            <a:noFill/>
          </a:ln>
        </p:spPr>
        <p:txBody>
          <a:bodyPr lIns="0" rIns="0" tIns="0" bIns="0" anchor="ctr"/>
          <a:p>
            <a:pPr algn="ctr"/>
            <a:r>
              <a:rPr b="0" lang="en-US" sz="3200" spc="-1" strike="noStrike">
                <a:latin typeface="Arial"/>
              </a:rPr>
              <a:t>Next steps</a:t>
            </a:r>
            <a:endParaRPr b="0" lang="en-US" sz="3200" spc="-1" strike="noStrike">
              <a:latin typeface="Arial"/>
            </a:endParaRPr>
          </a:p>
        </p:txBody>
      </p:sp>
      <p:sp>
        <p:nvSpPr>
          <p:cNvPr id="73" name="TextShape 3"/>
          <p:cNvSpPr txBox="1"/>
          <p:nvPr/>
        </p:nvSpPr>
        <p:spPr>
          <a:xfrm>
            <a:off x="5029200" y="226440"/>
            <a:ext cx="4546800" cy="946440"/>
          </a:xfrm>
          <a:prstGeom prst="rect">
            <a:avLst/>
          </a:prstGeom>
          <a:noFill/>
          <a:ln>
            <a:noFill/>
          </a:ln>
        </p:spPr>
        <p:txBody>
          <a:bodyPr lIns="0" rIns="0" tIns="0" bIns="0" anchor="ctr"/>
          <a:p>
            <a:pPr algn="r"/>
            <a:r>
              <a:rPr b="0" lang="en-US" sz="2400" spc="-1" strike="noStrike">
                <a:latin typeface="Arial"/>
              </a:rPr>
              <a:t>Eduardo Nakashima</a:t>
            </a:r>
            <a:endParaRPr b="0" lang="en-US" sz="2400" spc="-1" strike="noStrike">
              <a:latin typeface="Arial"/>
            </a:endParaRPr>
          </a:p>
          <a:p>
            <a:pPr algn="r"/>
            <a:r>
              <a:rPr b="0" lang="en-US" sz="2400" spc="-1" strike="noStrike">
                <a:latin typeface="Arial"/>
              </a:rPr>
              <a:t>SB18004</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LibreOffice/6.1.3.2$Windows_X86_64 LibreOffice_project/86daf60bf00efa86ad547e59e09d6bb77c699acb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en-IE</dc:language>
  <cp:lastModifiedBy/>
  <dcterms:modified xsi:type="dcterms:W3CDTF">2019-07-07T21:51:14Z</dcterms:modified>
  <cp:revision>2</cp:revision>
  <dc:subject/>
  <dc:title/>
</cp:coreProperties>
</file>