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IE" sz="4400" spc="-1" strike="noStrike">
                <a:latin typeface="Arial"/>
              </a:rPr>
              <a:t>Click to move the slide</a:t>
            </a:r>
            <a:endParaRPr b="0" lang="en-IE"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2F6A099C-5818-4407-841E-CBDF84710804}"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3920" cy="3770640"/>
          </a:xfrm>
          <a:prstGeom prst="rect">
            <a:avLst/>
          </a:prstGeom>
        </p:spPr>
      </p:sp>
      <p:sp>
        <p:nvSpPr>
          <p:cNvPr id="122" name="PlaceHolder 2"/>
          <p:cNvSpPr>
            <a:spLocks noGrp="1"/>
          </p:cNvSpPr>
          <p:nvPr>
            <p:ph type="body"/>
          </p:nvPr>
        </p:nvSpPr>
        <p:spPr>
          <a:xfrm>
            <a:off x="777240" y="4608000"/>
            <a:ext cx="6494040" cy="7222680"/>
          </a:xfrm>
          <a:prstGeom prst="rect">
            <a:avLst/>
          </a:prstGeom>
        </p:spPr>
        <p:txBody>
          <a:bodyPr lIns="0" rIns="0" tIns="0" bIns="0"/>
          <a:p>
            <a:pPr marL="216000" indent="-215640">
              <a:lnSpc>
                <a:spcPct val="100000"/>
              </a:lnSpc>
            </a:pPr>
            <a:r>
              <a:rPr b="0" lang="en-IE" sz="1600" spc="-1" strike="noStrike">
                <a:latin typeface="Arial"/>
              </a:rPr>
              <a:t>The main point here is to show the data flow while the requirements were maid clear.</a:t>
            </a:r>
            <a:endParaRPr b="0" lang="en-IE" sz="1600" spc="-1" strike="noStrike">
              <a:latin typeface="Arial"/>
            </a:endParaRPr>
          </a:p>
          <a:p>
            <a:pPr marL="216000" indent="-215640">
              <a:lnSpc>
                <a:spcPct val="100000"/>
              </a:lnSpc>
            </a:pPr>
            <a:r>
              <a:rPr b="0" lang="en-IE" sz="1600" spc="-1" strike="noStrike">
                <a:latin typeface="Arial"/>
              </a:rPr>
              <a:t>The flow starts with the register of the different type of users: the administrator, the staff and the costumers.</a:t>
            </a:r>
            <a:endParaRPr b="0" lang="en-IE" sz="1600" spc="-1" strike="noStrike">
              <a:latin typeface="Arial"/>
            </a:endParaRPr>
          </a:p>
          <a:p>
            <a:pPr marL="216000" indent="-215640">
              <a:lnSpc>
                <a:spcPct val="100000"/>
              </a:lnSpc>
            </a:pPr>
            <a:r>
              <a:rPr b="0" lang="en-IE" sz="1600" spc="-1" strike="noStrike">
                <a:latin typeface="Arial"/>
              </a:rPr>
              <a:t>The costumers are able to register their vehicles and set their vehicles to a booking accordingly with the employees availability given by the Roster.</a:t>
            </a:r>
            <a:endParaRPr b="0" lang="en-IE" sz="1600" spc="-1" strike="noStrike">
              <a:latin typeface="Arial"/>
            </a:endParaRPr>
          </a:p>
          <a:p>
            <a:pPr marL="216000" indent="-215640">
              <a:lnSpc>
                <a:spcPct val="100000"/>
              </a:lnSpc>
            </a:pPr>
            <a:r>
              <a:rPr b="0" lang="en-IE" sz="1600" spc="-1" strike="noStrike">
                <a:latin typeface="Arial"/>
              </a:rPr>
              <a:t>An available date has a Booking.</a:t>
            </a:r>
            <a:endParaRPr b="0" lang="en-IE" sz="1600" spc="-1" strike="noStrike">
              <a:latin typeface="Arial"/>
            </a:endParaRPr>
          </a:p>
          <a:p>
            <a:pPr marL="216000" indent="-215640">
              <a:lnSpc>
                <a:spcPct val="100000"/>
              </a:lnSpc>
            </a:pPr>
            <a:r>
              <a:rPr b="0" lang="en-IE" sz="1600" spc="-1" strike="noStrike">
                <a:latin typeface="Arial"/>
              </a:rPr>
              <a:t>A Booking has an initial budget time and cost by its type, after the status of the booking change from “Booked” to “In service” it is able to add services and parts as required.</a:t>
            </a:r>
            <a:endParaRPr b="0" lang="en-IE" sz="1600" spc="-1" strike="noStrike">
              <a:latin typeface="Arial"/>
            </a:endParaRPr>
          </a:p>
          <a:p>
            <a:pPr marL="216000" indent="-215640">
              <a:lnSpc>
                <a:spcPct val="100000"/>
              </a:lnSpc>
            </a:pPr>
            <a:r>
              <a:rPr b="0" lang="en-IE" sz="1600" spc="-1" strike="noStrike">
                <a:latin typeface="Arial"/>
              </a:rPr>
              <a:t>The invoice then collects the costs of the booking at status “Ready” to show the total cost and each component of it, to status “Waiting Payment”.</a:t>
            </a:r>
            <a:endParaRPr b="0" lang="en-IE" sz="1600" spc="-1" strike="noStrike">
              <a:latin typeface="Arial"/>
            </a:endParaRPr>
          </a:p>
          <a:p>
            <a:pPr marL="216000" indent="-215640">
              <a:lnSpc>
                <a:spcPct val="100000"/>
              </a:lnSpc>
            </a:pPr>
            <a:r>
              <a:rPr b="0" lang="en-IE" sz="1600" spc="-1" strike="noStrike">
                <a:latin typeface="Arial"/>
              </a:rPr>
              <a:t>The payed Invoice change the booking status to “Deliverable” and the costumer collection changes it to “Finished”</a:t>
            </a:r>
            <a:endParaRPr b="0" lang="en-IE" sz="1600" spc="-1" strike="noStrike">
              <a:latin typeface="Arial"/>
            </a:endParaRPr>
          </a:p>
          <a:p>
            <a:pPr marL="216000" indent="-215640">
              <a:lnSpc>
                <a:spcPct val="100000"/>
              </a:lnSpc>
            </a:pP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20000"/>
            <a:ext cx="6703920" cy="3770640"/>
          </a:xfrm>
          <a:prstGeom prst="rect">
            <a:avLst/>
          </a:prstGeom>
        </p:spPr>
      </p:sp>
      <p:sp>
        <p:nvSpPr>
          <p:cNvPr id="124" name="PlaceHolder 2"/>
          <p:cNvSpPr>
            <a:spLocks noGrp="1"/>
          </p:cNvSpPr>
          <p:nvPr>
            <p:ph type="body"/>
          </p:nvPr>
        </p:nvSpPr>
        <p:spPr>
          <a:xfrm>
            <a:off x="777240" y="4777560"/>
            <a:ext cx="6216840" cy="5474520"/>
          </a:xfrm>
          <a:prstGeom prst="rect">
            <a:avLst/>
          </a:prstGeom>
        </p:spPr>
        <p:txBody>
          <a:bodyPr lIns="0" rIns="0" tIns="0" bIns="0"/>
          <a:p>
            <a:pPr marL="216000" indent="-215640">
              <a:lnSpc>
                <a:spcPct val="100000"/>
              </a:lnSpc>
            </a:pPr>
            <a:r>
              <a:rPr b="0" lang="en-IE" sz="1600" spc="-1" strike="noStrike">
                <a:latin typeface="Arial"/>
              </a:rPr>
              <a:t>Report </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endParaRPr b="0" lang="en-IE" sz="1600" spc="-1" strike="noStrike">
              <a:latin typeface="Arial"/>
            </a:endParaRPr>
          </a:p>
        </p:txBody>
      </p:sp>
      <p:pic>
        <p:nvPicPr>
          <p:cNvPr id="125" name="" descr=""/>
          <p:cNvPicPr/>
          <p:nvPr/>
        </p:nvPicPr>
        <p:blipFill>
          <a:blip r:embed="rId1"/>
          <a:stretch/>
        </p:blipFill>
        <p:spPr>
          <a:xfrm>
            <a:off x="756000" y="1585080"/>
            <a:ext cx="6407280" cy="2650680"/>
          </a:xfrm>
          <a:prstGeom prst="rect">
            <a:avLst/>
          </a:prstGeom>
          <a:ln>
            <a:noFill/>
          </a:ln>
        </p:spPr>
      </p:pic>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20000"/>
            <a:ext cx="6703920" cy="3770640"/>
          </a:xfrm>
          <a:prstGeom prst="rect">
            <a:avLst/>
          </a:prstGeom>
        </p:spPr>
      </p:sp>
      <p:sp>
        <p:nvSpPr>
          <p:cNvPr id="127" name="PlaceHolder 2"/>
          <p:cNvSpPr>
            <a:spLocks noGrp="1"/>
          </p:cNvSpPr>
          <p:nvPr>
            <p:ph type="body"/>
          </p:nvPr>
        </p:nvSpPr>
        <p:spPr>
          <a:xfrm>
            <a:off x="777240" y="4777560"/>
            <a:ext cx="6216840" cy="5416920"/>
          </a:xfrm>
          <a:prstGeom prst="rect">
            <a:avLst/>
          </a:prstGeom>
        </p:spPr>
        <p:txBody>
          <a:bodyPr lIns="0" rIns="0" tIns="0" bIns="0"/>
          <a:p>
            <a:pPr marL="216000" indent="-215640">
              <a:lnSpc>
                <a:spcPct val="100000"/>
              </a:lnSpc>
            </a:pPr>
            <a:r>
              <a:rPr b="0" lang="en-IE" sz="1600" spc="-1" strike="noStrike">
                <a:latin typeface="Arial"/>
              </a:rPr>
              <a:t>Report </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endParaRPr b="0" lang="en-IE" sz="1600" spc="-1" strike="noStrike">
              <a:latin typeface="Arial"/>
            </a:endParaRPr>
          </a:p>
        </p:txBody>
      </p:sp>
      <p:pic>
        <p:nvPicPr>
          <p:cNvPr id="128" name="" descr=""/>
          <p:cNvPicPr/>
          <p:nvPr/>
        </p:nvPicPr>
        <p:blipFill>
          <a:blip r:embed="rId1"/>
          <a:stretch/>
        </p:blipFill>
        <p:spPr>
          <a:xfrm>
            <a:off x="756000" y="1585080"/>
            <a:ext cx="6407280" cy="2650680"/>
          </a:xfrm>
          <a:prstGeom prst="rect">
            <a:avLst/>
          </a:prstGeom>
          <a:ln>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504000" y="1326600"/>
            <a:ext cx="907164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000000"/>
                </a:solidFill>
                <a:latin typeface="Arial"/>
                <a:ea typeface="DejaVu Sans"/>
              </a:rPr>
              <a:t>Ger’s Garage WebSystem</a:t>
            </a:r>
            <a:endParaRPr b="0" lang="en-IE" sz="4400" spc="-1" strike="noStrike">
              <a:latin typeface="Arial"/>
            </a:endParaRPr>
          </a:p>
        </p:txBody>
      </p:sp>
      <p:sp>
        <p:nvSpPr>
          <p:cNvPr id="4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chor="ctr"/>
          <a:p>
            <a:pPr algn="ctr">
              <a:lnSpc>
                <a:spcPct val="100000"/>
              </a:lnSpc>
            </a:pPr>
            <a:r>
              <a:rPr b="0" lang="en-IE" sz="3200" spc="-1" strike="noStrike">
                <a:solidFill>
                  <a:srgbClr val="000000"/>
                </a:solidFill>
                <a:latin typeface="Arial"/>
                <a:ea typeface="DejaVu Sans"/>
              </a:rPr>
              <a:t>Eduardo Kenji Zen Nakashima</a:t>
            </a:r>
            <a:endParaRPr b="0" lang="en-IE" sz="3200" spc="-1" strike="noStrike">
              <a:latin typeface="Arial"/>
            </a:endParaRPr>
          </a:p>
          <a:p>
            <a:pPr algn="ctr">
              <a:lnSpc>
                <a:spcPct val="100000"/>
              </a:lnSpc>
            </a:pPr>
            <a:r>
              <a:rPr b="0" lang="en-IE" sz="3200" spc="-1" strike="noStrike">
                <a:solidFill>
                  <a:srgbClr val="000000"/>
                </a:solidFill>
                <a:latin typeface="Arial"/>
                <a:ea typeface="DejaVu Sans"/>
              </a:rPr>
              <a:t>SB18004</a:t>
            </a:r>
            <a:endParaRPr b="0" lang="en-IE"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79800" y="1371600"/>
            <a:ext cx="9268200" cy="3474000"/>
          </a:xfrm>
          <a:custGeom>
            <a:avLst/>
            <a:gdLst/>
            <a:ahLst/>
            <a:rect l="l" t="t" r="r" b="b"/>
            <a:pathLst>
              <a:path w="25681" h="9654">
                <a:moveTo>
                  <a:pt x="678" y="0"/>
                </a:moveTo>
                <a:cubicBezTo>
                  <a:pt x="478" y="0"/>
                  <a:pt x="272" y="200"/>
                  <a:pt x="267" y="400"/>
                </a:cubicBezTo>
                <a:lnTo>
                  <a:pt x="5" y="9252"/>
                </a:lnTo>
                <a:cubicBezTo>
                  <a:pt x="0" y="9452"/>
                  <a:pt x="194" y="9653"/>
                  <a:pt x="394" y="9653"/>
                </a:cubicBezTo>
                <a:lnTo>
                  <a:pt x="25001" y="9653"/>
                </a:lnTo>
                <a:cubicBezTo>
                  <a:pt x="25201" y="9653"/>
                  <a:pt x="25408" y="9452"/>
                  <a:pt x="25413" y="9252"/>
                </a:cubicBezTo>
                <a:lnTo>
                  <a:pt x="25675" y="400"/>
                </a:lnTo>
                <a:cubicBezTo>
                  <a:pt x="25680" y="200"/>
                  <a:pt x="25485" y="0"/>
                  <a:pt x="25285" y="0"/>
                </a:cubicBezTo>
                <a:lnTo>
                  <a:pt x="678" y="0"/>
                </a:lnTo>
              </a:path>
            </a:pathLst>
          </a:custGeom>
          <a:solidFill>
            <a:srgbClr val="b4c7dc">
              <a:alpha val="50000"/>
            </a:srgbClr>
          </a:solidFill>
          <a:ln>
            <a:solidFill>
              <a:srgbClr val="3465a4"/>
            </a:solidFill>
          </a:ln>
        </p:spPr>
        <p:style>
          <a:lnRef idx="0"/>
          <a:fillRef idx="0"/>
          <a:effectRef idx="0"/>
          <a:fontRef idx="minor"/>
        </p:style>
        <p:txBody>
          <a:bodyPr wrap="none" lIns="90000" rIns="90000" tIns="45000" bIns="45000"/>
          <a:p>
            <a:pPr algn="r">
              <a:lnSpc>
                <a:spcPct val="100000"/>
              </a:lnSpc>
            </a:pPr>
            <a:r>
              <a:rPr b="1" lang="en-IE" sz="1800" spc="-1" strike="noStrike">
                <a:solidFill>
                  <a:srgbClr val="000000"/>
                </a:solidFill>
                <a:latin typeface="Arial"/>
                <a:ea typeface="DejaVu Sans"/>
              </a:rPr>
              <a:t>Report</a:t>
            </a:r>
            <a:endParaRPr b="0" lang="en-IE" sz="1800" spc="-1" strike="noStrike">
              <a:latin typeface="Arial"/>
            </a:endParaRPr>
          </a:p>
        </p:txBody>
      </p:sp>
      <p:sp>
        <p:nvSpPr>
          <p:cNvPr id="47" name="CustomShape 2"/>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Project Overview</a:t>
            </a:r>
            <a:endParaRPr b="0" lang="en-IE" sz="2800" spc="-1" strike="noStrike">
              <a:latin typeface="Arial"/>
            </a:endParaRPr>
          </a:p>
        </p:txBody>
      </p:sp>
      <p:sp>
        <p:nvSpPr>
          <p:cNvPr id="48" name="CustomShape 3"/>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49" name="CustomShape 4"/>
          <p:cNvSpPr/>
          <p:nvPr/>
        </p:nvSpPr>
        <p:spPr>
          <a:xfrm>
            <a:off x="457200" y="1895040"/>
            <a:ext cx="1462320" cy="1096560"/>
          </a:xfrm>
          <a:custGeom>
            <a:avLst/>
            <a:gdLst/>
            <a:ahLst/>
            <a:rect l="l" t="t" r="r" b="b"/>
            <a:pathLst>
              <a:path w="4097" h="3050">
                <a:moveTo>
                  <a:pt x="543" y="0"/>
                </a:moveTo>
                <a:cubicBezTo>
                  <a:pt x="289" y="0"/>
                  <a:pt x="32" y="254"/>
                  <a:pt x="29" y="508"/>
                </a:cubicBezTo>
                <a:lnTo>
                  <a:pt x="3" y="2540"/>
                </a:lnTo>
                <a:cubicBezTo>
                  <a:pt x="0" y="2794"/>
                  <a:pt x="251" y="3049"/>
                  <a:pt x="505" y="3049"/>
                </a:cubicBezTo>
                <a:lnTo>
                  <a:pt x="3553" y="3049"/>
                </a:lnTo>
                <a:cubicBezTo>
                  <a:pt x="3807" y="3049"/>
                  <a:pt x="4064" y="2794"/>
                  <a:pt x="4067" y="2540"/>
                </a:cubicBezTo>
                <a:lnTo>
                  <a:pt x="4093" y="508"/>
                </a:lnTo>
                <a:cubicBezTo>
                  <a:pt x="4096" y="254"/>
                  <a:pt x="3845" y="0"/>
                  <a:pt x="3591" y="0"/>
                </a:cubicBezTo>
                <a:lnTo>
                  <a:pt x="543"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Users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Adm</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Mechanics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Costumers</a:t>
            </a:r>
            <a:endParaRPr b="0" lang="en-IE" sz="1800" spc="-1" strike="noStrike">
              <a:latin typeface="Arial"/>
            </a:endParaRPr>
          </a:p>
        </p:txBody>
      </p:sp>
      <p:sp>
        <p:nvSpPr>
          <p:cNvPr id="50" name="Line 5"/>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1" name="Line 6"/>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2" name="CustomShape 7"/>
          <p:cNvSpPr/>
          <p:nvPr/>
        </p:nvSpPr>
        <p:spPr>
          <a:xfrm>
            <a:off x="2486160" y="399816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Vehicles</a:t>
            </a:r>
            <a:endParaRPr b="0" lang="en-IE" sz="1800" spc="-1" strike="noStrike">
              <a:latin typeface="Arial"/>
            </a:endParaRPr>
          </a:p>
        </p:txBody>
      </p:sp>
      <p:sp>
        <p:nvSpPr>
          <p:cNvPr id="53" name="CustomShape 8"/>
          <p:cNvSpPr/>
          <p:nvPr/>
        </p:nvSpPr>
        <p:spPr>
          <a:xfrm>
            <a:off x="2486160" y="317520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Roster</a:t>
            </a:r>
            <a:endParaRPr b="0" lang="en-IE" sz="1800" spc="-1" strike="noStrike">
              <a:latin typeface="Arial"/>
            </a:endParaRPr>
          </a:p>
        </p:txBody>
      </p:sp>
      <p:sp>
        <p:nvSpPr>
          <p:cNvPr id="54" name="CustomShape 9"/>
          <p:cNvSpPr/>
          <p:nvPr/>
        </p:nvSpPr>
        <p:spPr>
          <a:xfrm>
            <a:off x="4330800" y="353844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Booking</a:t>
            </a:r>
            <a:endParaRPr b="0" lang="en-IE" sz="1800" spc="-1" strike="noStrike">
              <a:latin typeface="Arial"/>
            </a:endParaRPr>
          </a:p>
        </p:txBody>
      </p:sp>
      <p:sp>
        <p:nvSpPr>
          <p:cNvPr id="55" name="CustomShape 10"/>
          <p:cNvSpPr/>
          <p:nvPr/>
        </p:nvSpPr>
        <p:spPr>
          <a:xfrm>
            <a:off x="6113520" y="337464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Services</a:t>
            </a:r>
            <a:endParaRPr b="0" lang="en-IE" sz="1800" spc="-1" strike="noStrike">
              <a:latin typeface="Arial"/>
            </a:endParaRPr>
          </a:p>
        </p:txBody>
      </p:sp>
      <p:sp>
        <p:nvSpPr>
          <p:cNvPr id="56" name="Line 11"/>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7" name="Line 12"/>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8" name="Line 13"/>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9" name="CustomShape 14"/>
          <p:cNvSpPr/>
          <p:nvPr/>
        </p:nvSpPr>
        <p:spPr>
          <a:xfrm>
            <a:off x="6111360" y="380448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Parts</a:t>
            </a:r>
            <a:endParaRPr b="0" lang="en-IE" sz="1800" spc="-1" strike="noStrike">
              <a:latin typeface="Arial"/>
            </a:endParaRPr>
          </a:p>
        </p:txBody>
      </p:sp>
      <p:sp>
        <p:nvSpPr>
          <p:cNvPr id="60" name="Line 15"/>
          <p:cNvSpPr/>
          <p:nvPr/>
        </p:nvSpPr>
        <p:spPr>
          <a:xfrm>
            <a:off x="0" y="0"/>
            <a:ext cx="360" cy="360"/>
          </a:xfrm>
          <a:prstGeom prst="line">
            <a:avLst/>
          </a:prstGeom>
          <a:ln>
            <a:solidFill>
              <a:srgbClr val="3465a4"/>
            </a:solidFill>
            <a:headEnd len="med" type="triangle" w="med"/>
          </a:ln>
        </p:spPr>
        <p:style>
          <a:lnRef idx="0"/>
          <a:fillRef idx="0"/>
          <a:effectRef idx="0"/>
          <a:fontRef idx="minor"/>
        </p:style>
      </p:sp>
      <p:sp>
        <p:nvSpPr>
          <p:cNvPr id="61" name="CustomShape 16"/>
          <p:cNvSpPr/>
          <p:nvPr/>
        </p:nvSpPr>
        <p:spPr>
          <a:xfrm>
            <a:off x="7985520" y="359784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Invoice</a:t>
            </a:r>
            <a:endParaRPr b="0" lang="en-IE" sz="1800" spc="-1" strike="noStrike">
              <a:latin typeface="Arial"/>
            </a:endParaRPr>
          </a:p>
        </p:txBody>
      </p:sp>
      <p:sp>
        <p:nvSpPr>
          <p:cNvPr id="62" name="Line 17"/>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63" name="Line 18"/>
          <p:cNvSpPr/>
          <p:nvPr/>
        </p:nvSpPr>
        <p:spPr>
          <a:xfrm>
            <a:off x="0" y="0"/>
            <a:ext cx="360" cy="360"/>
          </a:xfrm>
          <a:prstGeom prst="line">
            <a:avLst/>
          </a:prstGeom>
          <a:ln>
            <a:solidFill>
              <a:srgbClr val="3465a4"/>
            </a:solidFill>
          </a:ln>
        </p:spPr>
        <p:style>
          <a:lnRef idx="0"/>
          <a:fillRef idx="0"/>
          <a:effectRef idx="0"/>
          <a:fontRef idx="minor"/>
        </p:style>
      </p:sp>
      <p:sp>
        <p:nvSpPr>
          <p:cNvPr id="64" name="CustomShape 19"/>
          <p:cNvSpPr/>
          <p:nvPr/>
        </p:nvSpPr>
        <p:spPr>
          <a:xfrm>
            <a:off x="2468880" y="1463040"/>
            <a:ext cx="2193840" cy="1188000"/>
          </a:xfrm>
          <a:prstGeom prst="rect">
            <a:avLst/>
          </a:prstGeom>
          <a:solidFill>
            <a:srgbClr val="e8f2a1">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Register</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List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Connect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Views</a:t>
            </a:r>
            <a:endParaRPr b="0" lang="en-IE" sz="1800" spc="-1" strike="noStrike">
              <a:latin typeface="Arial"/>
            </a:endParaRPr>
          </a:p>
        </p:txBody>
      </p:sp>
      <p:sp>
        <p:nvSpPr>
          <p:cNvPr id="65" name="Line 20"/>
          <p:cNvSpPr/>
          <p:nvPr/>
        </p:nvSpPr>
        <p:spPr>
          <a:xfrm>
            <a:off x="0" y="0"/>
            <a:ext cx="360" cy="360"/>
          </a:xfrm>
          <a:prstGeom prst="line">
            <a:avLst/>
          </a:prstGeom>
          <a:ln>
            <a:solidFill>
              <a:srgbClr val="3465a4"/>
            </a:solidFill>
          </a:ln>
        </p:spPr>
        <p:style>
          <a:lnRef idx="0"/>
          <a:fillRef idx="0"/>
          <a:effectRef idx="0"/>
          <a:fontRef idx="minor"/>
        </p:style>
      </p:sp>
      <p:sp>
        <p:nvSpPr>
          <p:cNvPr id="66" name="Line 21"/>
          <p:cNvSpPr/>
          <p:nvPr/>
        </p:nvSpPr>
        <p:spPr>
          <a:xfrm>
            <a:off x="0" y="0"/>
            <a:ext cx="360" cy="360"/>
          </a:xfrm>
          <a:prstGeom prst="line">
            <a:avLst/>
          </a:prstGeom>
          <a:ln>
            <a:solidFill>
              <a:srgbClr val="3465a4"/>
            </a:solidFill>
          </a:ln>
        </p:spPr>
        <p:style>
          <a:lnRef idx="0"/>
          <a:fillRef idx="0"/>
          <a:effectRef idx="0"/>
          <a:fontRef idx="minor"/>
        </p:style>
      </p:sp>
      <p:sp>
        <p:nvSpPr>
          <p:cNvPr id="67" name="Line 22"/>
          <p:cNvSpPr/>
          <p:nvPr/>
        </p:nvSpPr>
        <p:spPr>
          <a:xfrm>
            <a:off x="0" y="0"/>
            <a:ext cx="360" cy="360"/>
          </a:xfrm>
          <a:prstGeom prst="line">
            <a:avLst/>
          </a:prstGeom>
          <a:ln>
            <a:solidFill>
              <a:srgbClr val="3465a4"/>
            </a:solidFill>
          </a:ln>
        </p:spPr>
        <p:style>
          <a:lnRef idx="0"/>
          <a:fillRef idx="0"/>
          <a:effectRef idx="0"/>
          <a:fontRef idx="minor"/>
        </p:style>
      </p:sp>
      <p:sp>
        <p:nvSpPr>
          <p:cNvPr id="68" name="Line 23"/>
          <p:cNvSpPr/>
          <p:nvPr/>
        </p:nvSpPr>
        <p:spPr>
          <a:xfrm>
            <a:off x="0" y="0"/>
            <a:ext cx="360" cy="360"/>
          </a:xfrm>
          <a:prstGeom prst="line">
            <a:avLst/>
          </a:prstGeom>
          <a:ln>
            <a:solidFill>
              <a:srgbClr val="3465a4"/>
            </a:solidFill>
          </a:ln>
        </p:spPr>
        <p:style>
          <a:lnRef idx="0"/>
          <a:fillRef idx="0"/>
          <a:effectRef idx="0"/>
          <a:fontRef idx="minor"/>
        </p:style>
      </p:sp>
      <p:sp>
        <p:nvSpPr>
          <p:cNvPr id="69" name="Line 24"/>
          <p:cNvSpPr/>
          <p:nvPr/>
        </p:nvSpPr>
        <p:spPr>
          <a:xfrm>
            <a:off x="0" y="0"/>
            <a:ext cx="360" cy="360"/>
          </a:xfrm>
          <a:prstGeom prst="line">
            <a:avLst/>
          </a:prstGeom>
          <a:ln>
            <a:solidFill>
              <a:srgbClr val="3465a4"/>
            </a:solidFill>
          </a:ln>
        </p:spPr>
        <p:style>
          <a:lnRef idx="0"/>
          <a:fillRef idx="0"/>
          <a:effectRef idx="0"/>
          <a:fontRef idx="minor"/>
        </p:style>
      </p:sp>
      <p:sp>
        <p:nvSpPr>
          <p:cNvPr id="70" name="Line 25"/>
          <p:cNvSpPr/>
          <p:nvPr/>
        </p:nvSpPr>
        <p:spPr>
          <a:xfrm>
            <a:off x="0" y="0"/>
            <a:ext cx="360" cy="360"/>
          </a:xfrm>
          <a:prstGeom prst="line">
            <a:avLst/>
          </a:prstGeom>
          <a:ln>
            <a:solidFill>
              <a:srgbClr val="3465a4"/>
            </a:solidFill>
          </a:ln>
        </p:spPr>
        <p:style>
          <a:lnRef idx="0"/>
          <a:fillRef idx="0"/>
          <a:effectRef idx="0"/>
          <a:fontRef idx="minor"/>
        </p:style>
      </p:sp>
      <p:sp>
        <p:nvSpPr>
          <p:cNvPr id="71" name="Line 26"/>
          <p:cNvSpPr/>
          <p:nvPr/>
        </p:nvSpPr>
        <p:spPr>
          <a:xfrm>
            <a:off x="0" y="0"/>
            <a:ext cx="360" cy="360"/>
          </a:xfrm>
          <a:prstGeom prst="line">
            <a:avLst/>
          </a:prstGeom>
          <a:ln>
            <a:solidFill>
              <a:srgbClr val="3465a4"/>
            </a:solidFill>
          </a:ln>
        </p:spPr>
        <p:style>
          <a:lnRef idx="0"/>
          <a:fillRef idx="0"/>
          <a:effectRef idx="0"/>
          <a:fontRef idx="minor"/>
        </p:style>
      </p:sp>
      <p:sp>
        <p:nvSpPr>
          <p:cNvPr id="72" name="Line 27"/>
          <p:cNvSpPr/>
          <p:nvPr/>
        </p:nvSpPr>
        <p:spPr>
          <a:xfrm>
            <a:off x="0" y="0"/>
            <a:ext cx="360" cy="360"/>
          </a:xfrm>
          <a:prstGeom prst="line">
            <a:avLst/>
          </a:prstGeom>
          <a:ln>
            <a:solidFill>
              <a:srgbClr val="3465a4"/>
            </a:solidFill>
          </a:ln>
        </p:spPr>
        <p:style>
          <a:lnRef idx="0"/>
          <a:fillRef idx="0"/>
          <a:effectRef idx="0"/>
          <a:fontRef idx="minor"/>
        </p:style>
      </p:sp>
      <p:sp>
        <p:nvSpPr>
          <p:cNvPr id="73" name="CustomShape 28"/>
          <p:cNvSpPr/>
          <p:nvPr/>
        </p:nvSpPr>
        <p:spPr>
          <a:xfrm>
            <a:off x="936000" y="4464000"/>
            <a:ext cx="8351640" cy="262440"/>
          </a:xfrm>
          <a:custGeom>
            <a:avLst/>
            <a:gdLst/>
            <a:ahLst/>
            <a:rect l="l" t="t"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ff972f"/>
          </a:solidFill>
          <a:ln>
            <a:solidFill>
              <a:srgbClr val="3465a4"/>
            </a:solidFill>
          </a:ln>
        </p:spPr>
        <p:style>
          <a:lnRef idx="0"/>
          <a:fillRef idx="0"/>
          <a:effectRef idx="0"/>
          <a:fontRef idx="minor"/>
        </p:style>
      </p:sp>
      <p:sp>
        <p:nvSpPr>
          <p:cNvPr id="74" name="CustomShape 29"/>
          <p:cNvSpPr/>
          <p:nvPr/>
        </p:nvSpPr>
        <p:spPr>
          <a:xfrm>
            <a:off x="936360" y="4858560"/>
            <a:ext cx="8351640" cy="262800"/>
          </a:xfrm>
          <a:custGeom>
            <a:avLst/>
            <a:gdLst/>
            <a:ahLst/>
            <a:rect l="l" t="t" r="r" b="b"/>
            <a:pathLst>
              <a:path w="23202" h="733">
                <a:moveTo>
                  <a:pt x="0" y="183"/>
                </a:moveTo>
                <a:lnTo>
                  <a:pt x="17400" y="183"/>
                </a:lnTo>
                <a:lnTo>
                  <a:pt x="17400" y="0"/>
                </a:lnTo>
                <a:lnTo>
                  <a:pt x="23201" y="366"/>
                </a:lnTo>
                <a:lnTo>
                  <a:pt x="17400" y="732"/>
                </a:lnTo>
                <a:lnTo>
                  <a:pt x="17400" y="549"/>
                </a:lnTo>
                <a:lnTo>
                  <a:pt x="0" y="549"/>
                </a:lnTo>
                <a:lnTo>
                  <a:pt x="0" y="183"/>
                </a:lnTo>
              </a:path>
            </a:pathLst>
          </a:custGeom>
          <a:solidFill>
            <a:srgbClr val="00a933"/>
          </a:solidFill>
          <a:ln>
            <a:solidFill>
              <a:srgbClr val="3465a4"/>
            </a:solidFill>
          </a:ln>
        </p:spPr>
        <p:style>
          <a:lnRef idx="0"/>
          <a:fillRef idx="0"/>
          <a:effectRef idx="0"/>
          <a:fontRef idx="minor"/>
        </p:style>
      </p:sp>
      <p:sp>
        <p:nvSpPr>
          <p:cNvPr id="75" name="CustomShape 30"/>
          <p:cNvSpPr/>
          <p:nvPr/>
        </p:nvSpPr>
        <p:spPr>
          <a:xfrm>
            <a:off x="936360" y="5209200"/>
            <a:ext cx="8351640" cy="262440"/>
          </a:xfrm>
          <a:custGeom>
            <a:avLst/>
            <a:gdLst/>
            <a:ahLst/>
            <a:rect l="l" t="t"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5b277d"/>
          </a:solidFill>
          <a:ln>
            <a:solidFill>
              <a:srgbClr val="3465a4"/>
            </a:solidFill>
          </a:ln>
        </p:spPr>
        <p:style>
          <a:lnRef idx="0"/>
          <a:fillRef idx="0"/>
          <a:effectRef idx="0"/>
          <a:fontRef idx="minor"/>
        </p:style>
      </p:sp>
      <p:cxnSp>
        <p:nvCxnSpPr>
          <p:cNvPr id="76" name="Line 31"/>
          <p:cNvCxnSpPr/>
          <p:nvPr/>
        </p:nvCxnSpPr>
        <p:spPr>
          <a:xfrm>
            <a:off x="0" y="0"/>
            <a:ext cx="360" cy="360"/>
          </a:xfrm>
          <a:prstGeom prst="line">
            <a:avLst/>
          </a:prstGeom>
          <a:ln>
            <a:solidFill>
              <a:srgbClr val="3465a4"/>
            </a:solidFill>
          </a:ln>
        </p:spPr>
      </p:cxnSp>
      <p:cxnSp>
        <p:nvCxnSpPr>
          <p:cNvPr id="77" name="Line 32"/>
          <p:cNvCxnSpPr/>
          <p:nvPr/>
        </p:nvCxnSpPr>
        <p:spPr>
          <a:xfrm>
            <a:off x="0" y="0"/>
            <a:ext cx="360" cy="360"/>
          </a:xfrm>
          <a:prstGeom prst="line">
            <a:avLst/>
          </a:prstGeom>
          <a:ln>
            <a:solidFill>
              <a:srgbClr val="3465a4"/>
            </a:solidFill>
          </a:ln>
        </p:spPr>
      </p:cxnSp>
      <p:cxnSp>
        <p:nvCxnSpPr>
          <p:cNvPr id="78" name="Line 33"/>
          <p:cNvCxnSpPr/>
          <p:nvPr/>
        </p:nvCxnSpPr>
        <p:spPr>
          <a:xfrm>
            <a:off x="0" y="0"/>
            <a:ext cx="360" cy="360"/>
          </a:xfrm>
          <a:prstGeom prst="line">
            <a:avLst/>
          </a:prstGeom>
          <a:ln>
            <a:solidFill>
              <a:srgbClr val="3465a4"/>
            </a:solidFill>
          </a:ln>
        </p:spPr>
      </p:cxnSp>
      <p:cxnSp>
        <p:nvCxnSpPr>
          <p:cNvPr id="79" name="Line 34"/>
          <p:cNvCxnSpPr/>
          <p:nvPr/>
        </p:nvCxnSpPr>
        <p:spPr>
          <a:xfrm>
            <a:off x="0" y="0"/>
            <a:ext cx="360" cy="360"/>
          </a:xfrm>
          <a:prstGeom prst="line">
            <a:avLst/>
          </a:prstGeom>
          <a:ln>
            <a:solidFill>
              <a:srgbClr val="3465a4"/>
            </a:solidFill>
          </a:ln>
        </p:spPr>
      </p:cxnSp>
      <p:cxnSp>
        <p:nvCxnSpPr>
          <p:cNvPr id="80" name="Line 35"/>
          <p:cNvCxnSpPr/>
          <p:nvPr/>
        </p:nvCxnSpPr>
        <p:spPr>
          <a:xfrm>
            <a:off x="0" y="0"/>
            <a:ext cx="360" cy="360"/>
          </a:xfrm>
          <a:prstGeom prst="line">
            <a:avLst/>
          </a:prstGeom>
          <a:ln>
            <a:solidFill>
              <a:srgbClr val="3465a4"/>
            </a:solidFill>
          </a:ln>
        </p:spPr>
      </p:cxnSp>
      <p:cxnSp>
        <p:nvCxnSpPr>
          <p:cNvPr id="81" name="Line 36"/>
          <p:cNvCxnSpPr/>
          <p:nvPr/>
        </p:nvCxnSpPr>
        <p:spPr>
          <a:xfrm>
            <a:off x="0" y="0"/>
            <a:ext cx="360" cy="360"/>
          </a:xfrm>
          <a:prstGeom prst="line">
            <a:avLst/>
          </a:prstGeom>
          <a:ln>
            <a:solidFill>
              <a:srgbClr val="3465a4"/>
            </a:solidFill>
          </a:ln>
        </p:spPr>
      </p:cxnSp>
      <p:cxnSp>
        <p:nvCxnSpPr>
          <p:cNvPr id="82" name="Line 37"/>
          <p:cNvCxnSpPr/>
          <p:nvPr/>
        </p:nvCxnSpPr>
        <p:spPr>
          <a:xfrm>
            <a:off x="0" y="0"/>
            <a:ext cx="360" cy="360"/>
          </a:xfrm>
          <a:prstGeom prst="line">
            <a:avLst/>
          </a:prstGeom>
          <a:ln>
            <a:solidFill>
              <a:srgbClr val="3465a4"/>
            </a:solidFill>
          </a:ln>
        </p:spPr>
      </p:cxnSp>
      <p:cxnSp>
        <p:nvCxnSpPr>
          <p:cNvPr id="83" name="Line 38"/>
          <p:cNvCxnSpPr/>
          <p:nvPr/>
        </p:nvCxnSpPr>
        <p:spPr>
          <a:xfrm>
            <a:off x="0" y="0"/>
            <a:ext cx="360" cy="360"/>
          </a:xfrm>
          <a:prstGeom prst="line">
            <a:avLst/>
          </a:prstGeom>
          <a:ln>
            <a:solidFill>
              <a:srgbClr val="3465a4"/>
            </a:solidFill>
          </a:ln>
        </p:spPr>
      </p:cxn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Progress details</a:t>
            </a:r>
            <a:endParaRPr b="0" lang="en-IE" sz="2800" spc="-1" strike="noStrike">
              <a:latin typeface="Arial"/>
            </a:endParaRPr>
          </a:p>
        </p:txBody>
      </p:sp>
      <p:sp>
        <p:nvSpPr>
          <p:cNvPr id="85" name="CustomShape 2"/>
          <p:cNvSpPr/>
          <p:nvPr/>
        </p:nvSpPr>
        <p:spPr>
          <a:xfrm>
            <a:off x="504000" y="1326600"/>
            <a:ext cx="9070920" cy="3287520"/>
          </a:xfrm>
          <a:prstGeom prst="rect">
            <a:avLst/>
          </a:prstGeom>
          <a:noFill/>
          <a:ln>
            <a:noFill/>
          </a:ln>
        </p:spPr>
        <p:style>
          <a:lnRef idx="0"/>
          <a:fillRef idx="0"/>
          <a:effectRef idx="0"/>
          <a:fontRef idx="minor"/>
        </p:style>
      </p:sp>
      <p:sp>
        <p:nvSpPr>
          <p:cNvPr id="86" name="CustomShape 3"/>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pic>
        <p:nvPicPr>
          <p:cNvPr id="87" name="" descr=""/>
          <p:cNvPicPr/>
          <p:nvPr/>
        </p:nvPicPr>
        <p:blipFill>
          <a:blip r:embed="rId1"/>
          <a:stretch/>
        </p:blipFill>
        <p:spPr>
          <a:xfrm>
            <a:off x="226440" y="1317240"/>
            <a:ext cx="9709200" cy="384984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Progress details</a:t>
            </a:r>
            <a:endParaRPr b="0" lang="en-IE" sz="2800" spc="-1" strike="noStrike">
              <a:latin typeface="Arial"/>
            </a:endParaRPr>
          </a:p>
        </p:txBody>
      </p:sp>
      <p:sp>
        <p:nvSpPr>
          <p:cNvPr id="89"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90" name="CustomShape 3"/>
          <p:cNvSpPr/>
          <p:nvPr/>
        </p:nvSpPr>
        <p:spPr>
          <a:xfrm>
            <a:off x="720000" y="144000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Web development tools – 8 hours</a:t>
            </a:r>
            <a:endParaRPr b="0" lang="en-IE" sz="1800" spc="-1" strike="noStrike">
              <a:latin typeface="Arial"/>
            </a:endParaRPr>
          </a:p>
        </p:txBody>
      </p:sp>
      <p:sp>
        <p:nvSpPr>
          <p:cNvPr id="91" name="CustomShape 4"/>
          <p:cNvSpPr/>
          <p:nvPr/>
        </p:nvSpPr>
        <p:spPr>
          <a:xfrm>
            <a:off x="720000" y="1994760"/>
            <a:ext cx="503928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Identify &amp; Understand Template – 20 hours</a:t>
            </a:r>
            <a:endParaRPr b="0" lang="en-IE" sz="1800" spc="-1" strike="noStrike">
              <a:latin typeface="Arial"/>
            </a:endParaRPr>
          </a:p>
        </p:txBody>
      </p:sp>
      <p:sp>
        <p:nvSpPr>
          <p:cNvPr id="92" name="CustomShape 5"/>
          <p:cNvSpPr/>
          <p:nvPr/>
        </p:nvSpPr>
        <p:spPr>
          <a:xfrm>
            <a:off x="720000" y="257076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Colour scheme &amp; Images &amp; - 3 hours</a:t>
            </a:r>
            <a:endParaRPr b="0" lang="en-IE" sz="1800" spc="-1" strike="noStrike">
              <a:latin typeface="Arial"/>
            </a:endParaRPr>
          </a:p>
        </p:txBody>
      </p:sp>
      <p:sp>
        <p:nvSpPr>
          <p:cNvPr id="93" name="CustomShape 6"/>
          <p:cNvSpPr/>
          <p:nvPr/>
        </p:nvSpPr>
        <p:spPr>
          <a:xfrm>
            <a:off x="720000" y="365724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Login page – 1 hour</a:t>
            </a:r>
            <a:endParaRPr b="0" lang="en-IE" sz="1800" spc="-1" strike="noStrike">
              <a:latin typeface="Arial"/>
            </a:endParaRPr>
          </a:p>
        </p:txBody>
      </p:sp>
      <p:sp>
        <p:nvSpPr>
          <p:cNvPr id="94" name="CustomShape 7"/>
          <p:cNvSpPr/>
          <p:nvPr/>
        </p:nvSpPr>
        <p:spPr>
          <a:xfrm>
            <a:off x="720000" y="4212000"/>
            <a:ext cx="503928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User Register page – 6 hours</a:t>
            </a:r>
            <a:endParaRPr b="0" lang="en-IE" sz="1800" spc="-1" strike="noStrike">
              <a:latin typeface="Arial"/>
            </a:endParaRPr>
          </a:p>
        </p:txBody>
      </p:sp>
      <p:sp>
        <p:nvSpPr>
          <p:cNvPr id="95" name="CustomShape 8"/>
          <p:cNvSpPr/>
          <p:nvPr/>
        </p:nvSpPr>
        <p:spPr>
          <a:xfrm>
            <a:off x="720000" y="475200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Database wireframme – 2 hours</a:t>
            </a:r>
            <a:endParaRPr b="0" lang="en-IE" sz="1800" spc="-1" strike="noStrike">
              <a:latin typeface="Arial"/>
            </a:endParaRPr>
          </a:p>
        </p:txBody>
      </p:sp>
      <p:sp>
        <p:nvSpPr>
          <p:cNvPr id="96" name="CustomShape 9"/>
          <p:cNvSpPr/>
          <p:nvPr/>
        </p:nvSpPr>
        <p:spPr>
          <a:xfrm>
            <a:off x="720000" y="311076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Welcome page – 1 hour</a:t>
            </a:r>
            <a:endParaRPr b="0" lang="en-IE" sz="1800" spc="-1" strike="noStrike">
              <a:latin typeface="Arial"/>
            </a:endParaRPr>
          </a:p>
        </p:txBody>
      </p:sp>
      <p:sp>
        <p:nvSpPr>
          <p:cNvPr id="97" name="CustomShape 10"/>
          <p:cNvSpPr/>
          <p:nvPr/>
        </p:nvSpPr>
        <p:spPr>
          <a:xfrm>
            <a:off x="5904000" y="144000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Harvard referencing tool – 1 hour</a:t>
            </a:r>
            <a:endParaRPr b="0" lang="en-IE" sz="1800" spc="-1" strike="noStrike">
              <a:latin typeface="Arial"/>
            </a:endParaRPr>
          </a:p>
        </p:txBody>
      </p:sp>
      <p:sp>
        <p:nvSpPr>
          <p:cNvPr id="98" name="CustomShape 11"/>
          <p:cNvSpPr/>
          <p:nvPr/>
        </p:nvSpPr>
        <p:spPr>
          <a:xfrm>
            <a:off x="5904000" y="199476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Report – 8 hours</a:t>
            </a:r>
            <a:endParaRPr b="0" lang="en-IE" sz="1800" spc="-1" strike="noStrike">
              <a:latin typeface="Arial"/>
            </a:endParaRPr>
          </a:p>
        </p:txBody>
      </p:sp>
      <p:sp>
        <p:nvSpPr>
          <p:cNvPr id="99" name="CustomShape 12"/>
          <p:cNvSpPr/>
          <p:nvPr/>
        </p:nvSpPr>
        <p:spPr>
          <a:xfrm>
            <a:off x="5904000" y="257076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Presentations – 4 hours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Troubleshootings</a:t>
            </a:r>
            <a:endParaRPr b="0" lang="en-IE" sz="2800" spc="-1" strike="noStrike">
              <a:latin typeface="Arial"/>
            </a:endParaRPr>
          </a:p>
        </p:txBody>
      </p:sp>
      <p:sp>
        <p:nvSpPr>
          <p:cNvPr id="101"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102" name="CustomShape 3"/>
          <p:cNvSpPr/>
          <p:nvPr/>
        </p:nvSpPr>
        <p:spPr>
          <a:xfrm>
            <a:off x="734040" y="142704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SQL connection – 12 hours</a:t>
            </a:r>
            <a:endParaRPr b="0" lang="en-IE" sz="1800" spc="-1" strike="noStrike">
              <a:latin typeface="Arial"/>
            </a:endParaRPr>
          </a:p>
        </p:txBody>
      </p:sp>
      <p:sp>
        <p:nvSpPr>
          <p:cNvPr id="103" name="CustomShape 4"/>
          <p:cNvSpPr/>
          <p:nvPr/>
        </p:nvSpPr>
        <p:spPr>
          <a:xfrm>
            <a:off x="734040" y="200808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Ajax updates – 7 hours</a:t>
            </a:r>
            <a:endParaRPr b="0" lang="en-IE" sz="1800" spc="-1" strike="noStrike">
              <a:latin typeface="Arial"/>
            </a:endParaRPr>
          </a:p>
        </p:txBody>
      </p:sp>
      <p:sp>
        <p:nvSpPr>
          <p:cNvPr id="104" name="CustomShape 5"/>
          <p:cNvSpPr/>
          <p:nvPr/>
        </p:nvSpPr>
        <p:spPr>
          <a:xfrm>
            <a:off x="734040" y="257400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CSS Bootstrap – 1 hour</a:t>
            </a:r>
            <a:endParaRPr b="0" lang="en-IE" sz="1800" spc="-1" strike="noStrike">
              <a:latin typeface="Arial"/>
            </a:endParaRPr>
          </a:p>
        </p:txBody>
      </p:sp>
      <p:sp>
        <p:nvSpPr>
          <p:cNvPr id="105" name="CustomShape 6"/>
          <p:cNvSpPr/>
          <p:nvPr/>
        </p:nvSpPr>
        <p:spPr>
          <a:xfrm>
            <a:off x="734040" y="315504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PHP functions – 8 hours</a:t>
            </a:r>
            <a:endParaRPr b="0" lang="en-IE" sz="1800" spc="-1" strike="noStrike">
              <a:latin typeface="Arial"/>
            </a:endParaRPr>
          </a:p>
        </p:txBody>
      </p:sp>
      <p:sp>
        <p:nvSpPr>
          <p:cNvPr id="106" name="CustomShape 7"/>
          <p:cNvSpPr/>
          <p:nvPr/>
        </p:nvSpPr>
        <p:spPr>
          <a:xfrm>
            <a:off x="734040" y="370980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Navigation by type of user – 4 hours</a:t>
            </a:r>
            <a:endParaRPr b="0" lang="en-IE" sz="1800" spc="-1" strike="noStrike">
              <a:latin typeface="Arial"/>
            </a:endParaRPr>
          </a:p>
        </p:txBody>
      </p:sp>
      <p:sp>
        <p:nvSpPr>
          <p:cNvPr id="107" name="CustomShape 8"/>
          <p:cNvSpPr/>
          <p:nvPr/>
        </p:nvSpPr>
        <p:spPr>
          <a:xfrm>
            <a:off x="734040" y="429084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Registration data flow, SQL – 6 hours</a:t>
            </a:r>
            <a:endParaRPr b="0" lang="en-IE" sz="1800" spc="-1" strike="noStrike">
              <a:latin typeface="Arial"/>
            </a:endParaRPr>
          </a:p>
        </p:txBody>
      </p:sp>
      <p:sp>
        <p:nvSpPr>
          <p:cNvPr id="108" name="CustomShape 9"/>
          <p:cNvSpPr/>
          <p:nvPr/>
        </p:nvSpPr>
        <p:spPr>
          <a:xfrm>
            <a:off x="734040" y="485676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Calendar picker – 4 hours</a:t>
            </a:r>
            <a:endParaRPr b="0" lang="en-IE" sz="1800" spc="-1" strike="noStrike">
              <a:latin typeface="Arial"/>
            </a:endParaRPr>
          </a:p>
        </p:txBody>
      </p:sp>
      <p:sp>
        <p:nvSpPr>
          <p:cNvPr id="109" name="CustomShape 10"/>
          <p:cNvSpPr/>
          <p:nvPr/>
        </p:nvSpPr>
        <p:spPr>
          <a:xfrm>
            <a:off x="5904000" y="1427040"/>
            <a:ext cx="382968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Folder Structure</a:t>
            </a:r>
            <a:endParaRPr b="0" lang="en-IE" sz="1800" spc="-1" strike="noStrike">
              <a:latin typeface="Arial"/>
            </a:endParaRPr>
          </a:p>
        </p:txBody>
      </p:sp>
      <p:sp>
        <p:nvSpPr>
          <p:cNvPr id="110" name="CustomShape 11"/>
          <p:cNvSpPr/>
          <p:nvPr/>
        </p:nvSpPr>
        <p:spPr>
          <a:xfrm>
            <a:off x="5904000" y="2592000"/>
            <a:ext cx="3815640" cy="2735640"/>
          </a:xfrm>
          <a:prstGeom prst="rect">
            <a:avLst/>
          </a:prstGeom>
          <a:solidFill>
            <a:srgbClr val="a1467e">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167 pages – 1252 times</a:t>
            </a:r>
            <a:endParaRPr b="0" lang="en-IE" sz="1800" spc="-1" strike="noStrike">
              <a:latin typeface="Arial"/>
            </a:endParaRPr>
          </a:p>
          <a:p>
            <a:pPr algn="ctr">
              <a:lnSpc>
                <a:spcPct val="100000"/>
              </a:lnSpc>
            </a:pP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Localhost: </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Test &amp; Dev – 2634 times</a:t>
            </a:r>
            <a:endParaRPr b="0" lang="en-IE" sz="1800" spc="-1" strike="noStrike">
              <a:latin typeface="Arial"/>
            </a:endParaRPr>
          </a:p>
        </p:txBody>
      </p:sp>
      <p:sp>
        <p:nvSpPr>
          <p:cNvPr id="111" name="CustomShape 12"/>
          <p:cNvSpPr/>
          <p:nvPr/>
        </p:nvSpPr>
        <p:spPr>
          <a:xfrm>
            <a:off x="5904000" y="2008080"/>
            <a:ext cx="382968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Hash security log in – 6 hours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Further developments</a:t>
            </a:r>
            <a:endParaRPr b="0" lang="en-IE" sz="2800" spc="-1" strike="noStrike">
              <a:latin typeface="Arial"/>
            </a:endParaRPr>
          </a:p>
        </p:txBody>
      </p:sp>
      <p:sp>
        <p:nvSpPr>
          <p:cNvPr id="113"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114" name="CustomShape 3"/>
          <p:cNvSpPr/>
          <p:nvPr/>
        </p:nvSpPr>
        <p:spPr>
          <a:xfrm>
            <a:off x="720360" y="1425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15" name="CustomShape 4"/>
          <p:cNvSpPr/>
          <p:nvPr/>
        </p:nvSpPr>
        <p:spPr>
          <a:xfrm>
            <a:off x="720000" y="201600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16" name="CustomShape 5"/>
          <p:cNvSpPr/>
          <p:nvPr/>
        </p:nvSpPr>
        <p:spPr>
          <a:xfrm>
            <a:off x="720360" y="259200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17" name="CustomShape 6"/>
          <p:cNvSpPr/>
          <p:nvPr/>
        </p:nvSpPr>
        <p:spPr>
          <a:xfrm>
            <a:off x="720360" y="317448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18" name="CustomShape 7"/>
          <p:cNvSpPr/>
          <p:nvPr/>
        </p:nvSpPr>
        <p:spPr>
          <a:xfrm>
            <a:off x="720000" y="3765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19" name="CustomShape 8"/>
          <p:cNvSpPr/>
          <p:nvPr/>
        </p:nvSpPr>
        <p:spPr>
          <a:xfrm>
            <a:off x="720360" y="4341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20" name="CustomShape 9"/>
          <p:cNvSpPr/>
          <p:nvPr/>
        </p:nvSpPr>
        <p:spPr>
          <a:xfrm>
            <a:off x="5897880" y="1440000"/>
            <a:ext cx="3821760" cy="338508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2600" spc="-1" strike="noStrike">
                <a:solidFill>
                  <a:srgbClr val="000000"/>
                </a:solidFill>
                <a:latin typeface="Arial"/>
                <a:ea typeface="DejaVu Sans"/>
              </a:rPr>
              <a:t>Report</a:t>
            </a:r>
            <a:endParaRPr b="0" lang="en-IE" sz="26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261</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en-IE</dc:language>
  <cp:lastModifiedBy/>
  <dcterms:modified xsi:type="dcterms:W3CDTF">2019-08-06T13:18:10Z</dcterms:modified>
  <cp:revision>10</cp:revision>
  <dc:subject/>
  <dc:title/>
</cp:coreProperties>
</file>