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59" r:id="rId6"/>
    <p:sldId id="270" r:id="rId7"/>
    <p:sldId id="260" r:id="rId8"/>
    <p:sldId id="266" r:id="rId9"/>
    <p:sldId id="269" r:id="rId10"/>
    <p:sldId id="261" r:id="rId11"/>
    <p:sldId id="265" r:id="rId12"/>
    <p:sldId id="262" r:id="rId13"/>
    <p:sldId id="267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77BF3-CB45-934E-AA9E-AD61155D524C}" v="499" dt="2023-02-03T03:55:44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8C82A-E886-450F-BE22-5495ADF596D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60C546-7E8A-40BC-9978-7B24D633F537}">
      <dgm:prSet/>
      <dgm:spPr>
        <a:gradFill rotWithShape="0">
          <a:gsLst>
            <a:gs pos="0">
              <a:srgbClr val="C3DDB6"/>
            </a:gs>
            <a:gs pos="82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/>
            <a:t>Predicting travel behavior</a:t>
          </a:r>
        </a:p>
      </dgm:t>
    </dgm:pt>
    <dgm:pt modelId="{4E786BDA-E63D-4C01-B603-33CE3B290BD2}" type="parTrans" cxnId="{FAEB0006-41DE-42A8-839A-5FA7871877FD}">
      <dgm:prSet/>
      <dgm:spPr/>
      <dgm:t>
        <a:bodyPr/>
        <a:lstStyle/>
        <a:p>
          <a:endParaRPr lang="en-US"/>
        </a:p>
      </dgm:t>
    </dgm:pt>
    <dgm:pt modelId="{70FFD608-96DC-453A-BC88-1006A9E57CE3}" type="sibTrans" cxnId="{FAEB0006-41DE-42A8-839A-5FA7871877FD}">
      <dgm:prSet/>
      <dgm:spPr/>
      <dgm:t>
        <a:bodyPr/>
        <a:lstStyle/>
        <a:p>
          <a:endParaRPr lang="en-US"/>
        </a:p>
      </dgm:t>
    </dgm:pt>
    <dgm:pt modelId="{DF4F40D7-2802-410A-ABEC-B87DEF4F81F4}">
      <dgm:prSet/>
      <dgm:spPr>
        <a:gradFill rotWithShape="0">
          <a:gsLst>
            <a:gs pos="0">
              <a:srgbClr val="C3DDB6"/>
            </a:gs>
            <a:gs pos="82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/>
            <a:t>Analyzing different trends </a:t>
          </a:r>
        </a:p>
      </dgm:t>
    </dgm:pt>
    <dgm:pt modelId="{129AC69E-C376-4DCF-AB8F-4E7A720466C0}" type="parTrans" cxnId="{FF88FE07-3BE1-4655-BA41-0323D8D8A4F7}">
      <dgm:prSet/>
      <dgm:spPr/>
      <dgm:t>
        <a:bodyPr/>
        <a:lstStyle/>
        <a:p>
          <a:endParaRPr lang="en-US"/>
        </a:p>
      </dgm:t>
    </dgm:pt>
    <dgm:pt modelId="{483AF3F4-10D5-41E7-AC3C-370A922536B9}" type="sibTrans" cxnId="{FF88FE07-3BE1-4655-BA41-0323D8D8A4F7}">
      <dgm:prSet/>
      <dgm:spPr/>
      <dgm:t>
        <a:bodyPr/>
        <a:lstStyle/>
        <a:p>
          <a:endParaRPr lang="en-US"/>
        </a:p>
      </dgm:t>
    </dgm:pt>
    <dgm:pt modelId="{C8948F1C-F6A7-4E19-9D52-E4E14C500496}">
      <dgm:prSet/>
      <dgm:spPr>
        <a:gradFill rotWithShape="0">
          <a:gsLst>
            <a:gs pos="0">
              <a:srgbClr val="C3DDB6"/>
            </a:gs>
            <a:gs pos="82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Patterns used to make informed predictions about usage</a:t>
          </a:r>
        </a:p>
      </dgm:t>
    </dgm:pt>
    <dgm:pt modelId="{975A0917-2ABC-4459-AD40-DDA5526CAC06}" type="parTrans" cxnId="{912095CB-F6AF-4B54-BA82-D64B4D8C6BA5}">
      <dgm:prSet/>
      <dgm:spPr/>
      <dgm:t>
        <a:bodyPr/>
        <a:lstStyle/>
        <a:p>
          <a:endParaRPr lang="en-US"/>
        </a:p>
      </dgm:t>
    </dgm:pt>
    <dgm:pt modelId="{84C823AD-2EA6-4552-8E08-113B8B543B19}" type="sibTrans" cxnId="{912095CB-F6AF-4B54-BA82-D64B4D8C6BA5}">
      <dgm:prSet/>
      <dgm:spPr/>
      <dgm:t>
        <a:bodyPr/>
        <a:lstStyle/>
        <a:p>
          <a:endParaRPr lang="en-US"/>
        </a:p>
      </dgm:t>
    </dgm:pt>
    <dgm:pt modelId="{4B2D9684-862D-734D-95D1-8FFD0F8FB20A}" type="pres">
      <dgm:prSet presAssocID="{DD98C82A-E886-450F-BE22-5495ADF596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8595AE-F53C-F045-A66F-282983D2E4D0}" type="pres">
      <dgm:prSet presAssocID="{C960C546-7E8A-40BC-9978-7B24D633F537}" presName="hierRoot1" presStyleCnt="0">
        <dgm:presLayoutVars>
          <dgm:hierBranch val="init"/>
        </dgm:presLayoutVars>
      </dgm:prSet>
      <dgm:spPr/>
    </dgm:pt>
    <dgm:pt modelId="{A984669F-BE40-3B43-8B0F-769520C89F72}" type="pres">
      <dgm:prSet presAssocID="{C960C546-7E8A-40BC-9978-7B24D633F537}" presName="rootComposite1" presStyleCnt="0"/>
      <dgm:spPr/>
    </dgm:pt>
    <dgm:pt modelId="{D62ABCFA-F60E-C048-8C44-6F84E85F6A66}" type="pres">
      <dgm:prSet presAssocID="{C960C546-7E8A-40BC-9978-7B24D633F537}" presName="rootText1" presStyleLbl="node0" presStyleIdx="0" presStyleCnt="3">
        <dgm:presLayoutVars>
          <dgm:chPref val="3"/>
        </dgm:presLayoutVars>
      </dgm:prSet>
      <dgm:spPr/>
    </dgm:pt>
    <dgm:pt modelId="{61EBB216-C7DD-9F45-870C-10FCA14F29E9}" type="pres">
      <dgm:prSet presAssocID="{C960C546-7E8A-40BC-9978-7B24D633F537}" presName="rootConnector1" presStyleLbl="node1" presStyleIdx="0" presStyleCnt="0"/>
      <dgm:spPr/>
    </dgm:pt>
    <dgm:pt modelId="{43D12E90-2358-EF4C-8F50-8961EFE1758B}" type="pres">
      <dgm:prSet presAssocID="{C960C546-7E8A-40BC-9978-7B24D633F537}" presName="hierChild2" presStyleCnt="0"/>
      <dgm:spPr/>
    </dgm:pt>
    <dgm:pt modelId="{EA2BAA4B-19A1-5646-80F0-8EDE336705BD}" type="pres">
      <dgm:prSet presAssocID="{C960C546-7E8A-40BC-9978-7B24D633F537}" presName="hierChild3" presStyleCnt="0"/>
      <dgm:spPr/>
    </dgm:pt>
    <dgm:pt modelId="{3A5574C5-ECEF-8241-BDB7-5984CDD960A8}" type="pres">
      <dgm:prSet presAssocID="{DF4F40D7-2802-410A-ABEC-B87DEF4F81F4}" presName="hierRoot1" presStyleCnt="0">
        <dgm:presLayoutVars>
          <dgm:hierBranch val="init"/>
        </dgm:presLayoutVars>
      </dgm:prSet>
      <dgm:spPr/>
    </dgm:pt>
    <dgm:pt modelId="{56635B27-AAD9-6B49-8F7E-7DA6D8FC2753}" type="pres">
      <dgm:prSet presAssocID="{DF4F40D7-2802-410A-ABEC-B87DEF4F81F4}" presName="rootComposite1" presStyleCnt="0"/>
      <dgm:spPr/>
    </dgm:pt>
    <dgm:pt modelId="{D28C972C-027D-074E-A653-534EE8F36933}" type="pres">
      <dgm:prSet presAssocID="{DF4F40D7-2802-410A-ABEC-B87DEF4F81F4}" presName="rootText1" presStyleLbl="node0" presStyleIdx="1" presStyleCnt="3">
        <dgm:presLayoutVars>
          <dgm:chPref val="3"/>
        </dgm:presLayoutVars>
      </dgm:prSet>
      <dgm:spPr/>
    </dgm:pt>
    <dgm:pt modelId="{10DFFFBE-DE81-4045-98AC-ACC7E0EFD56A}" type="pres">
      <dgm:prSet presAssocID="{DF4F40D7-2802-410A-ABEC-B87DEF4F81F4}" presName="rootConnector1" presStyleLbl="node1" presStyleIdx="0" presStyleCnt="0"/>
      <dgm:spPr/>
    </dgm:pt>
    <dgm:pt modelId="{C5D91707-8F9C-604C-A7E4-E423D9E48E1A}" type="pres">
      <dgm:prSet presAssocID="{DF4F40D7-2802-410A-ABEC-B87DEF4F81F4}" presName="hierChild2" presStyleCnt="0"/>
      <dgm:spPr/>
    </dgm:pt>
    <dgm:pt modelId="{7A3D7838-033F-8948-B628-820FE9B265A1}" type="pres">
      <dgm:prSet presAssocID="{DF4F40D7-2802-410A-ABEC-B87DEF4F81F4}" presName="hierChild3" presStyleCnt="0"/>
      <dgm:spPr/>
    </dgm:pt>
    <dgm:pt modelId="{BBE5D525-98DC-C94D-A88D-F6E87DF35C7F}" type="pres">
      <dgm:prSet presAssocID="{C8948F1C-F6A7-4E19-9D52-E4E14C500496}" presName="hierRoot1" presStyleCnt="0">
        <dgm:presLayoutVars>
          <dgm:hierBranch val="init"/>
        </dgm:presLayoutVars>
      </dgm:prSet>
      <dgm:spPr/>
    </dgm:pt>
    <dgm:pt modelId="{7078930B-F67F-754F-903B-74D87082BB7F}" type="pres">
      <dgm:prSet presAssocID="{C8948F1C-F6A7-4E19-9D52-E4E14C500496}" presName="rootComposite1" presStyleCnt="0"/>
      <dgm:spPr/>
    </dgm:pt>
    <dgm:pt modelId="{77C0382E-A6AC-DB43-85E5-AFA5996F6F98}" type="pres">
      <dgm:prSet presAssocID="{C8948F1C-F6A7-4E19-9D52-E4E14C500496}" presName="rootText1" presStyleLbl="node0" presStyleIdx="2" presStyleCnt="3">
        <dgm:presLayoutVars>
          <dgm:chPref val="3"/>
        </dgm:presLayoutVars>
      </dgm:prSet>
      <dgm:spPr/>
    </dgm:pt>
    <dgm:pt modelId="{9527DADA-F46A-514E-9A82-E262B0E51774}" type="pres">
      <dgm:prSet presAssocID="{C8948F1C-F6A7-4E19-9D52-E4E14C500496}" presName="rootConnector1" presStyleLbl="node1" presStyleIdx="0" presStyleCnt="0"/>
      <dgm:spPr/>
    </dgm:pt>
    <dgm:pt modelId="{472A886F-78C0-1C45-AF4C-6509B3A57A11}" type="pres">
      <dgm:prSet presAssocID="{C8948F1C-F6A7-4E19-9D52-E4E14C500496}" presName="hierChild2" presStyleCnt="0"/>
      <dgm:spPr/>
    </dgm:pt>
    <dgm:pt modelId="{E75CAE49-0FA9-1642-B9B2-3F0BD5ECAA9D}" type="pres">
      <dgm:prSet presAssocID="{C8948F1C-F6A7-4E19-9D52-E4E14C500496}" presName="hierChild3" presStyleCnt="0"/>
      <dgm:spPr/>
    </dgm:pt>
  </dgm:ptLst>
  <dgm:cxnLst>
    <dgm:cxn modelId="{FAEB0006-41DE-42A8-839A-5FA7871877FD}" srcId="{DD98C82A-E886-450F-BE22-5495ADF596D7}" destId="{C960C546-7E8A-40BC-9978-7B24D633F537}" srcOrd="0" destOrd="0" parTransId="{4E786BDA-E63D-4C01-B603-33CE3B290BD2}" sibTransId="{70FFD608-96DC-453A-BC88-1006A9E57CE3}"/>
    <dgm:cxn modelId="{FF88FE07-3BE1-4655-BA41-0323D8D8A4F7}" srcId="{DD98C82A-E886-450F-BE22-5495ADF596D7}" destId="{DF4F40D7-2802-410A-ABEC-B87DEF4F81F4}" srcOrd="1" destOrd="0" parTransId="{129AC69E-C376-4DCF-AB8F-4E7A720466C0}" sibTransId="{483AF3F4-10D5-41E7-AC3C-370A922536B9}"/>
    <dgm:cxn modelId="{7136470E-E84F-8243-B0D1-8865558ABC9C}" type="presOf" srcId="{C8948F1C-F6A7-4E19-9D52-E4E14C500496}" destId="{9527DADA-F46A-514E-9A82-E262B0E51774}" srcOrd="1" destOrd="0" presId="urn:microsoft.com/office/officeart/2009/3/layout/HorizontalOrganizationChart"/>
    <dgm:cxn modelId="{0A4EA415-5045-D74A-B29B-AFE8CCDF2C12}" type="presOf" srcId="{C960C546-7E8A-40BC-9978-7B24D633F537}" destId="{D62ABCFA-F60E-C048-8C44-6F84E85F6A66}" srcOrd="0" destOrd="0" presId="urn:microsoft.com/office/officeart/2009/3/layout/HorizontalOrganizationChart"/>
    <dgm:cxn modelId="{15AA464F-9C6C-C94C-8EE7-C125BDE3B512}" type="presOf" srcId="{C8948F1C-F6A7-4E19-9D52-E4E14C500496}" destId="{77C0382E-A6AC-DB43-85E5-AFA5996F6F98}" srcOrd="0" destOrd="0" presId="urn:microsoft.com/office/officeart/2009/3/layout/HorizontalOrganizationChart"/>
    <dgm:cxn modelId="{A4F1C387-B111-1148-B63F-0A2E4D1986ED}" type="presOf" srcId="{DF4F40D7-2802-410A-ABEC-B87DEF4F81F4}" destId="{D28C972C-027D-074E-A653-534EE8F36933}" srcOrd="0" destOrd="0" presId="urn:microsoft.com/office/officeart/2009/3/layout/HorizontalOrganizationChart"/>
    <dgm:cxn modelId="{42629D88-1540-F841-A824-7CD4FFE35C96}" type="presOf" srcId="{C960C546-7E8A-40BC-9978-7B24D633F537}" destId="{61EBB216-C7DD-9F45-870C-10FCA14F29E9}" srcOrd="1" destOrd="0" presId="urn:microsoft.com/office/officeart/2009/3/layout/HorizontalOrganizationChart"/>
    <dgm:cxn modelId="{DC6B3D90-0AA0-7041-9066-5E9FF6F66B32}" type="presOf" srcId="{DD98C82A-E886-450F-BE22-5495ADF596D7}" destId="{4B2D9684-862D-734D-95D1-8FFD0F8FB20A}" srcOrd="0" destOrd="0" presId="urn:microsoft.com/office/officeart/2009/3/layout/HorizontalOrganizationChart"/>
    <dgm:cxn modelId="{B12AEABC-E962-AD4E-B0B2-43ACAE38E138}" type="presOf" srcId="{DF4F40D7-2802-410A-ABEC-B87DEF4F81F4}" destId="{10DFFFBE-DE81-4045-98AC-ACC7E0EFD56A}" srcOrd="1" destOrd="0" presId="urn:microsoft.com/office/officeart/2009/3/layout/HorizontalOrganizationChart"/>
    <dgm:cxn modelId="{912095CB-F6AF-4B54-BA82-D64B4D8C6BA5}" srcId="{DD98C82A-E886-450F-BE22-5495ADF596D7}" destId="{C8948F1C-F6A7-4E19-9D52-E4E14C500496}" srcOrd="2" destOrd="0" parTransId="{975A0917-2ABC-4459-AD40-DDA5526CAC06}" sibTransId="{84C823AD-2EA6-4552-8E08-113B8B543B19}"/>
    <dgm:cxn modelId="{DEC3B01B-E608-1240-806A-742838003979}" type="presParOf" srcId="{4B2D9684-862D-734D-95D1-8FFD0F8FB20A}" destId="{A88595AE-F53C-F045-A66F-282983D2E4D0}" srcOrd="0" destOrd="0" presId="urn:microsoft.com/office/officeart/2009/3/layout/HorizontalOrganizationChart"/>
    <dgm:cxn modelId="{21164895-487F-1A47-8007-9BFB62115737}" type="presParOf" srcId="{A88595AE-F53C-F045-A66F-282983D2E4D0}" destId="{A984669F-BE40-3B43-8B0F-769520C89F72}" srcOrd="0" destOrd="0" presId="urn:microsoft.com/office/officeart/2009/3/layout/HorizontalOrganizationChart"/>
    <dgm:cxn modelId="{CC5B7A60-BB65-494A-8BC8-6BC8B8CF0655}" type="presParOf" srcId="{A984669F-BE40-3B43-8B0F-769520C89F72}" destId="{D62ABCFA-F60E-C048-8C44-6F84E85F6A66}" srcOrd="0" destOrd="0" presId="urn:microsoft.com/office/officeart/2009/3/layout/HorizontalOrganizationChart"/>
    <dgm:cxn modelId="{8AD3FD60-529E-B247-BF33-9502A6AF9964}" type="presParOf" srcId="{A984669F-BE40-3B43-8B0F-769520C89F72}" destId="{61EBB216-C7DD-9F45-870C-10FCA14F29E9}" srcOrd="1" destOrd="0" presId="urn:microsoft.com/office/officeart/2009/3/layout/HorizontalOrganizationChart"/>
    <dgm:cxn modelId="{10E3EE58-AB5C-AE4F-8BF9-630EE84D09E0}" type="presParOf" srcId="{A88595AE-F53C-F045-A66F-282983D2E4D0}" destId="{43D12E90-2358-EF4C-8F50-8961EFE1758B}" srcOrd="1" destOrd="0" presId="urn:microsoft.com/office/officeart/2009/3/layout/HorizontalOrganizationChart"/>
    <dgm:cxn modelId="{216C0407-1615-914A-B21D-2B9EFB2066B5}" type="presParOf" srcId="{A88595AE-F53C-F045-A66F-282983D2E4D0}" destId="{EA2BAA4B-19A1-5646-80F0-8EDE336705BD}" srcOrd="2" destOrd="0" presId="urn:microsoft.com/office/officeart/2009/3/layout/HorizontalOrganizationChart"/>
    <dgm:cxn modelId="{17CF0DF4-A21A-CC42-BC79-DC7E560CF924}" type="presParOf" srcId="{4B2D9684-862D-734D-95D1-8FFD0F8FB20A}" destId="{3A5574C5-ECEF-8241-BDB7-5984CDD960A8}" srcOrd="1" destOrd="0" presId="urn:microsoft.com/office/officeart/2009/3/layout/HorizontalOrganizationChart"/>
    <dgm:cxn modelId="{5A06785D-7B0B-1B4F-863C-B89D01EB9EAB}" type="presParOf" srcId="{3A5574C5-ECEF-8241-BDB7-5984CDD960A8}" destId="{56635B27-AAD9-6B49-8F7E-7DA6D8FC2753}" srcOrd="0" destOrd="0" presId="urn:microsoft.com/office/officeart/2009/3/layout/HorizontalOrganizationChart"/>
    <dgm:cxn modelId="{4B593921-860D-E849-80D7-00EE81B79BB5}" type="presParOf" srcId="{56635B27-AAD9-6B49-8F7E-7DA6D8FC2753}" destId="{D28C972C-027D-074E-A653-534EE8F36933}" srcOrd="0" destOrd="0" presId="urn:microsoft.com/office/officeart/2009/3/layout/HorizontalOrganizationChart"/>
    <dgm:cxn modelId="{B5D54D31-D0FB-5747-B206-B1194A20AD61}" type="presParOf" srcId="{56635B27-AAD9-6B49-8F7E-7DA6D8FC2753}" destId="{10DFFFBE-DE81-4045-98AC-ACC7E0EFD56A}" srcOrd="1" destOrd="0" presId="urn:microsoft.com/office/officeart/2009/3/layout/HorizontalOrganizationChart"/>
    <dgm:cxn modelId="{A104D765-1BC1-094B-9164-CB61925897F8}" type="presParOf" srcId="{3A5574C5-ECEF-8241-BDB7-5984CDD960A8}" destId="{C5D91707-8F9C-604C-A7E4-E423D9E48E1A}" srcOrd="1" destOrd="0" presId="urn:microsoft.com/office/officeart/2009/3/layout/HorizontalOrganizationChart"/>
    <dgm:cxn modelId="{8A56947F-EC69-F849-9FA0-0C42F4692BE3}" type="presParOf" srcId="{3A5574C5-ECEF-8241-BDB7-5984CDD960A8}" destId="{7A3D7838-033F-8948-B628-820FE9B265A1}" srcOrd="2" destOrd="0" presId="urn:microsoft.com/office/officeart/2009/3/layout/HorizontalOrganizationChart"/>
    <dgm:cxn modelId="{93EADE89-7C45-0841-AEA2-547FEB8457F0}" type="presParOf" srcId="{4B2D9684-862D-734D-95D1-8FFD0F8FB20A}" destId="{BBE5D525-98DC-C94D-A88D-F6E87DF35C7F}" srcOrd="2" destOrd="0" presId="urn:microsoft.com/office/officeart/2009/3/layout/HorizontalOrganizationChart"/>
    <dgm:cxn modelId="{09ED9C0F-6576-514F-96D1-B827284DDFFD}" type="presParOf" srcId="{BBE5D525-98DC-C94D-A88D-F6E87DF35C7F}" destId="{7078930B-F67F-754F-903B-74D87082BB7F}" srcOrd="0" destOrd="0" presId="urn:microsoft.com/office/officeart/2009/3/layout/HorizontalOrganizationChart"/>
    <dgm:cxn modelId="{28021E3E-85C7-BC40-A8DB-B0558BBFBE1E}" type="presParOf" srcId="{7078930B-F67F-754F-903B-74D87082BB7F}" destId="{77C0382E-A6AC-DB43-85E5-AFA5996F6F98}" srcOrd="0" destOrd="0" presId="urn:microsoft.com/office/officeart/2009/3/layout/HorizontalOrganizationChart"/>
    <dgm:cxn modelId="{651B1538-0D66-CC4D-B7C1-71B12166BAF9}" type="presParOf" srcId="{7078930B-F67F-754F-903B-74D87082BB7F}" destId="{9527DADA-F46A-514E-9A82-E262B0E51774}" srcOrd="1" destOrd="0" presId="urn:microsoft.com/office/officeart/2009/3/layout/HorizontalOrganizationChart"/>
    <dgm:cxn modelId="{D82247D0-CB93-DF4D-B4FB-69D1B185071E}" type="presParOf" srcId="{BBE5D525-98DC-C94D-A88D-F6E87DF35C7F}" destId="{472A886F-78C0-1C45-AF4C-6509B3A57A11}" srcOrd="1" destOrd="0" presId="urn:microsoft.com/office/officeart/2009/3/layout/HorizontalOrganizationChart"/>
    <dgm:cxn modelId="{32ABA20C-0309-3C4C-B6C8-213886836EC3}" type="presParOf" srcId="{BBE5D525-98DC-C94D-A88D-F6E87DF35C7F}" destId="{E75CAE49-0FA9-1642-B9B2-3F0BD5ECAA9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C2F20-63A7-46A2-89CF-D0AB3CAFEE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1DDE0-C3AD-47A1-9437-32CE8E9318F7}">
      <dgm:prSet/>
      <dgm:spPr>
        <a:gradFill rotWithShape="0">
          <a:gsLst>
            <a:gs pos="0">
              <a:srgbClr val="C3DDB6"/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/>
            <a:t>1. Individuals seek to maximize their utility</a:t>
          </a:r>
        </a:p>
      </dgm:t>
    </dgm:pt>
    <dgm:pt modelId="{D39B72F8-70EE-4F62-85F2-7943D2197088}" type="parTrans" cxnId="{7FA87C67-2D2A-47C1-994C-37253D23BDE4}">
      <dgm:prSet/>
      <dgm:spPr/>
      <dgm:t>
        <a:bodyPr/>
        <a:lstStyle/>
        <a:p>
          <a:endParaRPr lang="en-US"/>
        </a:p>
      </dgm:t>
    </dgm:pt>
    <dgm:pt modelId="{C7F226B9-BBF2-463A-84FA-799CF9177C8B}" type="sibTrans" cxnId="{7FA87C67-2D2A-47C1-994C-37253D23BDE4}">
      <dgm:prSet/>
      <dgm:spPr/>
      <dgm:t>
        <a:bodyPr/>
        <a:lstStyle/>
        <a:p>
          <a:endParaRPr lang="en-US"/>
        </a:p>
      </dgm:t>
    </dgm:pt>
    <dgm:pt modelId="{BB025491-ACC8-43A4-BDD8-EA24D8A04C16}">
      <dgm:prSet/>
      <dgm:spPr>
        <a:gradFill rotWithShape="0">
          <a:gsLst>
            <a:gs pos="0">
              <a:srgbClr val="C3DDB6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/>
            <a:t>2. Individuals with higher income are less sensitive to cost</a:t>
          </a:r>
        </a:p>
      </dgm:t>
    </dgm:pt>
    <dgm:pt modelId="{3A747D4A-E20B-4CB7-B23A-0EAFB31EDF48}" type="parTrans" cxnId="{E5A5BBE4-E97A-4032-8B6A-E82E7D4F54EF}">
      <dgm:prSet/>
      <dgm:spPr/>
      <dgm:t>
        <a:bodyPr/>
        <a:lstStyle/>
        <a:p>
          <a:endParaRPr lang="en-US"/>
        </a:p>
      </dgm:t>
    </dgm:pt>
    <dgm:pt modelId="{CEA6AB27-753F-486C-8C34-0295E61A833A}" type="sibTrans" cxnId="{E5A5BBE4-E97A-4032-8B6A-E82E7D4F54EF}">
      <dgm:prSet/>
      <dgm:spPr/>
      <dgm:t>
        <a:bodyPr/>
        <a:lstStyle/>
        <a:p>
          <a:endParaRPr lang="en-US"/>
        </a:p>
      </dgm:t>
    </dgm:pt>
    <dgm:pt modelId="{3B3DCB70-A4D9-435C-92BD-4FCC76E70CF6}">
      <dgm:prSet/>
      <dgm:spPr>
        <a:gradFill rotWithShape="0">
          <a:gsLst>
            <a:gs pos="0">
              <a:srgbClr val="C3DDB6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/>
            <a:t>3. Travelers are attracted to high-density areas</a:t>
          </a:r>
        </a:p>
      </dgm:t>
    </dgm:pt>
    <dgm:pt modelId="{0BC54C32-C3B7-41C2-B658-337EED8BD54F}" type="parTrans" cxnId="{B21E9F55-258C-44DA-855B-1736EC7EEC44}">
      <dgm:prSet/>
      <dgm:spPr/>
      <dgm:t>
        <a:bodyPr/>
        <a:lstStyle/>
        <a:p>
          <a:endParaRPr lang="en-US"/>
        </a:p>
      </dgm:t>
    </dgm:pt>
    <dgm:pt modelId="{32F03761-1C4A-41FF-AFB9-EA5AC0F69AF1}" type="sibTrans" cxnId="{B21E9F55-258C-44DA-855B-1736EC7EEC44}">
      <dgm:prSet/>
      <dgm:spPr/>
      <dgm:t>
        <a:bodyPr/>
        <a:lstStyle/>
        <a:p>
          <a:endParaRPr lang="en-US"/>
        </a:p>
      </dgm:t>
    </dgm:pt>
    <dgm:pt modelId="{216E268B-1AF1-400B-99E6-0EF0C50C0690}">
      <dgm:prSet/>
      <dgm:spPr>
        <a:gradFill rotWithShape="0">
          <a:gsLst>
            <a:gs pos="0">
              <a:srgbClr val="C3DDB6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/>
            <a:t>4. Single-occupancy vehicles are preferred over public transport</a:t>
          </a:r>
        </a:p>
      </dgm:t>
    </dgm:pt>
    <dgm:pt modelId="{57C6C53C-8829-4C0F-A134-A6DD2BE2308E}" type="parTrans" cxnId="{3D7E6E2B-479A-4C67-A2D3-40E2A583AB4E}">
      <dgm:prSet/>
      <dgm:spPr/>
      <dgm:t>
        <a:bodyPr/>
        <a:lstStyle/>
        <a:p>
          <a:endParaRPr lang="en-US"/>
        </a:p>
      </dgm:t>
    </dgm:pt>
    <dgm:pt modelId="{2BE31662-8474-432F-86C6-5D760DBF4E83}" type="sibTrans" cxnId="{3D7E6E2B-479A-4C67-A2D3-40E2A583AB4E}">
      <dgm:prSet/>
      <dgm:spPr/>
      <dgm:t>
        <a:bodyPr/>
        <a:lstStyle/>
        <a:p>
          <a:endParaRPr lang="en-US"/>
        </a:p>
      </dgm:t>
    </dgm:pt>
    <dgm:pt modelId="{A1909D28-CF39-484B-A5D3-AFEF07AEDE4F}">
      <dgm:prSet/>
      <dgm:spPr>
        <a:gradFill rotWithShape="0">
          <a:gsLst>
            <a:gs pos="0">
              <a:srgbClr val="C3DDB6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/>
            <a:t>5. Additional time and money = negative utility</a:t>
          </a:r>
        </a:p>
      </dgm:t>
    </dgm:pt>
    <dgm:pt modelId="{E8C73C85-0061-44B1-9A1C-D370496A09C6}" type="parTrans" cxnId="{4DDEE416-D141-445C-BE4A-2AA51FFA33AE}">
      <dgm:prSet/>
      <dgm:spPr/>
      <dgm:t>
        <a:bodyPr/>
        <a:lstStyle/>
        <a:p>
          <a:endParaRPr lang="en-US"/>
        </a:p>
      </dgm:t>
    </dgm:pt>
    <dgm:pt modelId="{133BA06B-273A-4814-984D-1E614083EF14}" type="sibTrans" cxnId="{4DDEE416-D141-445C-BE4A-2AA51FFA33AE}">
      <dgm:prSet/>
      <dgm:spPr/>
      <dgm:t>
        <a:bodyPr/>
        <a:lstStyle/>
        <a:p>
          <a:endParaRPr lang="en-US"/>
        </a:p>
      </dgm:t>
    </dgm:pt>
    <dgm:pt modelId="{EEAE5EEE-8302-5B45-8492-3781DD33147D}" type="pres">
      <dgm:prSet presAssocID="{8A2C2F20-63A7-46A2-89CF-D0AB3CAFEE3F}" presName="linear" presStyleCnt="0">
        <dgm:presLayoutVars>
          <dgm:animLvl val="lvl"/>
          <dgm:resizeHandles val="exact"/>
        </dgm:presLayoutVars>
      </dgm:prSet>
      <dgm:spPr/>
    </dgm:pt>
    <dgm:pt modelId="{7C86E07B-9424-8441-AADD-C89C0617DB41}" type="pres">
      <dgm:prSet presAssocID="{7841DDE0-C3AD-47A1-9437-32CE8E9318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23AB853-C7BD-B645-AF98-3F09421759D8}" type="pres">
      <dgm:prSet presAssocID="{C7F226B9-BBF2-463A-84FA-799CF9177C8B}" presName="spacer" presStyleCnt="0"/>
      <dgm:spPr/>
    </dgm:pt>
    <dgm:pt modelId="{D9E7ABF1-D21D-8748-AB8E-77D70E6768E8}" type="pres">
      <dgm:prSet presAssocID="{BB025491-ACC8-43A4-BDD8-EA24D8A04C1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CAECDD-DC73-6C4D-8DE3-B2E720261ED8}" type="pres">
      <dgm:prSet presAssocID="{CEA6AB27-753F-486C-8C34-0295E61A833A}" presName="spacer" presStyleCnt="0"/>
      <dgm:spPr/>
    </dgm:pt>
    <dgm:pt modelId="{8E43ED6E-59B0-F54F-B755-6BAD744E6914}" type="pres">
      <dgm:prSet presAssocID="{3B3DCB70-A4D9-435C-92BD-4FCC76E70C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E046E92-6589-7F4B-917F-44540A8C44FF}" type="pres">
      <dgm:prSet presAssocID="{32F03761-1C4A-41FF-AFB9-EA5AC0F69AF1}" presName="spacer" presStyleCnt="0"/>
      <dgm:spPr/>
    </dgm:pt>
    <dgm:pt modelId="{1D0CA387-F908-5A49-A612-FF48043D7498}" type="pres">
      <dgm:prSet presAssocID="{216E268B-1AF1-400B-99E6-0EF0C50C069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6AC48D9-8696-8141-B25B-A3CDB587252D}" type="pres">
      <dgm:prSet presAssocID="{2BE31662-8474-432F-86C6-5D760DBF4E83}" presName="spacer" presStyleCnt="0"/>
      <dgm:spPr/>
    </dgm:pt>
    <dgm:pt modelId="{7E66576A-CE16-8147-9272-8E99CE03430C}" type="pres">
      <dgm:prSet presAssocID="{A1909D28-CF39-484B-A5D3-AFEF07AEDE4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74BB613-F7F9-F64A-965F-9975682606CA}" type="presOf" srcId="{8A2C2F20-63A7-46A2-89CF-D0AB3CAFEE3F}" destId="{EEAE5EEE-8302-5B45-8492-3781DD33147D}" srcOrd="0" destOrd="0" presId="urn:microsoft.com/office/officeart/2005/8/layout/vList2"/>
    <dgm:cxn modelId="{4DDEE416-D141-445C-BE4A-2AA51FFA33AE}" srcId="{8A2C2F20-63A7-46A2-89CF-D0AB3CAFEE3F}" destId="{A1909D28-CF39-484B-A5D3-AFEF07AEDE4F}" srcOrd="4" destOrd="0" parTransId="{E8C73C85-0061-44B1-9A1C-D370496A09C6}" sibTransId="{133BA06B-273A-4814-984D-1E614083EF14}"/>
    <dgm:cxn modelId="{3D7E6E2B-479A-4C67-A2D3-40E2A583AB4E}" srcId="{8A2C2F20-63A7-46A2-89CF-D0AB3CAFEE3F}" destId="{216E268B-1AF1-400B-99E6-0EF0C50C0690}" srcOrd="3" destOrd="0" parTransId="{57C6C53C-8829-4C0F-A134-A6DD2BE2308E}" sibTransId="{2BE31662-8474-432F-86C6-5D760DBF4E83}"/>
    <dgm:cxn modelId="{D2D07233-ED3A-8A45-8BC6-D9E8122E8932}" type="presOf" srcId="{BB025491-ACC8-43A4-BDD8-EA24D8A04C16}" destId="{D9E7ABF1-D21D-8748-AB8E-77D70E6768E8}" srcOrd="0" destOrd="0" presId="urn:microsoft.com/office/officeart/2005/8/layout/vList2"/>
    <dgm:cxn modelId="{21AD824C-107A-694B-B790-E897F49C1412}" type="presOf" srcId="{216E268B-1AF1-400B-99E6-0EF0C50C0690}" destId="{1D0CA387-F908-5A49-A612-FF48043D7498}" srcOrd="0" destOrd="0" presId="urn:microsoft.com/office/officeart/2005/8/layout/vList2"/>
    <dgm:cxn modelId="{AECC7850-0AE1-DB41-AFE5-EA2690C2FF1D}" type="presOf" srcId="{7841DDE0-C3AD-47A1-9437-32CE8E9318F7}" destId="{7C86E07B-9424-8441-AADD-C89C0617DB41}" srcOrd="0" destOrd="0" presId="urn:microsoft.com/office/officeart/2005/8/layout/vList2"/>
    <dgm:cxn modelId="{B21E9F55-258C-44DA-855B-1736EC7EEC44}" srcId="{8A2C2F20-63A7-46A2-89CF-D0AB3CAFEE3F}" destId="{3B3DCB70-A4D9-435C-92BD-4FCC76E70CF6}" srcOrd="2" destOrd="0" parTransId="{0BC54C32-C3B7-41C2-B658-337EED8BD54F}" sibTransId="{32F03761-1C4A-41FF-AFB9-EA5AC0F69AF1}"/>
    <dgm:cxn modelId="{7FA87C67-2D2A-47C1-994C-37253D23BDE4}" srcId="{8A2C2F20-63A7-46A2-89CF-D0AB3CAFEE3F}" destId="{7841DDE0-C3AD-47A1-9437-32CE8E9318F7}" srcOrd="0" destOrd="0" parTransId="{D39B72F8-70EE-4F62-85F2-7943D2197088}" sibTransId="{C7F226B9-BBF2-463A-84FA-799CF9177C8B}"/>
    <dgm:cxn modelId="{9E7337A7-EB1B-D342-99C2-2F23653067D0}" type="presOf" srcId="{A1909D28-CF39-484B-A5D3-AFEF07AEDE4F}" destId="{7E66576A-CE16-8147-9272-8E99CE03430C}" srcOrd="0" destOrd="0" presId="urn:microsoft.com/office/officeart/2005/8/layout/vList2"/>
    <dgm:cxn modelId="{34E1F0C6-A2F1-9D45-8B72-E32CA01A3921}" type="presOf" srcId="{3B3DCB70-A4D9-435C-92BD-4FCC76E70CF6}" destId="{8E43ED6E-59B0-F54F-B755-6BAD744E6914}" srcOrd="0" destOrd="0" presId="urn:microsoft.com/office/officeart/2005/8/layout/vList2"/>
    <dgm:cxn modelId="{E5A5BBE4-E97A-4032-8B6A-E82E7D4F54EF}" srcId="{8A2C2F20-63A7-46A2-89CF-D0AB3CAFEE3F}" destId="{BB025491-ACC8-43A4-BDD8-EA24D8A04C16}" srcOrd="1" destOrd="0" parTransId="{3A747D4A-E20B-4CB7-B23A-0EAFB31EDF48}" sibTransId="{CEA6AB27-753F-486C-8C34-0295E61A833A}"/>
    <dgm:cxn modelId="{842432C0-AA1D-4C4E-B288-97A6EABFD036}" type="presParOf" srcId="{EEAE5EEE-8302-5B45-8492-3781DD33147D}" destId="{7C86E07B-9424-8441-AADD-C89C0617DB41}" srcOrd="0" destOrd="0" presId="urn:microsoft.com/office/officeart/2005/8/layout/vList2"/>
    <dgm:cxn modelId="{0E3E93BC-D0B8-EC46-A5F2-A86910BE71B5}" type="presParOf" srcId="{EEAE5EEE-8302-5B45-8492-3781DD33147D}" destId="{623AB853-C7BD-B645-AF98-3F09421759D8}" srcOrd="1" destOrd="0" presId="urn:microsoft.com/office/officeart/2005/8/layout/vList2"/>
    <dgm:cxn modelId="{70C3F271-24EA-A341-A67A-78F1A96C0A7A}" type="presParOf" srcId="{EEAE5EEE-8302-5B45-8492-3781DD33147D}" destId="{D9E7ABF1-D21D-8748-AB8E-77D70E6768E8}" srcOrd="2" destOrd="0" presId="urn:microsoft.com/office/officeart/2005/8/layout/vList2"/>
    <dgm:cxn modelId="{E75AA2A9-3254-424A-A8D2-E58D91C0D6A5}" type="presParOf" srcId="{EEAE5EEE-8302-5B45-8492-3781DD33147D}" destId="{EBCAECDD-DC73-6C4D-8DE3-B2E720261ED8}" srcOrd="3" destOrd="0" presId="urn:microsoft.com/office/officeart/2005/8/layout/vList2"/>
    <dgm:cxn modelId="{59844F86-C140-3047-BB52-A761B2AFAA70}" type="presParOf" srcId="{EEAE5EEE-8302-5B45-8492-3781DD33147D}" destId="{8E43ED6E-59B0-F54F-B755-6BAD744E6914}" srcOrd="4" destOrd="0" presId="urn:microsoft.com/office/officeart/2005/8/layout/vList2"/>
    <dgm:cxn modelId="{6B8C4983-76CB-DC46-BA47-3788B9C2FC6D}" type="presParOf" srcId="{EEAE5EEE-8302-5B45-8492-3781DD33147D}" destId="{3E046E92-6589-7F4B-917F-44540A8C44FF}" srcOrd="5" destOrd="0" presId="urn:microsoft.com/office/officeart/2005/8/layout/vList2"/>
    <dgm:cxn modelId="{CBECFEF7-7286-4445-B04F-03E4C4ED70A6}" type="presParOf" srcId="{EEAE5EEE-8302-5B45-8492-3781DD33147D}" destId="{1D0CA387-F908-5A49-A612-FF48043D7498}" srcOrd="6" destOrd="0" presId="urn:microsoft.com/office/officeart/2005/8/layout/vList2"/>
    <dgm:cxn modelId="{45C47FB0-A7EA-7247-92EF-3D6E1A9EABCD}" type="presParOf" srcId="{EEAE5EEE-8302-5B45-8492-3781DD33147D}" destId="{16AC48D9-8696-8141-B25B-A3CDB587252D}" srcOrd="7" destOrd="0" presId="urn:microsoft.com/office/officeart/2005/8/layout/vList2"/>
    <dgm:cxn modelId="{245D812A-2E30-0045-B670-94273F53EBF6}" type="presParOf" srcId="{EEAE5EEE-8302-5B45-8492-3781DD33147D}" destId="{7E66576A-CE16-8147-9272-8E99CE0343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ABCFA-F60E-C048-8C44-6F84E85F6A66}">
      <dsp:nvSpPr>
        <dsp:cNvPr id="0" name=""/>
        <dsp:cNvSpPr/>
      </dsp:nvSpPr>
      <dsp:spPr>
        <a:xfrm>
          <a:off x="393520" y="2850"/>
          <a:ext cx="4242159" cy="1293858"/>
        </a:xfrm>
        <a:prstGeom prst="rect">
          <a:avLst/>
        </a:prstGeom>
        <a:gradFill rotWithShape="0">
          <a:gsLst>
            <a:gs pos="0">
              <a:srgbClr val="C3DDB6"/>
            </a:gs>
            <a:gs pos="82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Predicting travel behavior</a:t>
          </a:r>
        </a:p>
      </dsp:txBody>
      <dsp:txXfrm>
        <a:off x="393520" y="2850"/>
        <a:ext cx="4242159" cy="1293858"/>
      </dsp:txXfrm>
    </dsp:sp>
    <dsp:sp modelId="{D28C972C-027D-074E-A653-534EE8F36933}">
      <dsp:nvSpPr>
        <dsp:cNvPr id="0" name=""/>
        <dsp:cNvSpPr/>
      </dsp:nvSpPr>
      <dsp:spPr>
        <a:xfrm>
          <a:off x="393520" y="1826979"/>
          <a:ext cx="4242159" cy="1293858"/>
        </a:xfrm>
        <a:prstGeom prst="rect">
          <a:avLst/>
        </a:prstGeom>
        <a:gradFill rotWithShape="0">
          <a:gsLst>
            <a:gs pos="0">
              <a:srgbClr val="C3DDB6"/>
            </a:gs>
            <a:gs pos="82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Analyzing different trends </a:t>
          </a:r>
        </a:p>
      </dsp:txBody>
      <dsp:txXfrm>
        <a:off x="393520" y="1826979"/>
        <a:ext cx="4242159" cy="1293858"/>
      </dsp:txXfrm>
    </dsp:sp>
    <dsp:sp modelId="{77C0382E-A6AC-DB43-85E5-AFA5996F6F98}">
      <dsp:nvSpPr>
        <dsp:cNvPr id="0" name=""/>
        <dsp:cNvSpPr/>
      </dsp:nvSpPr>
      <dsp:spPr>
        <a:xfrm>
          <a:off x="393520" y="3651108"/>
          <a:ext cx="4242159" cy="1293858"/>
        </a:xfrm>
        <a:prstGeom prst="rect">
          <a:avLst/>
        </a:prstGeom>
        <a:gradFill rotWithShape="0">
          <a:gsLst>
            <a:gs pos="0">
              <a:srgbClr val="C3DDB6"/>
            </a:gs>
            <a:gs pos="82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Patterns used to make informed predictions about usage</a:t>
          </a:r>
        </a:p>
      </dsp:txBody>
      <dsp:txXfrm>
        <a:off x="393520" y="3651108"/>
        <a:ext cx="4242159" cy="1293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6E07B-9424-8441-AADD-C89C0617DB41}">
      <dsp:nvSpPr>
        <dsp:cNvPr id="0" name=""/>
        <dsp:cNvSpPr/>
      </dsp:nvSpPr>
      <dsp:spPr>
        <a:xfrm>
          <a:off x="0" y="399414"/>
          <a:ext cx="10675766" cy="743535"/>
        </a:xfrm>
        <a:prstGeom prst="roundRect">
          <a:avLst/>
        </a:prstGeom>
        <a:gradFill rotWithShape="0">
          <a:gsLst>
            <a:gs pos="0">
              <a:srgbClr val="C3DDB6"/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1. Individuals seek to maximize their utility</a:t>
          </a:r>
        </a:p>
      </dsp:txBody>
      <dsp:txXfrm>
        <a:off x="36296" y="435710"/>
        <a:ext cx="10603174" cy="670943"/>
      </dsp:txXfrm>
    </dsp:sp>
    <dsp:sp modelId="{D9E7ABF1-D21D-8748-AB8E-77D70E6768E8}">
      <dsp:nvSpPr>
        <dsp:cNvPr id="0" name=""/>
        <dsp:cNvSpPr/>
      </dsp:nvSpPr>
      <dsp:spPr>
        <a:xfrm>
          <a:off x="0" y="1232229"/>
          <a:ext cx="10675766" cy="743535"/>
        </a:xfrm>
        <a:prstGeom prst="roundRect">
          <a:avLst/>
        </a:prstGeom>
        <a:gradFill rotWithShape="0">
          <a:gsLst>
            <a:gs pos="0">
              <a:srgbClr val="C3DDB6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2. Individuals with higher income are less sensitive to cost</a:t>
          </a:r>
        </a:p>
      </dsp:txBody>
      <dsp:txXfrm>
        <a:off x="36296" y="1268525"/>
        <a:ext cx="10603174" cy="670943"/>
      </dsp:txXfrm>
    </dsp:sp>
    <dsp:sp modelId="{8E43ED6E-59B0-F54F-B755-6BAD744E6914}">
      <dsp:nvSpPr>
        <dsp:cNvPr id="0" name=""/>
        <dsp:cNvSpPr/>
      </dsp:nvSpPr>
      <dsp:spPr>
        <a:xfrm>
          <a:off x="0" y="2065045"/>
          <a:ext cx="10675766" cy="743535"/>
        </a:xfrm>
        <a:prstGeom prst="roundRect">
          <a:avLst/>
        </a:prstGeom>
        <a:gradFill rotWithShape="0">
          <a:gsLst>
            <a:gs pos="0">
              <a:srgbClr val="C3DDB6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3. Travelers are attracted to high-density areas</a:t>
          </a:r>
        </a:p>
      </dsp:txBody>
      <dsp:txXfrm>
        <a:off x="36296" y="2101341"/>
        <a:ext cx="10603174" cy="670943"/>
      </dsp:txXfrm>
    </dsp:sp>
    <dsp:sp modelId="{1D0CA387-F908-5A49-A612-FF48043D7498}">
      <dsp:nvSpPr>
        <dsp:cNvPr id="0" name=""/>
        <dsp:cNvSpPr/>
      </dsp:nvSpPr>
      <dsp:spPr>
        <a:xfrm>
          <a:off x="0" y="2897859"/>
          <a:ext cx="10675766" cy="743535"/>
        </a:xfrm>
        <a:prstGeom prst="roundRect">
          <a:avLst/>
        </a:prstGeom>
        <a:gradFill rotWithShape="0">
          <a:gsLst>
            <a:gs pos="0">
              <a:srgbClr val="C3DDB6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4. Single-occupancy vehicles are preferred over public transport</a:t>
          </a:r>
        </a:p>
      </dsp:txBody>
      <dsp:txXfrm>
        <a:off x="36296" y="2934155"/>
        <a:ext cx="10603174" cy="670943"/>
      </dsp:txXfrm>
    </dsp:sp>
    <dsp:sp modelId="{7E66576A-CE16-8147-9272-8E99CE03430C}">
      <dsp:nvSpPr>
        <dsp:cNvPr id="0" name=""/>
        <dsp:cNvSpPr/>
      </dsp:nvSpPr>
      <dsp:spPr>
        <a:xfrm>
          <a:off x="0" y="3730675"/>
          <a:ext cx="10675766" cy="743535"/>
        </a:xfrm>
        <a:prstGeom prst="roundRect">
          <a:avLst/>
        </a:prstGeom>
        <a:gradFill rotWithShape="0">
          <a:gsLst>
            <a:gs pos="0">
              <a:srgbClr val="C3DDB6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5. Additional time and money = negative utility</a:t>
          </a:r>
        </a:p>
      </dsp:txBody>
      <dsp:txXfrm>
        <a:off x="36296" y="3766971"/>
        <a:ext cx="10603174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03E02-752A-9040-904D-71ED346822C1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DF187-D3BD-A848-B238-79EFF016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NHTS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DF187-D3BD-A848-B238-79EFF016D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4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AB65-931F-86B1-137E-D448D6D2A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49F9D-6C62-C743-5E4D-95B37685C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7C68-D9D7-67DF-6425-4C8E723C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1349-C114-9E73-8456-E6453C07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A495-2542-CD6F-B61B-E9D08A9A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3C8F-FB4F-B0F3-0102-F3D5195C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BDE3C-BE86-305D-57DD-88D91A138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B90B-36F7-9368-5FF5-A6D4EDC2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77AC-E23A-0103-BB50-D4356FAF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5121-FC55-ED75-97AF-813F0BE3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E2149-566C-55B8-8F70-2666032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93F41-3EC1-C821-081F-F835C04BE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160F-94DA-575F-5181-4173C4DE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2348-CB4E-12D9-B9B4-04755D9B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3BF8-9634-5210-3159-61E1D285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88FB-1E79-D8CF-9AD6-8DA1142F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733C-09EF-3273-3E31-F357B24E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EAFE-ABF2-74D7-83E0-A4C26047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00BE-9908-BC2D-1EA2-8E63D29A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8F9E-7C35-0941-3146-854699A9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DFF5-B1E4-1279-B5EF-8DF54E74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FF613-9223-3FE3-67CD-B7D0D38B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9CB0-B3AF-C497-6E84-0D905A3B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4AE3-DE82-9C4C-8EBD-0F799A79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9B69-50E7-FFF0-80FB-F1A5C64D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A282-A51E-043D-4D34-627B4126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EF8D-B493-D86B-6CAF-487169BFB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C54EE-49FC-F4AB-00A6-A370CD281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160B1-12AF-1FDC-2D3B-35B66F4C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8B381-31EB-AE18-5700-8F9FFB9F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0FDB-3E1C-C5DC-6D28-B220FE1E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308A-F444-F538-14B1-9A052E69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C987-58A5-D417-8C60-5F3156985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ADFC9-D3AE-F65C-929C-D410F6FA0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4A33E-5741-BAE5-F374-6142B8DC9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4D2FE-462F-D0E0-1361-7F4D6378E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C9A61-0FE0-EA76-CCB6-98E89035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E9DDC-01BF-AF02-03ED-0963F6AE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F2629-164C-4E83-B310-1BD26FC1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0A6D-2BEF-A8B0-7600-11E96648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C5BB-0CDD-6583-C6BF-4A9FF4ED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FE8BB-EDD3-1DD0-B2D9-7ED941D4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166F3-89EE-94CD-EEE2-22F98EC0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8CCB4-D87E-4002-482F-88966B57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3271A-F014-E603-F1FC-3FF05354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5EA1E-DC88-4DA9-9F2A-C213CCB9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2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5D7F-69B1-9123-A1E9-637D48FD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7099-08E4-5FE5-17E6-4071538B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52679-2E81-2336-70AA-29E6DFA9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7C17D-C91C-13FF-01E5-6533A190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49D1-6F44-44B6-D619-D11C412B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E14BE-8D13-EF4E-DCBF-1AE5C5FD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183D-FB4C-3566-17DA-F8DEC229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C40C2-7B1D-1D9F-03CA-F202A619C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90976-02FF-BBD9-C7D6-62C88B1F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B8B56-C091-F120-4978-3B935573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A9A2D-E4E4-DA25-B4EF-6F3B86C8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DEB0C-F59E-1BD3-E4B1-A5CC46E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7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933DC-3F84-2DB4-C7CB-B0D22015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0906E-0BD5-FD76-4627-41EE0E87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8B881-2D24-9395-5999-95B55CB31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1F36-9044-F641-8F63-1D348DF97A9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CC38-3644-2D92-1B43-7DF6D7785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F828-A910-6FE8-2927-E53A85036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2421-B40C-6C44-BE65-7AEBC40C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48B6A-C6D3-75C6-DB96-234ED7B2E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Weeks 1 &amp; 2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862B7-8900-93BD-FE9F-A0F53123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IE 496: Eduardo Lopez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0032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6489CE-7628-157D-D30D-84AD1F22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Regression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AE2F-A8AE-BBA3-7DBD-FB2A4989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155103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What is it?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358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3745-7936-A9AE-57B5-02143CB0F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53331"/>
            <a:ext cx="5181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Assert relationships between variables</a:t>
            </a:r>
          </a:p>
          <a:p>
            <a:r>
              <a:rPr lang="en-US" sz="3600" dirty="0">
                <a:solidFill>
                  <a:schemeClr val="tx2"/>
                </a:solidFill>
              </a:rPr>
              <a:t>Predict possible outcomes</a:t>
            </a:r>
          </a:p>
          <a:p>
            <a:r>
              <a:rPr lang="en-US" sz="3600" dirty="0">
                <a:solidFill>
                  <a:schemeClr val="tx2"/>
                </a:solidFill>
              </a:rPr>
              <a:t>𝜖 – error </a:t>
            </a:r>
          </a:p>
          <a:p>
            <a:r>
              <a:rPr lang="en-US" sz="3600" dirty="0">
                <a:solidFill>
                  <a:schemeClr val="tx2"/>
                </a:solidFill>
              </a:rPr>
              <a:t>Determines correlation, not causation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BEF8F62-814D-88C9-E371-FE25F0AF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858358"/>
            <a:ext cx="4270611" cy="1141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948DCB-D0BB-48E8-F382-1468BD89BF2D}"/>
              </a:ext>
            </a:extLst>
          </p:cNvPr>
          <p:cNvSpPr txBox="1"/>
          <p:nvPr/>
        </p:nvSpPr>
        <p:spPr>
          <a:xfrm>
            <a:off x="0" y="6488668"/>
            <a:ext cx="535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</a:t>
            </a:r>
            <a:r>
              <a:rPr lang="en-US" dirty="0" err="1">
                <a:solidFill>
                  <a:schemeClr val="tx2"/>
                </a:solidFill>
              </a:rPr>
              <a:t>tfresource.org</a:t>
            </a:r>
            <a:r>
              <a:rPr lang="en-US" dirty="0">
                <a:solidFill>
                  <a:schemeClr val="tx2"/>
                </a:solidFill>
              </a:rPr>
              <a:t>/topics/</a:t>
            </a:r>
            <a:r>
              <a:rPr lang="en-US" dirty="0" err="1">
                <a:solidFill>
                  <a:schemeClr val="tx2"/>
                </a:solidFill>
              </a:rPr>
              <a:t>Regression_Analysis.html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489CE-7628-157D-D30D-84AD1F22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91796"/>
            <a:ext cx="10021446" cy="2976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Multiple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AE2F-A8AE-BBA3-7DBD-FB2A4989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4365616"/>
            <a:ext cx="9416898" cy="1160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What is it?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003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A31E-CC0F-BB66-6584-0573790F2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6934" y="1235676"/>
            <a:ext cx="9618132" cy="27892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Multiple regression is the same as regression analysis but when more than one variable is being analyzed. </a:t>
            </a:r>
          </a:p>
          <a:p>
            <a:r>
              <a:rPr lang="en-US" dirty="0">
                <a:solidFill>
                  <a:schemeClr val="tx2"/>
                </a:solidFill>
              </a:rPr>
              <a:t>Asserts causal relationship between multiple variables.</a:t>
            </a:r>
          </a:p>
          <a:p>
            <a:r>
              <a:rPr lang="en-US" dirty="0">
                <a:solidFill>
                  <a:schemeClr val="tx2"/>
                </a:solidFill>
              </a:rPr>
              <a:t>More complex relationships as dependent on more than one variable.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235421-9288-6A37-A3BC-57A860FC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4551577"/>
            <a:ext cx="9386123" cy="10707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38FB25-0BB2-435A-6C5B-19527406B30F}"/>
              </a:ext>
            </a:extLst>
          </p:cNvPr>
          <p:cNvSpPr txBox="1"/>
          <p:nvPr/>
        </p:nvSpPr>
        <p:spPr>
          <a:xfrm>
            <a:off x="0" y="6488668"/>
            <a:ext cx="535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</a:t>
            </a:r>
            <a:r>
              <a:rPr lang="en-US" dirty="0" err="1">
                <a:solidFill>
                  <a:schemeClr val="tx2"/>
                </a:solidFill>
              </a:rPr>
              <a:t>tfresource.org</a:t>
            </a:r>
            <a:r>
              <a:rPr lang="en-US" dirty="0">
                <a:solidFill>
                  <a:schemeClr val="tx2"/>
                </a:solidFill>
              </a:rPr>
              <a:t>/topics/</a:t>
            </a:r>
            <a:r>
              <a:rPr lang="en-US" dirty="0" err="1">
                <a:solidFill>
                  <a:schemeClr val="tx2"/>
                </a:solidFill>
              </a:rPr>
              <a:t>Regression_Analysis.html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2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6489CE-7628-157D-D30D-84AD1F22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AE2F-A8AE-BBA3-7DBD-FB2A4989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155103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NHTS Survey Data Set Application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37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68AA-749D-F609-40D3-AADA7A9A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913" y="987424"/>
            <a:ext cx="6172200" cy="487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Multiple variations can be analyzed to assert causality through regression analysis.</a:t>
            </a:r>
          </a:p>
          <a:p>
            <a:pPr lvl="1"/>
            <a:r>
              <a:rPr lang="en-US" sz="3600" dirty="0">
                <a:solidFill>
                  <a:schemeClr val="tx2"/>
                </a:solidFill>
              </a:rPr>
              <a:t>Usage vs cost</a:t>
            </a:r>
          </a:p>
          <a:p>
            <a:pPr lvl="1"/>
            <a:r>
              <a:rPr lang="en-US" sz="3600" dirty="0">
                <a:solidFill>
                  <a:schemeClr val="tx2"/>
                </a:solidFill>
              </a:rPr>
              <a:t>Method of travel vs age</a:t>
            </a:r>
          </a:p>
          <a:p>
            <a:pPr lvl="1"/>
            <a:r>
              <a:rPr lang="en-US" sz="3600" dirty="0">
                <a:solidFill>
                  <a:schemeClr val="tx2"/>
                </a:solidFill>
              </a:rPr>
              <a:t>Use of transport vs socioeconomic status</a:t>
            </a:r>
          </a:p>
          <a:p>
            <a:pPr lvl="1"/>
            <a:r>
              <a:rPr lang="en-US" sz="3600" dirty="0">
                <a:solidFill>
                  <a:schemeClr val="tx2"/>
                </a:solidFill>
              </a:rPr>
              <a:t>Vehicle years vs cost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53007C-1938-47B5-4469-CDC1D1DF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8" y="2624136"/>
            <a:ext cx="5334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B70479-426C-4461-346C-BA6EF78C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1525-3D03-789F-B801-F0E96E08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/>
                <a:latin typeface="CMR10"/>
              </a:rPr>
              <a:t>What is the basic premise of travel forecasting? </a:t>
            </a:r>
            <a:endParaRPr lang="en-US" sz="2400">
              <a:solidFill>
                <a:schemeClr val="tx2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/>
                <a:latin typeface="CMR10"/>
              </a:rPr>
              <a:t>What are some common assumptions in travel behavior modeling? </a:t>
            </a:r>
            <a:endParaRPr lang="en-US" sz="2400">
              <a:solidFill>
                <a:schemeClr val="tx2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/>
                <a:latin typeface="CMR10"/>
              </a:rPr>
              <a:t>What are some applications of the NHTS Survey dataset? </a:t>
            </a:r>
            <a:endParaRPr lang="en-US" sz="2400">
              <a:solidFill>
                <a:schemeClr val="tx2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/>
                <a:latin typeface="CMR10"/>
              </a:rPr>
              <a:t>The basic idea of regression analysis and multiple regression </a:t>
            </a:r>
            <a:endParaRPr lang="en-US" sz="2400">
              <a:solidFill>
                <a:schemeClr val="tx2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  <a:effectLst/>
                <a:latin typeface="CMR10"/>
              </a:rPr>
              <a:t>Among all the data columns in the dataset for individual vehicles (‘vehpub.csv’), what sets of variables would it make sense to do regression analysis? </a:t>
            </a:r>
            <a:endParaRPr lang="en-US" sz="240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30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489CE-7628-157D-D30D-84AD1F22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Travel Forecasting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AE2F-A8AE-BBA3-7DBD-FB2A4989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505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What is it?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02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6C7EB03-6580-148B-7825-6182BABF2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74586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79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489CE-7628-157D-D30D-84AD1F22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91796"/>
            <a:ext cx="10021446" cy="2976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Travel Behavior Modeling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AE2F-A8AE-BBA3-7DBD-FB2A4989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4365616"/>
            <a:ext cx="9416898" cy="1160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Common assumptions?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93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41E1CD-8C7A-6891-8D38-F5B6BD656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837339"/>
              </p:ext>
            </p:extLst>
          </p:nvPr>
        </p:nvGraphicFramePr>
        <p:xfrm>
          <a:off x="758117" y="992187"/>
          <a:ext cx="10675766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1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489CE-7628-157D-D30D-84AD1F22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91796"/>
            <a:ext cx="10021446" cy="2976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NHTS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AE2F-A8AE-BBA3-7DBD-FB2A4989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4365616"/>
            <a:ext cx="9416898" cy="1160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Possible applications?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06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C02E6-6123-278A-9C82-44C7EE831CC6}"/>
              </a:ext>
            </a:extLst>
          </p:cNvPr>
          <p:cNvSpPr txBox="1"/>
          <p:nvPr/>
        </p:nvSpPr>
        <p:spPr>
          <a:xfrm>
            <a:off x="1719017" y="2151727"/>
            <a:ext cx="8753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</a:rPr>
              <a:t>“The NHTS data are the main source of information on daily travel linked to individual personal and household characteristics, socioeconomic characteristics, vehicle ownership, and vehicle attributes.”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98A85-3020-80F6-0BA3-EFC0A52296E8}"/>
              </a:ext>
            </a:extLst>
          </p:cNvPr>
          <p:cNvSpPr txBox="1"/>
          <p:nvPr/>
        </p:nvSpPr>
        <p:spPr>
          <a:xfrm>
            <a:off x="0" y="6488668"/>
            <a:ext cx="26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1.3 pg6 NHTS Users Guide</a:t>
            </a:r>
          </a:p>
        </p:txBody>
      </p:sp>
    </p:spTree>
    <p:extLst>
      <p:ext uri="{BB962C8B-B14F-4D97-AF65-F5344CB8AC3E}">
        <p14:creationId xmlns:p14="http://schemas.microsoft.com/office/powerpoint/2010/main" val="234099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C0AC-9553-0FF3-6BF0-F67E66BC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Some Possible Applications</a:t>
            </a:r>
          </a:p>
        </p:txBody>
      </p:sp>
      <p:pic>
        <p:nvPicPr>
          <p:cNvPr id="35" name="Picture 34" descr="Background pattern&#10;&#10;Description automatically generated">
            <a:extLst>
              <a:ext uri="{FF2B5EF4-FFF2-40B4-BE49-F238E27FC236}">
                <a16:creationId xmlns:a16="http://schemas.microsoft.com/office/drawing/2014/main" id="{73D6FA29-D2AA-E762-996E-68AD86AD7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" r="982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961BABA-1C88-93D8-C4CB-882C8B9B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Predict travel patterns</a:t>
            </a:r>
          </a:p>
          <a:p>
            <a:r>
              <a:rPr lang="en-US" sz="2800" dirty="0">
                <a:solidFill>
                  <a:schemeClr val="tx2"/>
                </a:solidFill>
              </a:rPr>
              <a:t>Analyze infrastructure efficiency</a:t>
            </a:r>
          </a:p>
          <a:p>
            <a:r>
              <a:rPr lang="en-US" sz="2800" dirty="0">
                <a:solidFill>
                  <a:schemeClr val="tx2"/>
                </a:solidFill>
              </a:rPr>
              <a:t>Analyze possible investment in infrastructure</a:t>
            </a:r>
          </a:p>
          <a:p>
            <a:r>
              <a:rPr lang="en-US" sz="2800" dirty="0">
                <a:solidFill>
                  <a:schemeClr val="tx2"/>
                </a:solidFill>
              </a:rPr>
              <a:t>Assert casual relationships linking travel to socio-economic demographics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5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345</Words>
  <Application>Microsoft Macintosh PowerPoint</Application>
  <PresentationFormat>Widescreen</PresentationFormat>
  <Paragraphs>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CMR10</vt:lpstr>
      <vt:lpstr>Office Theme</vt:lpstr>
      <vt:lpstr>Weeks 1 &amp; 2 Summary</vt:lpstr>
      <vt:lpstr>Contents:</vt:lpstr>
      <vt:lpstr>Travel Forecasting </vt:lpstr>
      <vt:lpstr>PowerPoint Presentation</vt:lpstr>
      <vt:lpstr>Travel Behavior Modeling </vt:lpstr>
      <vt:lpstr>PowerPoint Presentation</vt:lpstr>
      <vt:lpstr>NHTS Survey</vt:lpstr>
      <vt:lpstr>PowerPoint Presentation</vt:lpstr>
      <vt:lpstr>Some Possible Applications</vt:lpstr>
      <vt:lpstr>Regression Analysis </vt:lpstr>
      <vt:lpstr>PowerPoint Presentation</vt:lpstr>
      <vt:lpstr>Multiple Regression</vt:lpstr>
      <vt:lpstr>PowerPoint Presentation</vt:lpstr>
      <vt:lpstr>Regression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Weeks 1 &amp; 2 Summary</dc:title>
  <dc:creator>Lopez Ledezma, Eduardo</dc:creator>
  <cp:lastModifiedBy>Lopez Ledezma, Eduardo</cp:lastModifiedBy>
  <cp:revision>3</cp:revision>
  <dcterms:created xsi:type="dcterms:W3CDTF">2023-01-31T04:23:26Z</dcterms:created>
  <dcterms:modified xsi:type="dcterms:W3CDTF">2023-04-18T16:17:56Z</dcterms:modified>
</cp:coreProperties>
</file>