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F5B70-4D09-2C1C-A3F5-4EB2C08DAAF9}" v="165" dt="2024-10-17T04:55:57.551"/>
    <p1510:client id="{4B0F9341-78F9-4B12-AB5D-F51601E9B5CC}" v="822" dt="2024-10-17T05:51:24.410"/>
    <p1510:client id="{AA6AA293-1B08-2DBD-BA01-46E1F6E9C8E9}" v="32" dt="2024-10-16T21:39:13.526"/>
    <p1510:client id="{FFF02890-79E5-48B5-ACEB-DB6858B09534}" v="123" dt="2024-10-17T17:18:15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25F08-1802-7800-E8CE-8DDC45466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28FB07-5200-E93C-5575-ED21F6756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14AFF-7BD9-83C4-5F41-B2AED4B3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D86E-01A7-4F31-A619-3A415680A066}" type="datetimeFigureOut">
              <a:rPr lang="es-SV" smtClean="0"/>
              <a:t>17/10/2024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B7263-FD50-392D-5638-4A5303E5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3E566-B472-A4D5-F2CA-18AF40AB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31E-C860-45F1-90E1-5627B592405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4501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007C-6B9E-66FB-DE03-BC47A3A0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E752DF-BB71-A48C-7A57-5E2144873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45D70-3CE4-AA12-7E71-76E50875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D86E-01A7-4F31-A619-3A415680A066}" type="datetimeFigureOut">
              <a:rPr lang="es-SV" smtClean="0"/>
              <a:t>17/10/2024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28A6F-853D-73E3-699A-A0FE8330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197B2-A652-38F3-4D52-5AD55BB1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31E-C860-45F1-90E1-5627B592405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067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E05776-973C-4166-EEA0-6257EC18F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0B7E87-DE6B-E370-3882-754051FE0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27EC7-9C4C-764C-4CD6-B54DBF01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D86E-01A7-4F31-A619-3A415680A066}" type="datetimeFigureOut">
              <a:rPr lang="es-SV" smtClean="0"/>
              <a:t>17/10/2024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C16E64-FCF7-BF33-CB17-E693ED1D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8FA418-8EB7-F257-D6D0-537A81C4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31E-C860-45F1-90E1-5627B592405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1582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A3A6B-079F-A97A-141B-AD31DA69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AB70E-D03D-25E6-C23D-704D3EC0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17633-669B-F37F-9A30-F99F66AE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D86E-01A7-4F31-A619-3A415680A066}" type="datetimeFigureOut">
              <a:rPr lang="es-SV" smtClean="0"/>
              <a:t>17/10/2024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B31CE6-22F2-19A1-C6A2-9B629AE7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24657-F5ED-41A0-FD4D-E4E6F143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31E-C860-45F1-90E1-5627B592405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1075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6AFEB-6EDC-7DF9-DBC4-D6E9E583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2895EF-F381-2D78-7B13-C8A93FA3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54123-EE73-8057-FFBA-23E43933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D86E-01A7-4F31-A619-3A415680A066}" type="datetimeFigureOut">
              <a:rPr lang="es-SV" smtClean="0"/>
              <a:t>17/10/2024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F93D0-B7B6-61B1-96C2-86C29CC2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1D5EAE-F6FA-A6E8-0C64-374A9A43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31E-C860-45F1-90E1-5627B592405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7231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F6633-159C-5776-8C2E-15EE8890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13AA3-CC1E-1CBF-EF72-AB0679E13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BD381C-CA7A-49A1-D9EF-5621A8A3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C7FEF2-AF36-C57D-6482-743BEA8E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D86E-01A7-4F31-A619-3A415680A066}" type="datetimeFigureOut">
              <a:rPr lang="es-SV" smtClean="0"/>
              <a:t>17/10/2024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3BA1B-FA74-3762-5286-F22B1258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F881DB-A1D0-1FF8-0E7D-E5374CC9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31E-C860-45F1-90E1-5627B592405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3509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23F79-0762-CB19-3688-065B3A42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6DED49-46BC-DFDF-65C2-D08EE62C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12C11F-C00A-B8FC-F888-53FD9BA0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216029-8FB2-36BE-EDDE-55F8AB487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B57881-4B6F-909B-640A-807097942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F49E12-CCC1-3D19-63FA-B867C54E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D86E-01A7-4F31-A619-3A415680A066}" type="datetimeFigureOut">
              <a:rPr lang="es-SV" smtClean="0"/>
              <a:t>17/10/2024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E74B03-29EF-EA97-B63C-ABB82DAD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52A95E-9A7B-C7E4-5A29-56D7DA28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31E-C860-45F1-90E1-5627B592405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5917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3E8F2-2229-7D99-C1AD-90F76918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BF9159-2AAE-001B-5465-A941D2B3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D86E-01A7-4F31-A619-3A415680A066}" type="datetimeFigureOut">
              <a:rPr lang="es-SV" smtClean="0"/>
              <a:t>17/10/2024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63B085-B723-1F7C-0FFA-07010696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3FB5A-07F7-5B2A-4689-1BC19BE7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31E-C860-45F1-90E1-5627B592405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3063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B79BBA-9AF6-4045-6133-891B8AA3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D86E-01A7-4F31-A619-3A415680A066}" type="datetimeFigureOut">
              <a:rPr lang="es-SV" smtClean="0"/>
              <a:t>17/10/2024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E96A25-93BB-ADA4-E9E7-37013A8F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38F285-6A3D-916F-63F9-EEEF4F84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31E-C860-45F1-90E1-5627B592405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0643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1046B-6BC3-78C4-FA29-995614F8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88CFE-88A3-95BC-031A-CA5450FA3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3EA80E-5792-3A17-1866-130F57044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7EF25C-6A1B-D1AA-6C52-1A90C88A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D86E-01A7-4F31-A619-3A415680A066}" type="datetimeFigureOut">
              <a:rPr lang="es-SV" smtClean="0"/>
              <a:t>17/10/2024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72B7FB-529F-DD6D-C306-123885EA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B2C393-A22E-DC45-06B5-318742D8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31E-C860-45F1-90E1-5627B592405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6373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03512-5DD3-8160-80D4-9AEA5AE9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07CAC5-CADA-5528-8E6D-A9F6D069E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E37A8C-89A7-1B5D-0637-6286E8412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9E284E-5AF9-9BB2-E193-76725B12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D86E-01A7-4F31-A619-3A415680A066}" type="datetimeFigureOut">
              <a:rPr lang="es-SV" smtClean="0"/>
              <a:t>17/10/2024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3AE5D-60CD-2A20-50DB-7923841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BC4D-7C39-053B-D803-28315057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31E-C860-45F1-90E1-5627B592405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8979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F31370-9DF6-FC9A-1F0F-3C81E949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6E858E-1D4A-CB6E-4C62-2E96FCC2C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0D2BA-76E9-BEF3-9D2E-6F09437A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2D86E-01A7-4F31-A619-3A415680A066}" type="datetimeFigureOut">
              <a:rPr lang="es-SV" smtClean="0"/>
              <a:t>17/10/2024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DF1864-A444-3815-BBEF-4844B2D0E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84ED9-B241-48B2-63FC-CFB80ED33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A7531E-C860-45F1-90E1-5627B592405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847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44C36E68-7831-7827-856D-C2CF0F91C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617" y="591491"/>
            <a:ext cx="1570965" cy="162523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CF0282C-6649-0E9B-D184-62CC9E5DB186}"/>
              </a:ext>
            </a:extLst>
          </p:cNvPr>
          <p:cNvSpPr txBox="1"/>
          <p:nvPr/>
        </p:nvSpPr>
        <p:spPr>
          <a:xfrm>
            <a:off x="1688312" y="500229"/>
            <a:ext cx="8478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5400">
                <a:latin typeface="Berlin Sans FB Demi" panose="020E0802020502020306" pitchFamily="34" charset="0"/>
              </a:rPr>
              <a:t>Universidad Gerardo Barrios</a:t>
            </a:r>
            <a:endParaRPr lang="es-AR" sz="5400">
              <a:latin typeface="Berlin Sans FB Demi" panose="020E0802020502020306" pitchFamily="34" charset="0"/>
            </a:endParaRPr>
          </a:p>
        </p:txBody>
      </p:sp>
      <p:pic>
        <p:nvPicPr>
          <p:cNvPr id="2" name="Picture 4" descr="¿Olvidó la contraseña?">
            <a:extLst>
              <a:ext uri="{FF2B5EF4-FFF2-40B4-BE49-F238E27FC236}">
                <a16:creationId xmlns:a16="http://schemas.microsoft.com/office/drawing/2014/main" id="{370518C2-DAEA-E218-1B7F-96BC2359A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3" y="759877"/>
            <a:ext cx="1568461" cy="12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9112EA3-862C-482E-3475-D6A6F5BD4534}"/>
              </a:ext>
            </a:extLst>
          </p:cNvPr>
          <p:cNvSpPr txBox="1"/>
          <p:nvPr/>
        </p:nvSpPr>
        <p:spPr>
          <a:xfrm>
            <a:off x="277090" y="2778012"/>
            <a:ext cx="1141614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SV" sz="2400">
                <a:solidFill>
                  <a:srgbClr val="1C22D2"/>
                </a:solidFill>
                <a:latin typeface="Berlin Sans FB" panose="020E0602020502020306" pitchFamily="34" charset="0"/>
                <a:ea typeface="Source Serif Pro" panose="02040603050405020204" pitchFamily="18" charset="0"/>
              </a:rPr>
              <a:t>PyPDF2</a:t>
            </a:r>
          </a:p>
          <a:p>
            <a:pPr algn="ctr"/>
            <a:endParaRPr lang="es-SV" sz="240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  <a:ea typeface="Source Serif Pro" panose="02040603050405020204" pitchFamily="18" charset="0"/>
            </a:endParaRPr>
          </a:p>
          <a:p>
            <a:r>
              <a:rPr lang="es-SV" sz="2400">
                <a:solidFill>
                  <a:srgbClr val="1C22D2"/>
                </a:solidFill>
                <a:latin typeface="Berlin Sans FB" panose="020E0602020502020306" pitchFamily="34" charset="0"/>
                <a:ea typeface="Source Serif Pro" panose="02040603050405020204" pitchFamily="18" charset="0"/>
              </a:rPr>
              <a:t>Asignatura:</a:t>
            </a:r>
            <a:r>
              <a:rPr lang="es-SV" sz="2400">
                <a:solidFill>
                  <a:srgbClr val="A30000"/>
                </a:solidFill>
                <a:latin typeface="Berlin Sans FB" panose="020E0602020502020306" pitchFamily="34" charset="0"/>
                <a:ea typeface="Source Serif Pro" panose="02040603050405020204" pitchFamily="18" charset="0"/>
              </a:rPr>
              <a:t> </a:t>
            </a:r>
            <a:r>
              <a:rPr lang="es-SV" sz="2400">
                <a:latin typeface="Berlin Sans FB" panose="020E0602020502020306" pitchFamily="34" charset="0"/>
                <a:ea typeface="Source Serif Pro" panose="02040603050405020204" pitchFamily="18" charset="0"/>
              </a:rPr>
              <a:t>						      </a:t>
            </a:r>
            <a:r>
              <a:rPr lang="es-SV" sz="2400">
                <a:solidFill>
                  <a:srgbClr val="A30000"/>
                </a:solidFill>
                <a:latin typeface="Berlin Sans FB" panose="020E0602020502020306" pitchFamily="34" charset="0"/>
                <a:ea typeface="Source Serif Pro" panose="02040603050405020204" pitchFamily="18" charset="0"/>
              </a:rPr>
              <a:t> </a:t>
            </a:r>
            <a:r>
              <a:rPr lang="es-SV" sz="2400">
                <a:solidFill>
                  <a:srgbClr val="1C22D2"/>
                </a:solidFill>
                <a:latin typeface="Berlin Sans FB" panose="020E0602020502020306" pitchFamily="34" charset="0"/>
                <a:ea typeface="Source Serif Pro" panose="02040603050405020204" pitchFamily="18" charset="0"/>
              </a:rPr>
              <a:t>Docente: </a:t>
            </a:r>
          </a:p>
          <a:p>
            <a:r>
              <a:rPr lang="es-SV" sz="2400">
                <a:solidFill>
                  <a:srgbClr val="1C22D2"/>
                </a:solidFill>
                <a:latin typeface="Berlin Sans FB" panose="020E0602020502020306" pitchFamily="34" charset="0"/>
                <a:ea typeface="Source Serif Pro" panose="02040603050405020204" pitchFamily="18" charset="0"/>
              </a:rPr>
              <a:t>	</a:t>
            </a:r>
            <a:r>
              <a:rPr lang="es-SV" sz="2400">
                <a:latin typeface="Berlin Sans FB" panose="020E0602020502020306" pitchFamily="34" charset="0"/>
                <a:ea typeface="Source Serif Pro" panose="02040603050405020204" pitchFamily="18" charset="0"/>
              </a:rPr>
              <a:t>       Programación Computacional III</a:t>
            </a:r>
            <a:r>
              <a:rPr lang="es-SV" sz="2400">
                <a:solidFill>
                  <a:srgbClr val="1C22D2"/>
                </a:solidFill>
                <a:latin typeface="Berlin Sans FB" panose="020E0602020502020306" pitchFamily="34" charset="0"/>
                <a:ea typeface="Source Serif Pro" panose="02040603050405020204" pitchFamily="18" charset="0"/>
              </a:rPr>
              <a:t>		           </a:t>
            </a:r>
            <a:r>
              <a:rPr lang="es-SV" sz="2400">
                <a:latin typeface="Berlin Sans FB" panose="020E0602020502020306" pitchFamily="34" charset="0"/>
                <a:ea typeface="Source Serif Pro" panose="02040603050405020204" pitchFamily="18" charset="0"/>
              </a:rPr>
              <a:t>Ing. Willian Girón </a:t>
            </a:r>
            <a:r>
              <a:rPr lang="es-SV" sz="2400">
                <a:solidFill>
                  <a:srgbClr val="1C22D2"/>
                </a:solidFill>
                <a:latin typeface="Berlin Sans FB" panose="020E0602020502020306" pitchFamily="34" charset="0"/>
                <a:ea typeface="Source Serif Pro" panose="02040603050405020204" pitchFamily="18" charset="0"/>
              </a:rPr>
              <a:t>Estudiante: </a:t>
            </a:r>
            <a:r>
              <a:rPr lang="es-SV" sz="2400">
                <a:solidFill>
                  <a:srgbClr val="A30000"/>
                </a:solidFill>
                <a:latin typeface="Berlin Sans FB" panose="020E0602020502020306" pitchFamily="34" charset="0"/>
                <a:ea typeface="Source Serif Pro" panose="02040603050405020204" pitchFamily="18" charset="0"/>
              </a:rPr>
              <a:t>					   	        </a:t>
            </a:r>
            <a:r>
              <a:rPr lang="es-SV" sz="2400">
                <a:solidFill>
                  <a:srgbClr val="1C22D2"/>
                </a:solidFill>
                <a:latin typeface="Berlin Sans FB" panose="020E0602020502020306" pitchFamily="34" charset="0"/>
                <a:ea typeface="Source Serif Pro" panose="02040603050405020204" pitchFamily="18" charset="0"/>
              </a:rPr>
              <a:t>Código:</a:t>
            </a:r>
            <a:r>
              <a:rPr lang="es-SV" sz="2400">
                <a:latin typeface="Berlin Sans FB" panose="020E0602020502020306" pitchFamily="34" charset="0"/>
                <a:ea typeface="Source Serif Pro" panose="02040603050405020204" pitchFamily="18" charset="0"/>
              </a:rPr>
              <a:t>		</a:t>
            </a:r>
          </a:p>
          <a:p>
            <a:pPr lvl="1"/>
            <a:endParaRPr lang="es-SV" sz="2400">
              <a:latin typeface="Berlin Sans FB" panose="020E0602020502020306" pitchFamily="34" charset="0"/>
              <a:ea typeface="Source Serif Pro" panose="02040603050405020204" pitchFamily="18" charset="0"/>
            </a:endParaRPr>
          </a:p>
          <a:p>
            <a:pPr lvl="1"/>
            <a:r>
              <a:rPr lang="es-SV" sz="2400">
                <a:latin typeface="Berlin Sans FB" panose="020E0602020502020306" pitchFamily="34" charset="0"/>
                <a:ea typeface="Source Serif Pro" panose="02040603050405020204" pitchFamily="18" charset="0"/>
              </a:rPr>
              <a:t>	       Kevin Eduardo Mendez Gomez			            SMSS126823</a:t>
            </a:r>
          </a:p>
          <a:p>
            <a:pPr lvl="1"/>
            <a:r>
              <a:rPr lang="es-SV" sz="2400">
                <a:latin typeface="Berlin Sans FB"/>
                <a:ea typeface="Source Serif Pro"/>
              </a:rPr>
              <a:t>	       Oscar Ulises Ortiz Cruz 					SMSS106123</a:t>
            </a:r>
            <a:endParaRPr lang="es-SV" sz="2400">
              <a:latin typeface="Berlin Sans FB" panose="020E0602020502020306" pitchFamily="34" charset="0"/>
              <a:ea typeface="Source Serif Pro" panose="02040603050405020204" pitchFamily="18" charset="0"/>
            </a:endParaRPr>
          </a:p>
          <a:p>
            <a:pPr lvl="1"/>
            <a:r>
              <a:rPr lang="es-SV" sz="2400">
                <a:latin typeface="Berlin Sans FB"/>
                <a:ea typeface="Source Serif Pro"/>
              </a:rPr>
              <a:t>            Scarleth Yadira Portillo Estrada				SMSS031323</a:t>
            </a:r>
            <a:endParaRPr lang="es-SV" sz="2400">
              <a:latin typeface="Berlin Sans FB" panose="020E0602020502020306" pitchFamily="34" charset="0"/>
              <a:ea typeface="Source Serif Pro" panose="02040603050405020204" pitchFamily="18" charset="0"/>
            </a:endParaRPr>
          </a:p>
          <a:p>
            <a:endParaRPr lang="es-SV" sz="2400">
              <a:latin typeface="Berlin Sans FB" panose="020E0602020502020306" pitchFamily="34" charset="0"/>
              <a:ea typeface="Source Serif Pro" panose="020406030504050202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CEB580-D0A1-DB5F-F05C-4D9774D561C5}"/>
              </a:ext>
            </a:extLst>
          </p:cNvPr>
          <p:cNvSpPr txBox="1"/>
          <p:nvPr/>
        </p:nvSpPr>
        <p:spPr>
          <a:xfrm>
            <a:off x="3934690" y="2258287"/>
            <a:ext cx="397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>
                <a:latin typeface="Berlin Sans FB" panose="020E0602020502020306" pitchFamily="34" charset="0"/>
                <a:ea typeface="Source Serif Pro" panose="02040603050405020204" pitchFamily="18" charset="0"/>
                <a:cs typeface="Segoe UI Semibold" panose="020B0702040204020203" pitchFamily="34" charset="0"/>
              </a:rPr>
              <a:t>Facultad de ciencia y Tecnología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47440E4-0D04-294D-4FF7-C2D5B0958DA4}"/>
              </a:ext>
            </a:extLst>
          </p:cNvPr>
          <p:cNvSpPr/>
          <p:nvPr/>
        </p:nvSpPr>
        <p:spPr>
          <a:xfrm>
            <a:off x="-41565" y="6612845"/>
            <a:ext cx="12344400" cy="285544"/>
          </a:xfrm>
          <a:prstGeom prst="rect">
            <a:avLst/>
          </a:prstGeom>
          <a:solidFill>
            <a:srgbClr val="1C22D2"/>
          </a:solidFill>
          <a:ln w="76200" cmpd="sng">
            <a:solidFill>
              <a:srgbClr val="029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783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F592E-234F-C3B5-C562-32763077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>
                <a:solidFill>
                  <a:srgbClr val="1C22D2"/>
                </a:solidFill>
                <a:latin typeface="Berlin Sans FB" panose="020E0602020502020306" pitchFamily="34" charset="0"/>
                <a:cs typeface="Times New Roman"/>
              </a:rPr>
              <a:t>Añade marcas de agua </a:t>
            </a:r>
            <a:endParaRPr lang="es-ES">
              <a:latin typeface="Berlin Sans FB" panose="020E0602020502020306" pitchFamily="34" charset="0"/>
              <a:cs typeface="Times New Roman"/>
            </a:endParaRPr>
          </a:p>
          <a:p>
            <a:endParaRPr lang="es-ES"/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0B59CD15-831E-571D-249E-389E16407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145" y="2732103"/>
            <a:ext cx="8343900" cy="3295650"/>
          </a:xfr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1307440D-C816-422E-540C-ADBD0F0E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55" y="1137039"/>
            <a:ext cx="108225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cs typeface="Times New Roman" panose="02020603050405020304" pitchFamily="18" charset="0"/>
              </a:rPr>
              <a:t>Función: Añadir marcas de agua</a:t>
            </a: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cs typeface="Times New Roman" panose="02020603050405020304" pitchFamily="18" charset="0"/>
              </a:rPr>
              <a:t>Explicación </a:t>
            </a:r>
            <a:r>
              <a:rPr kumimoji="0" lang="es-SV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s-SV">
                <a:latin typeface="Times New Roman" panose="02020603050405020304" pitchFamily="18" charset="0"/>
                <a:cs typeface="Times New Roman" panose="02020603050405020304" pitchFamily="18" charset="0"/>
              </a:rPr>
              <a:t>código:</a:t>
            </a:r>
            <a:endParaRPr lang="es-SV" altLang="es-SV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Abrimos tanto 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el archivo 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PDF original como 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el 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 la marca de agua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s-SV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Usamos </a:t>
            </a:r>
            <a:r>
              <a:rPr lang="es-SV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merge_page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() para superponer la marca de agua sobre cada página 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del PDF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s-SV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Finalmente, guardamos 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el 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nuevo archivo con las marcas 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 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agua aplicadas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s-SV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s-SV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SV" altLang="es-SV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45ACF9A-C5E5-A359-E7BC-620206633484}"/>
              </a:ext>
            </a:extLst>
          </p:cNvPr>
          <p:cNvGrpSpPr/>
          <p:nvPr/>
        </p:nvGrpSpPr>
        <p:grpSpPr>
          <a:xfrm>
            <a:off x="-103909" y="5678127"/>
            <a:ext cx="12399818" cy="1226127"/>
            <a:chOff x="-103909" y="5708072"/>
            <a:chExt cx="12399818" cy="1226127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8012260-3DE7-41D1-1097-0AAD062CF660}"/>
                </a:ext>
              </a:extLst>
            </p:cNvPr>
            <p:cNvSpPr/>
            <p:nvPr/>
          </p:nvSpPr>
          <p:spPr>
            <a:xfrm>
              <a:off x="-103909" y="6643254"/>
              <a:ext cx="12399818" cy="290945"/>
            </a:xfrm>
            <a:prstGeom prst="rect">
              <a:avLst/>
            </a:prstGeom>
            <a:solidFill>
              <a:srgbClr val="1C22D2"/>
            </a:solidFill>
            <a:ln w="76200">
              <a:solidFill>
                <a:srgbClr val="02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/>
            </a:p>
          </p:txBody>
        </p:sp>
        <p:pic>
          <p:nvPicPr>
            <p:cNvPr id="7" name="Picture 2" descr="UGB renueva su imagen institucional: así luce ahora - Noticias de El  Salvador">
              <a:extLst>
                <a:ext uri="{FF2B5EF4-FFF2-40B4-BE49-F238E27FC236}">
                  <a16:creationId xmlns:a16="http://schemas.microsoft.com/office/drawing/2014/main" id="{884BFA79-3DFA-8FC3-7847-E969357CD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08072"/>
              <a:ext cx="1930977" cy="9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24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5CA5-50B5-6498-A417-ECB26C6E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>
                <a:solidFill>
                  <a:srgbClr val="1C22D2"/>
                </a:solidFill>
                <a:latin typeface="Berlin Sans FB "/>
                <a:cs typeface="Times New Roman"/>
              </a:rPr>
              <a:t>Ver el número de pág. De los PDF</a:t>
            </a:r>
            <a:endParaRPr lang="es-ES">
              <a:solidFill>
                <a:srgbClr val="1C22D2"/>
              </a:solidFill>
              <a:latin typeface="Berlin Sans FB "/>
            </a:endParaRPr>
          </a:p>
          <a:p>
            <a:endParaRPr lang="es-ES">
              <a:latin typeface="Berlin Sans FB "/>
            </a:endParaRP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D8F5A371-5190-3FE4-434C-6BAAA6729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08" y="1966853"/>
            <a:ext cx="6108940" cy="3051055"/>
          </a:xfr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8B84ECF4-609B-CA9D-0DB1-F5EA94E21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363" y="1755840"/>
            <a:ext cx="538735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cs typeface="Times New Roman" panose="02020603050405020304" pitchFamily="18" charset="0"/>
              </a:rPr>
              <a:t>Función: Añadir marcas de agua</a:t>
            </a: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cs typeface="Times New Roman" panose="02020603050405020304" pitchFamily="18" charset="0"/>
              </a:rPr>
              <a:t>Explicación </a:t>
            </a:r>
            <a:r>
              <a:rPr kumimoji="0" lang="es-SV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s-SV">
                <a:latin typeface="Times New Roman" panose="02020603050405020304" pitchFamily="18" charset="0"/>
                <a:cs typeface="Times New Roman" panose="02020603050405020304" pitchFamily="18" charset="0"/>
              </a:rPr>
              <a:t>código:</a:t>
            </a:r>
            <a:endParaRPr lang="es-SV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Función </a:t>
            </a:r>
            <a:r>
              <a:rPr lang="es-SV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count_pages_in_pdf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Recibe como argumento la ruta del archivo PDF (</a:t>
            </a:r>
            <a:r>
              <a:rPr lang="es-SV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pdf_path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).</a:t>
            </a: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Abre 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el archivo 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 modo de lectura binaria ('</a:t>
            </a:r>
            <a:r>
              <a:rPr lang="es-SV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rb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').</a:t>
            </a: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Usa PyPDF2.PdfReader para crear un objeto lector del PDF.</a:t>
            </a: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Devuelve 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el 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número de páginas del archivo usando </a:t>
            </a:r>
            <a:r>
              <a:rPr lang="es-SV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len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</a:t>
            </a:r>
            <a:r>
              <a:rPr lang="es-SV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pdf_reader.pages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).</a:t>
            </a:r>
          </a:p>
          <a:p>
            <a:pPr>
              <a:buFont typeface="Arial"/>
              <a:buChar char="•"/>
            </a:pPr>
            <a:endParaRPr lang="es-SV" altLang="es-SV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s-SV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s-SV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SV" altLang="es-SV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490E368-7FB0-936C-0887-0548EFE3D5BC}"/>
              </a:ext>
            </a:extLst>
          </p:cNvPr>
          <p:cNvGrpSpPr/>
          <p:nvPr/>
        </p:nvGrpSpPr>
        <p:grpSpPr>
          <a:xfrm>
            <a:off x="-103909" y="5678127"/>
            <a:ext cx="12399818" cy="1226127"/>
            <a:chOff x="-103909" y="5708072"/>
            <a:chExt cx="12399818" cy="1226127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AE0D972-DB4E-D187-D99C-5A0739BBF15F}"/>
                </a:ext>
              </a:extLst>
            </p:cNvPr>
            <p:cNvSpPr/>
            <p:nvPr/>
          </p:nvSpPr>
          <p:spPr>
            <a:xfrm>
              <a:off x="-103909" y="6643254"/>
              <a:ext cx="12399818" cy="290945"/>
            </a:xfrm>
            <a:prstGeom prst="rect">
              <a:avLst/>
            </a:prstGeom>
            <a:solidFill>
              <a:srgbClr val="1C22D2"/>
            </a:solidFill>
            <a:ln w="76200">
              <a:solidFill>
                <a:srgbClr val="02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/>
            </a:p>
          </p:txBody>
        </p:sp>
        <p:pic>
          <p:nvPicPr>
            <p:cNvPr id="7" name="Picture 2" descr="UGB renueva su imagen institucional: así luce ahora - Noticias de El  Salvador">
              <a:extLst>
                <a:ext uri="{FF2B5EF4-FFF2-40B4-BE49-F238E27FC236}">
                  <a16:creationId xmlns:a16="http://schemas.microsoft.com/office/drawing/2014/main" id="{FC2CEB0D-D14E-9438-0010-0F355488E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08072"/>
              <a:ext cx="1930977" cy="9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196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D44A2-67AE-8DC4-EE28-37C56136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>
                <a:solidFill>
                  <a:srgbClr val="1C22D2"/>
                </a:solidFill>
                <a:latin typeface="Berlin Sans FB "/>
              </a:rPr>
              <a:t>Agregar contraseña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1705407-A932-FD98-7CBD-60349DEA5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344" y="1619148"/>
            <a:ext cx="5296081" cy="4351338"/>
          </a:xfr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6D5D1391-D23C-9EFC-5200-2C8CE4EC6EF0}"/>
              </a:ext>
            </a:extLst>
          </p:cNvPr>
          <p:cNvGrpSpPr/>
          <p:nvPr/>
        </p:nvGrpSpPr>
        <p:grpSpPr>
          <a:xfrm>
            <a:off x="-103909" y="5678127"/>
            <a:ext cx="12399818" cy="1226127"/>
            <a:chOff x="-103909" y="5708072"/>
            <a:chExt cx="12399818" cy="1226127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ED345A9-5669-A20B-9FB8-AB2A103BDDAA}"/>
                </a:ext>
              </a:extLst>
            </p:cNvPr>
            <p:cNvSpPr/>
            <p:nvPr/>
          </p:nvSpPr>
          <p:spPr>
            <a:xfrm>
              <a:off x="-103909" y="6643254"/>
              <a:ext cx="12399818" cy="290945"/>
            </a:xfrm>
            <a:prstGeom prst="rect">
              <a:avLst/>
            </a:prstGeom>
            <a:solidFill>
              <a:srgbClr val="1C22D2"/>
            </a:solidFill>
            <a:ln w="76200">
              <a:solidFill>
                <a:srgbClr val="02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/>
            </a:p>
          </p:txBody>
        </p:sp>
        <p:pic>
          <p:nvPicPr>
            <p:cNvPr id="6" name="Picture 2" descr="UGB renueva su imagen institucional: así luce ahora - Noticias de El  Salvador">
              <a:extLst>
                <a:ext uri="{FF2B5EF4-FFF2-40B4-BE49-F238E27FC236}">
                  <a16:creationId xmlns:a16="http://schemas.microsoft.com/office/drawing/2014/main" id="{B186D9EE-4766-8125-0C93-ACA9CF922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08072"/>
              <a:ext cx="1930977" cy="9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396C92A4-20F9-CD4F-C160-B1F8E562F0BD}"/>
              </a:ext>
            </a:extLst>
          </p:cNvPr>
          <p:cNvSpPr txBox="1"/>
          <p:nvPr/>
        </p:nvSpPr>
        <p:spPr>
          <a:xfrm>
            <a:off x="678426" y="1759974"/>
            <a:ext cx="4513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Para poder agregarle contraseña a un </a:t>
            </a:r>
            <a:r>
              <a:rPr lang="es-SV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es-SV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podemos realizarlo por medio de un input para que el usuario elija la contraseña que desea. </a:t>
            </a:r>
          </a:p>
          <a:p>
            <a:r>
              <a:rPr lang="es-SV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 esta manera, ya se debe tener un </a:t>
            </a:r>
            <a:r>
              <a:rPr lang="es-SV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es-SV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 cual poder agregarle contraseña y crear el archivo nuevo pero que solo se pueda abrir con la contraseña</a:t>
            </a:r>
          </a:p>
        </p:txBody>
      </p:sp>
    </p:spTree>
    <p:extLst>
      <p:ext uri="{BB962C8B-B14F-4D97-AF65-F5344CB8AC3E}">
        <p14:creationId xmlns:p14="http://schemas.microsoft.com/office/powerpoint/2010/main" val="10033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59952-5545-CB85-C9C3-ED361535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>
                <a:solidFill>
                  <a:srgbClr val="1C22D2"/>
                </a:solidFill>
                <a:latin typeface="Berlin Sans FB "/>
              </a:rPr>
              <a:t>Dividir PDF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FCD306-CCD3-684A-0C56-C1432DE41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2995" y="1690688"/>
            <a:ext cx="5547841" cy="3185436"/>
          </a:xfr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F5A8ACB-AF63-8A65-6BFB-6F57A55C7DEC}"/>
              </a:ext>
            </a:extLst>
          </p:cNvPr>
          <p:cNvGrpSpPr/>
          <p:nvPr/>
        </p:nvGrpSpPr>
        <p:grpSpPr>
          <a:xfrm>
            <a:off x="-103909" y="5678127"/>
            <a:ext cx="12399818" cy="1226127"/>
            <a:chOff x="-103909" y="5708072"/>
            <a:chExt cx="12399818" cy="122612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34E0F7D-F386-A3EA-95DC-1C6EBC3F0DDD}"/>
                </a:ext>
              </a:extLst>
            </p:cNvPr>
            <p:cNvSpPr/>
            <p:nvPr/>
          </p:nvSpPr>
          <p:spPr>
            <a:xfrm>
              <a:off x="-103909" y="6643254"/>
              <a:ext cx="12399818" cy="290945"/>
            </a:xfrm>
            <a:prstGeom prst="rect">
              <a:avLst/>
            </a:prstGeom>
            <a:solidFill>
              <a:srgbClr val="1C22D2"/>
            </a:solidFill>
            <a:ln w="76200">
              <a:solidFill>
                <a:srgbClr val="02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/>
            </a:p>
          </p:txBody>
        </p:sp>
        <p:pic>
          <p:nvPicPr>
            <p:cNvPr id="8" name="Picture 2" descr="UGB renueva su imagen institucional: así luce ahora - Noticias de El  Salvador">
              <a:extLst>
                <a:ext uri="{FF2B5EF4-FFF2-40B4-BE49-F238E27FC236}">
                  <a16:creationId xmlns:a16="http://schemas.microsoft.com/office/drawing/2014/main" id="{4C090E15-3BAE-AECB-9D3B-2F5E2B06B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08072"/>
              <a:ext cx="1930977" cy="9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DFBFF1-D113-6497-66E6-161468F143C4}"/>
              </a:ext>
            </a:extLst>
          </p:cNvPr>
          <p:cNvSpPr txBox="1"/>
          <p:nvPr/>
        </p:nvSpPr>
        <p:spPr>
          <a:xfrm>
            <a:off x="570270" y="2074604"/>
            <a:ext cx="4483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 este ejercicio mostramos como dividir un </a:t>
            </a:r>
            <a:r>
              <a:rPr lang="es-SV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es-SV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 diversas partes. Como en este caso es un </a:t>
            </a:r>
            <a:r>
              <a:rPr lang="es-SV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es-SV" sz="2000">
                <a:latin typeface="Times New Roman" panose="02020603050405020304" pitchFamily="18" charset="0"/>
                <a:cs typeface="Times New Roman" panose="02020603050405020304" pitchFamily="18" charset="0"/>
              </a:rPr>
              <a:t> que se divide por cada página que contiene.</a:t>
            </a:r>
          </a:p>
        </p:txBody>
      </p:sp>
    </p:spTree>
    <p:extLst>
      <p:ext uri="{BB962C8B-B14F-4D97-AF65-F5344CB8AC3E}">
        <p14:creationId xmlns:p14="http://schemas.microsoft.com/office/powerpoint/2010/main" val="193401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80C67A84-B871-80B9-6E45-876CE972B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617" y="591491"/>
            <a:ext cx="1570965" cy="1625236"/>
          </a:xfrm>
          <a:prstGeom prst="rect">
            <a:avLst/>
          </a:prstGeom>
        </p:spPr>
      </p:pic>
      <p:pic>
        <p:nvPicPr>
          <p:cNvPr id="5" name="Picture 4" descr="¿Olvidó la contraseña?">
            <a:extLst>
              <a:ext uri="{FF2B5EF4-FFF2-40B4-BE49-F238E27FC236}">
                <a16:creationId xmlns:a16="http://schemas.microsoft.com/office/drawing/2014/main" id="{EFE8F741-454E-CB73-C342-EB4768D0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3" y="759877"/>
            <a:ext cx="1568461" cy="12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00D782B-C813-61B7-D7A2-15F73F46AB07}"/>
              </a:ext>
            </a:extLst>
          </p:cNvPr>
          <p:cNvSpPr/>
          <p:nvPr/>
        </p:nvSpPr>
        <p:spPr>
          <a:xfrm>
            <a:off x="-41565" y="6612845"/>
            <a:ext cx="12344400" cy="285544"/>
          </a:xfrm>
          <a:prstGeom prst="rect">
            <a:avLst/>
          </a:prstGeom>
          <a:solidFill>
            <a:srgbClr val="1C22D2"/>
          </a:solidFill>
          <a:ln w="76200" cmpd="sng">
            <a:solidFill>
              <a:srgbClr val="029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367AB8B-3585-B2C8-A5EB-A8850170031E}"/>
              </a:ext>
            </a:extLst>
          </p:cNvPr>
          <p:cNvSpPr txBox="1"/>
          <p:nvPr/>
        </p:nvSpPr>
        <p:spPr>
          <a:xfrm>
            <a:off x="1787975" y="1912739"/>
            <a:ext cx="84789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8800">
                <a:latin typeface="Berlin Sans FB Demi" panose="020E0802020502020306" pitchFamily="34" charset="0"/>
              </a:rPr>
              <a:t>¡Gracias por tu atención!</a:t>
            </a:r>
            <a:endParaRPr lang="es-AR" sz="880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1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25C66-8B43-D7D7-C281-F7C67207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>
                <a:solidFill>
                  <a:srgbClr val="1C22D2"/>
                </a:solidFill>
                <a:latin typeface="Berlin Sans FB" panose="020E0602020502020306" pitchFamily="34" charset="0"/>
              </a:rPr>
              <a:t>¿Qué es pyPDF2?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F705B5-B53F-52CC-BEC0-3DCDC7C4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SV" sz="2400">
                <a:latin typeface="Times New Roman" panose="02020603050405020304" pitchFamily="18" charset="0"/>
                <a:cs typeface="Times New Roman" panose="02020603050405020304" pitchFamily="18" charset="0"/>
              </a:rPr>
              <a:t>PyPDF2 es una biblioteca con grandes funciones para con archivos PDF. Con esta librería podemos crear, modificar o extraer información de un PDF. También se pueden agregar datos personalizados, opciones de visualización y contraseñas a los archivos PDF.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9CB338E-0D71-3166-11DF-BF9F76632B42}"/>
              </a:ext>
            </a:extLst>
          </p:cNvPr>
          <p:cNvGrpSpPr/>
          <p:nvPr/>
        </p:nvGrpSpPr>
        <p:grpSpPr>
          <a:xfrm>
            <a:off x="-103909" y="5678127"/>
            <a:ext cx="12399818" cy="1226127"/>
            <a:chOff x="-103909" y="5708072"/>
            <a:chExt cx="12399818" cy="1226127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9AF79F0-5AE3-E87E-4B19-B2A9E08A6050}"/>
                </a:ext>
              </a:extLst>
            </p:cNvPr>
            <p:cNvSpPr/>
            <p:nvPr/>
          </p:nvSpPr>
          <p:spPr>
            <a:xfrm>
              <a:off x="-103909" y="6643254"/>
              <a:ext cx="12399818" cy="290945"/>
            </a:xfrm>
            <a:prstGeom prst="rect">
              <a:avLst/>
            </a:prstGeom>
            <a:solidFill>
              <a:srgbClr val="1C22D2"/>
            </a:solidFill>
            <a:ln w="76200">
              <a:solidFill>
                <a:srgbClr val="02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/>
            </a:p>
          </p:txBody>
        </p:sp>
        <p:pic>
          <p:nvPicPr>
            <p:cNvPr id="7" name="Picture 2" descr="UGB renueva su imagen institucional: así luce ahora - Noticias de El  Salvador">
              <a:extLst>
                <a:ext uri="{FF2B5EF4-FFF2-40B4-BE49-F238E27FC236}">
                  <a16:creationId xmlns:a16="http://schemas.microsoft.com/office/drawing/2014/main" id="{40F1487D-7883-F764-C1E3-7CE54399C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08072"/>
              <a:ext cx="1930977" cy="9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Mastering PDF Processing in Python | Comprehensive Guide| Encord">
            <a:extLst>
              <a:ext uri="{FF2B5EF4-FFF2-40B4-BE49-F238E27FC236}">
                <a16:creationId xmlns:a16="http://schemas.microsoft.com/office/drawing/2014/main" id="{21283A58-A94A-E800-EC92-1A63F09D3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BFCFE"/>
              </a:clrFrom>
              <a:clrTo>
                <a:srgbClr val="FBF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2" b="22852"/>
          <a:stretch/>
        </p:blipFill>
        <p:spPr bwMode="auto">
          <a:xfrm>
            <a:off x="3746090" y="3866689"/>
            <a:ext cx="6208000" cy="20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6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B98E0-6A84-5A22-F13C-5E087604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>
                <a:solidFill>
                  <a:srgbClr val="1C22D2"/>
                </a:solidFill>
                <a:latin typeface="Berlin Sans FB" panose="020E0602020502020306" pitchFamily="34" charset="0"/>
              </a:rPr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166D8-D90F-74B6-D4D7-2C08E77F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SV" sz="2400">
                <a:latin typeface="Times New Roman"/>
                <a:cs typeface="Times New Roman"/>
              </a:rPr>
              <a:t>Leer, escribir y copiar archivos PDF</a:t>
            </a:r>
          </a:p>
          <a:p>
            <a:r>
              <a:rPr lang="es-SV" sz="2400">
                <a:latin typeface="Times New Roman"/>
                <a:cs typeface="Times New Roman"/>
              </a:rPr>
              <a:t>Fusiona varios archivos PDF en uno solo </a:t>
            </a:r>
          </a:p>
          <a:p>
            <a:r>
              <a:rPr lang="es-SV" sz="2400">
                <a:latin typeface="Times New Roman"/>
                <a:cs typeface="Times New Roman"/>
              </a:rPr>
              <a:t>Dividir un archivo PDF en varios archivos </a:t>
            </a:r>
          </a:p>
          <a:p>
            <a:r>
              <a:rPr lang="es-SV" sz="2400">
                <a:latin typeface="Times New Roman"/>
                <a:cs typeface="Times New Roman"/>
              </a:rPr>
              <a:t>Cifrar y descifrar archivos PDF</a:t>
            </a:r>
          </a:p>
          <a:p>
            <a:r>
              <a:rPr lang="es-SV" sz="2400">
                <a:latin typeface="Times New Roman"/>
                <a:cs typeface="Times New Roman"/>
              </a:rPr>
              <a:t>Extraer texto de PDF</a:t>
            </a:r>
          </a:p>
          <a:p>
            <a:r>
              <a:rPr lang="es-SV" sz="2400">
                <a:latin typeface="Times New Roman"/>
                <a:cs typeface="Times New Roman"/>
              </a:rPr>
              <a:t>Añade marcas de agua </a:t>
            </a:r>
          </a:p>
          <a:p>
            <a:r>
              <a:rPr lang="es-SV" sz="2400">
                <a:latin typeface="Times New Roman"/>
                <a:cs typeface="Times New Roman"/>
              </a:rPr>
              <a:t>Ver el número de pág. De los PDF.</a:t>
            </a:r>
            <a:endParaRPr lang="es-SV">
              <a:latin typeface="Times New Roman"/>
              <a:cs typeface="Times New Roman"/>
            </a:endParaRPr>
          </a:p>
        </p:txBody>
      </p:sp>
      <p:pic>
        <p:nvPicPr>
          <p:cNvPr id="2050" name="Picture 2" descr="Cifrado de PDF: Garantizando la seguridad de la información - Revista Cloud  Computing">
            <a:extLst>
              <a:ext uri="{FF2B5EF4-FFF2-40B4-BE49-F238E27FC236}">
                <a16:creationId xmlns:a16="http://schemas.microsoft.com/office/drawing/2014/main" id="{73013F64-A0AE-48B3-3F3C-0E5319EC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960" y="1809834"/>
            <a:ext cx="2079523" cy="119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uál es la mejor opción para extraer imágenes de PDF en 2024? | WPS Office  Blog">
            <a:extLst>
              <a:ext uri="{FF2B5EF4-FFF2-40B4-BE49-F238E27FC236}">
                <a16:creationId xmlns:a16="http://schemas.microsoft.com/office/drawing/2014/main" id="{29B72561-0FFF-640D-12B7-8CC42BC6A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07" y="3821596"/>
            <a:ext cx="4161503" cy="21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F876A72D-5FF8-CEC5-F10B-E0B939BDE8E7}"/>
              </a:ext>
            </a:extLst>
          </p:cNvPr>
          <p:cNvGrpSpPr/>
          <p:nvPr/>
        </p:nvGrpSpPr>
        <p:grpSpPr>
          <a:xfrm>
            <a:off x="-103909" y="5678127"/>
            <a:ext cx="12399818" cy="1226127"/>
            <a:chOff x="-103909" y="5708072"/>
            <a:chExt cx="12399818" cy="122612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B0632E4-656C-C0AA-9744-EE1B1BA5BBA3}"/>
                </a:ext>
              </a:extLst>
            </p:cNvPr>
            <p:cNvSpPr/>
            <p:nvPr/>
          </p:nvSpPr>
          <p:spPr>
            <a:xfrm>
              <a:off x="-103909" y="6643254"/>
              <a:ext cx="12399818" cy="290945"/>
            </a:xfrm>
            <a:prstGeom prst="rect">
              <a:avLst/>
            </a:prstGeom>
            <a:solidFill>
              <a:srgbClr val="1C22D2"/>
            </a:solidFill>
            <a:ln w="76200">
              <a:solidFill>
                <a:srgbClr val="02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/>
            </a:p>
          </p:txBody>
        </p:sp>
        <p:pic>
          <p:nvPicPr>
            <p:cNvPr id="9" name="Picture 2" descr="UGB renueva su imagen institucional: así luce ahora - Noticias de El  Salvador">
              <a:extLst>
                <a:ext uri="{FF2B5EF4-FFF2-40B4-BE49-F238E27FC236}">
                  <a16:creationId xmlns:a16="http://schemas.microsoft.com/office/drawing/2014/main" id="{7288F7C4-371D-5E10-35CF-84A3544CD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08072"/>
              <a:ext cx="1930977" cy="9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946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24EA9-6C91-7986-76A2-A531ECB2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SV">
                <a:solidFill>
                  <a:srgbClr val="1C22D2"/>
                </a:solidFill>
                <a:latin typeface="Berlin Sans FB" panose="020E0602020502020306" pitchFamily="34" charset="0"/>
                <a:cs typeface="Times New Roman"/>
              </a:rPr>
              <a:t>Leer, escribir y copiar archivos PDF</a:t>
            </a:r>
            <a:endParaRPr lang="en-US">
              <a:solidFill>
                <a:srgbClr val="1C22D2"/>
              </a:solidFill>
              <a:latin typeface="Berlin Sans FB" panose="020E0602020502020306" pitchFamily="34" charset="0"/>
              <a:cs typeface="Times New Roman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559B1-206E-1606-8AC8-FF69AEC7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SV"/>
              <a:t>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DD295F0-9142-63C8-9A60-D7CB5608CDF2}"/>
              </a:ext>
            </a:extLst>
          </p:cNvPr>
          <p:cNvGrpSpPr/>
          <p:nvPr/>
        </p:nvGrpSpPr>
        <p:grpSpPr>
          <a:xfrm>
            <a:off x="-103909" y="5678127"/>
            <a:ext cx="12399818" cy="1226127"/>
            <a:chOff x="-103909" y="5708072"/>
            <a:chExt cx="12399818" cy="122612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93BA1E4-BE26-FB23-E92F-622539CAA26E}"/>
                </a:ext>
              </a:extLst>
            </p:cNvPr>
            <p:cNvSpPr/>
            <p:nvPr/>
          </p:nvSpPr>
          <p:spPr>
            <a:xfrm>
              <a:off x="-103909" y="6643254"/>
              <a:ext cx="12399818" cy="290945"/>
            </a:xfrm>
            <a:prstGeom prst="rect">
              <a:avLst/>
            </a:prstGeom>
            <a:solidFill>
              <a:srgbClr val="1C22D2"/>
            </a:solidFill>
            <a:ln w="76200">
              <a:solidFill>
                <a:srgbClr val="02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/>
            </a:p>
          </p:txBody>
        </p:sp>
        <p:pic>
          <p:nvPicPr>
            <p:cNvPr id="9" name="Picture 2" descr="UGB renueva su imagen institucional: así luce ahora - Noticias de El  Salvador">
              <a:extLst>
                <a:ext uri="{FF2B5EF4-FFF2-40B4-BE49-F238E27FC236}">
                  <a16:creationId xmlns:a16="http://schemas.microsoft.com/office/drawing/2014/main" id="{2B4FCD45-E4E3-F587-FEC0-48BD39D54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08072"/>
              <a:ext cx="1930977" cy="9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504EB75-E13B-7527-3D93-737E8B4FBEE1}"/>
              </a:ext>
            </a:extLst>
          </p:cNvPr>
          <p:cNvSpPr txBox="1"/>
          <p:nvPr/>
        </p:nvSpPr>
        <p:spPr>
          <a:xfrm>
            <a:off x="4784651" y="2617379"/>
            <a:ext cx="7943848" cy="1705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Leer datos de </a:t>
            </a:r>
            <a:r>
              <a:rPr lang="es-ES" err="1">
                <a:latin typeface="Times New Roman" panose="02020603050405020304" pitchFamily="18" charset="0"/>
                <a:cs typeface="Times New Roman" panose="02020603050405020304" pitchFamily="18" charset="0"/>
              </a:rPr>
              <a:t>PDFs</a:t>
            </a: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 puede es importante para </a:t>
            </a:r>
          </a:p>
          <a:p>
            <a:pPr>
              <a:lnSpc>
                <a:spcPct val="150000"/>
              </a:lnSpc>
            </a:pP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la minería de datos o análisis. Python permite extraer texto o </a:t>
            </a:r>
          </a:p>
          <a:p>
            <a:pPr>
              <a:lnSpc>
                <a:spcPct val="150000"/>
              </a:lnSpc>
            </a:pP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imágenes de archivos PDF, ahorrando tiempo en tareas </a:t>
            </a:r>
          </a:p>
          <a:p>
            <a:pPr>
              <a:lnSpc>
                <a:spcPct val="150000"/>
              </a:lnSpc>
            </a:pP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de procesamiento de documentos.</a:t>
            </a:r>
            <a:endParaRPr lang="es-SV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E783EC36-F4C2-ECC6-E093-902900EAF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6" y="1856981"/>
            <a:ext cx="3345889" cy="33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AD975-3A43-30CC-F6BB-80814786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>
                <a:solidFill>
                  <a:srgbClr val="1C22D2"/>
                </a:solidFill>
                <a:latin typeface="Berlin Sans FB" panose="020E0602020502020306" pitchFamily="34" charset="0"/>
                <a:cs typeface="Times New Roman"/>
              </a:rPr>
              <a:t>Fusiona varios archivos PDF en uno solo</a:t>
            </a:r>
            <a:endParaRPr lang="es-SV">
              <a:latin typeface="Berlin Sans FB" panose="020E0602020502020306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E4B9A-BF8B-0FB5-4474-CADA6D297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18" y="2054225"/>
            <a:ext cx="5924107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Fusionar varios archivos en uno solo es útil para mantener documentos organizados, como al compilar varios reportes en un único documento o unir formularios. La fusión de archivos es un proceso sencillo con Python usando bibliotecas como PyPDF2 o </a:t>
            </a:r>
            <a:r>
              <a:rPr lang="es-E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pdfrw</a:t>
            </a:r>
            <a:r>
              <a:rPr lang="es-E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SV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BACE2E8-F908-18E4-78F5-EDEB93F4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61" y="2215559"/>
            <a:ext cx="5184258" cy="32142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8A2CD892-652A-D4D9-A935-859E51F40A12}"/>
              </a:ext>
            </a:extLst>
          </p:cNvPr>
          <p:cNvGrpSpPr/>
          <p:nvPr/>
        </p:nvGrpSpPr>
        <p:grpSpPr>
          <a:xfrm>
            <a:off x="-103909" y="5678127"/>
            <a:ext cx="12399818" cy="1226127"/>
            <a:chOff x="-103909" y="5708072"/>
            <a:chExt cx="12399818" cy="1226127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17C567B-0CDD-7C4D-41D8-6338EB7B3E1F}"/>
                </a:ext>
              </a:extLst>
            </p:cNvPr>
            <p:cNvSpPr/>
            <p:nvPr/>
          </p:nvSpPr>
          <p:spPr>
            <a:xfrm>
              <a:off x="-103909" y="6643254"/>
              <a:ext cx="12399818" cy="290945"/>
            </a:xfrm>
            <a:prstGeom prst="rect">
              <a:avLst/>
            </a:prstGeom>
            <a:solidFill>
              <a:srgbClr val="1C22D2"/>
            </a:solidFill>
            <a:ln w="76200">
              <a:solidFill>
                <a:srgbClr val="02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/>
            </a:p>
          </p:txBody>
        </p:sp>
        <p:pic>
          <p:nvPicPr>
            <p:cNvPr id="6" name="Picture 2" descr="UGB renueva su imagen institucional: así luce ahora - Noticias de El  Salvador">
              <a:extLst>
                <a:ext uri="{FF2B5EF4-FFF2-40B4-BE49-F238E27FC236}">
                  <a16:creationId xmlns:a16="http://schemas.microsoft.com/office/drawing/2014/main" id="{0533571C-B1D2-2D56-68EA-F4E973D62B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08072"/>
              <a:ext cx="1930977" cy="9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7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29D3774-F294-F3F6-CD0F-193F7C53C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696" y="3954470"/>
            <a:ext cx="7570966" cy="2072703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87905FB-8C81-70EC-14D0-9E9D907D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6"/>
            <a:ext cx="10515600" cy="1325563"/>
          </a:xfrm>
        </p:spPr>
        <p:txBody>
          <a:bodyPr>
            <a:normAutofit/>
          </a:bodyPr>
          <a:lstStyle/>
          <a:p>
            <a:r>
              <a:rPr lang="es-SV">
                <a:solidFill>
                  <a:srgbClr val="1C22D2"/>
                </a:solidFill>
                <a:latin typeface="Berlin Sans FB "/>
                <a:cs typeface="Times New Roman"/>
              </a:rPr>
              <a:t>Ejemplo:</a:t>
            </a:r>
            <a:br>
              <a:rPr lang="es-SV">
                <a:solidFill>
                  <a:srgbClr val="1C22D2"/>
                </a:solidFill>
                <a:latin typeface="Berlin Sans FB "/>
                <a:cs typeface="Times New Roman"/>
              </a:rPr>
            </a:br>
            <a:r>
              <a:rPr lang="es-ES">
                <a:solidFill>
                  <a:srgbClr val="1C22D2"/>
                </a:solidFill>
                <a:latin typeface="Berlin Sans FB "/>
                <a:cs typeface="Times New Roman"/>
              </a:rPr>
              <a:t>1. Leer el contenido de un PDF</a:t>
            </a:r>
            <a:endParaRPr lang="es-SV">
              <a:latin typeface="Berlin Sans FB 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060D20F5-2A6E-F13A-8489-4211BACE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219" y="1427984"/>
            <a:ext cx="1091789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SV" altLang="es-SV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Función </a:t>
            </a:r>
            <a:r>
              <a:rPr kumimoji="0" lang="es-SV" altLang="es-SV" sz="20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leer_pdf</a:t>
            </a:r>
            <a:endParaRPr kumimoji="0" lang="es-SV" altLang="es-SV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Parámetro: </a:t>
            </a:r>
            <a:r>
              <a:rPr kumimoji="0" lang="es-SV" altLang="es-SV" sz="20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ruta_pdf</a:t>
            </a:r>
            <a:r>
              <a:rPr kumimoji="0" lang="es-SV" altLang="es-SV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que es la ruta del archivo PDF a leer.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Abre el archivo en modo binario ('</a:t>
            </a:r>
            <a:r>
              <a:rPr kumimoji="0" lang="es-SV" altLang="es-SV" sz="20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kumimoji="0" lang="es-SV" altLang="es-SV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 </a:t>
            </a:r>
            <a:r>
              <a:rPr kumimoji="0" lang="es-SV" altLang="es-SV" sz="20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PdfReader</a:t>
            </a:r>
            <a:r>
              <a:rPr kumimoji="0" lang="es-SV" altLang="es-SV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 leer el archivo PDF.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Recorre todas las páginas del PDF usando </a:t>
            </a:r>
            <a:r>
              <a:rPr kumimoji="0" lang="es-SV" altLang="es-SV" sz="20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lector_pdf.pages</a:t>
            </a:r>
            <a:r>
              <a:rPr kumimoji="0" lang="es-SV" altLang="es-SV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 el método </a:t>
            </a:r>
            <a:r>
              <a:rPr kumimoji="0" lang="es-SV" altLang="es-SV" sz="20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extract_text</a:t>
            </a:r>
            <a:r>
              <a:rPr kumimoji="0" lang="es-SV" altLang="es-SV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para extraer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SV" altLang="es-SV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 texto de cada página y concatenarlo en una cadena.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Devuelve: el texto del PDF.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1FD6918-7E70-CF2E-6F87-8848545208C9}"/>
              </a:ext>
            </a:extLst>
          </p:cNvPr>
          <p:cNvGrpSpPr/>
          <p:nvPr/>
        </p:nvGrpSpPr>
        <p:grpSpPr>
          <a:xfrm>
            <a:off x="-103909" y="5678127"/>
            <a:ext cx="12399818" cy="1226127"/>
            <a:chOff x="-103909" y="5708072"/>
            <a:chExt cx="12399818" cy="122612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457F20A1-6A0E-4993-AB18-6DFFCA2B9F3E}"/>
                </a:ext>
              </a:extLst>
            </p:cNvPr>
            <p:cNvSpPr/>
            <p:nvPr/>
          </p:nvSpPr>
          <p:spPr>
            <a:xfrm>
              <a:off x="-103909" y="6643254"/>
              <a:ext cx="12399818" cy="290945"/>
            </a:xfrm>
            <a:prstGeom prst="rect">
              <a:avLst/>
            </a:prstGeom>
            <a:solidFill>
              <a:srgbClr val="1C22D2"/>
            </a:solidFill>
            <a:ln w="76200">
              <a:solidFill>
                <a:srgbClr val="02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/>
            </a:p>
          </p:txBody>
        </p:sp>
        <p:pic>
          <p:nvPicPr>
            <p:cNvPr id="5" name="Picture 2" descr="UGB renueva su imagen institucional: así luce ahora - Noticias de El  Salvador">
              <a:extLst>
                <a:ext uri="{FF2B5EF4-FFF2-40B4-BE49-F238E27FC236}">
                  <a16:creationId xmlns:a16="http://schemas.microsoft.com/office/drawing/2014/main" id="{F052210A-A013-E67D-0E0A-1D03A4912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08072"/>
              <a:ext cx="1930977" cy="9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08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E06A5AC-5666-8AD6-1359-D1BA5613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ES">
                <a:solidFill>
                  <a:srgbClr val="1C22D2"/>
                </a:solidFill>
                <a:latin typeface="Berlin Sans FB "/>
                <a:cs typeface="Times New Roman"/>
              </a:rPr>
              <a:t>2. Copiar el contenido de un PDF a otro</a:t>
            </a:r>
            <a:endParaRPr lang="en-US">
              <a:solidFill>
                <a:srgbClr val="1C22D2"/>
              </a:solidFill>
              <a:latin typeface="Berlin Sans FB "/>
              <a:cs typeface="Times New Roman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F56ED9D-87E0-F2E6-C8CD-97D0E9216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262" y="1274298"/>
            <a:ext cx="90043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Función </a:t>
            </a: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copiar_pdf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Parámetros: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archivo_origen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el archivo PDF que se quiere copiar.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archivo_destino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el nombre del archivo PDF donde se va a guardar la copia.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Abre el archivo de origen en modo de lectura binaria ('</a:t>
            </a: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 y el archivo de destino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 modo de escritura binaria ('</a:t>
            </a: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 </a:t>
            </a: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PdfReader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 leer el archivo origen y </a:t>
            </a: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PdfWriter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 escribir en el archivo destino.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Recorre todas las páginas del archivo origen y las añade al archivo destino usando </a:t>
            </a: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add_page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Finalmente, escribe las páginas en el archivo destino con </a:t>
            </a: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SV" altLang="es-SV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84F30B0-234B-DEE4-E3CE-6227C2991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15" y="4058379"/>
            <a:ext cx="8368153" cy="204798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A4B9F3FE-E800-44CB-82AD-11C07CE6B10E}"/>
              </a:ext>
            </a:extLst>
          </p:cNvPr>
          <p:cNvGrpSpPr/>
          <p:nvPr/>
        </p:nvGrpSpPr>
        <p:grpSpPr>
          <a:xfrm>
            <a:off x="-103909" y="5678127"/>
            <a:ext cx="12399818" cy="1226127"/>
            <a:chOff x="-103909" y="5708072"/>
            <a:chExt cx="12399818" cy="122612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03037EB-8F40-99FA-74BA-BDFE7CE2513A}"/>
                </a:ext>
              </a:extLst>
            </p:cNvPr>
            <p:cNvSpPr/>
            <p:nvPr/>
          </p:nvSpPr>
          <p:spPr>
            <a:xfrm>
              <a:off x="-103909" y="6643254"/>
              <a:ext cx="12399818" cy="290945"/>
            </a:xfrm>
            <a:prstGeom prst="rect">
              <a:avLst/>
            </a:prstGeom>
            <a:solidFill>
              <a:srgbClr val="1C22D2"/>
            </a:solidFill>
            <a:ln w="76200">
              <a:solidFill>
                <a:srgbClr val="02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/>
            </a:p>
          </p:txBody>
        </p:sp>
        <p:pic>
          <p:nvPicPr>
            <p:cNvPr id="5" name="Picture 2" descr="UGB renueva su imagen institucional: así luce ahora - Noticias de El  Salvador">
              <a:extLst>
                <a:ext uri="{FF2B5EF4-FFF2-40B4-BE49-F238E27FC236}">
                  <a16:creationId xmlns:a16="http://schemas.microsoft.com/office/drawing/2014/main" id="{73A373FD-2651-7AC8-BC2B-96F9C3D9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08072"/>
              <a:ext cx="1930977" cy="9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331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F9681D-9803-0001-931A-48BE5119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ES">
                <a:solidFill>
                  <a:srgbClr val="1C22D2"/>
                </a:solidFill>
                <a:latin typeface="Berlin Sans FB "/>
                <a:cs typeface="Times New Roman"/>
              </a:rPr>
              <a:t>3. Fusionar varios </a:t>
            </a:r>
            <a:r>
              <a:rPr lang="es-ES" err="1">
                <a:solidFill>
                  <a:srgbClr val="1C22D2"/>
                </a:solidFill>
                <a:latin typeface="Berlin Sans FB "/>
                <a:cs typeface="Times New Roman"/>
              </a:rPr>
              <a:t>PDFs</a:t>
            </a:r>
            <a:r>
              <a:rPr lang="es-ES">
                <a:solidFill>
                  <a:srgbClr val="1C22D2"/>
                </a:solidFill>
                <a:latin typeface="Berlin Sans FB "/>
                <a:cs typeface="Times New Roman"/>
              </a:rPr>
              <a:t> en uno solo</a:t>
            </a:r>
            <a:endParaRPr lang="en-US">
              <a:solidFill>
                <a:srgbClr val="1C22D2"/>
              </a:solidFill>
              <a:latin typeface="Berlin Sans FB "/>
              <a:cs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C5D5CD9-C147-4B56-CD52-674D6806D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2431" y="1271718"/>
            <a:ext cx="1026761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Función </a:t>
            </a: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fusionar_pdfs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Parámetros: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lista_pdfs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una lista con las rutas de los archivos PDF que se quieren fusionar.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salida: el nombre del archivo resultante de la fusión.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 </a:t>
            </a: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PdfWriter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 crear un nuevo archivo PDF.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cada archivo PDF en </a:t>
            </a: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lista_pdfs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lo abre en modo de lectura binaria y extrae sus páginas con </a:t>
            </a: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PdfReader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Añade las páginas de cada archivo al nuevo archivo utilizando </a:t>
            </a: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add_page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Finalmente, escribe las páginas en el archivo de salida con </a:t>
            </a:r>
            <a:r>
              <a:rPr kumimoji="0" lang="es-SV" altLang="es-SV" sz="18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kumimoji="0" lang="es-SV" altLang="es-SV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SV" altLang="es-SV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9ED395-4559-3F56-15C0-3478B141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04" y="3864004"/>
            <a:ext cx="7759972" cy="2419474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BA581047-57C1-D4F2-21F6-EA2E484F8F2E}"/>
              </a:ext>
            </a:extLst>
          </p:cNvPr>
          <p:cNvGrpSpPr/>
          <p:nvPr/>
        </p:nvGrpSpPr>
        <p:grpSpPr>
          <a:xfrm>
            <a:off x="-103909" y="5678127"/>
            <a:ext cx="12399818" cy="1226127"/>
            <a:chOff x="-103909" y="5708072"/>
            <a:chExt cx="12399818" cy="122612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117E6AA-B54C-51A8-0EDF-F86A5AF46FAC}"/>
                </a:ext>
              </a:extLst>
            </p:cNvPr>
            <p:cNvSpPr/>
            <p:nvPr/>
          </p:nvSpPr>
          <p:spPr>
            <a:xfrm>
              <a:off x="-103909" y="6643254"/>
              <a:ext cx="12399818" cy="290945"/>
            </a:xfrm>
            <a:prstGeom prst="rect">
              <a:avLst/>
            </a:prstGeom>
            <a:solidFill>
              <a:srgbClr val="1C22D2"/>
            </a:solidFill>
            <a:ln w="76200">
              <a:solidFill>
                <a:srgbClr val="02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/>
            </a:p>
          </p:txBody>
        </p:sp>
        <p:pic>
          <p:nvPicPr>
            <p:cNvPr id="6" name="Picture 2" descr="UGB renueva su imagen institucional: así luce ahora - Noticias de El  Salvador">
              <a:extLst>
                <a:ext uri="{FF2B5EF4-FFF2-40B4-BE49-F238E27FC236}">
                  <a16:creationId xmlns:a16="http://schemas.microsoft.com/office/drawing/2014/main" id="{0CF6625E-9A62-37D0-59C8-DF43DB101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08072"/>
              <a:ext cx="1930977" cy="9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244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F8ACA-29EC-77B8-0920-C1FDE430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>
                <a:solidFill>
                  <a:srgbClr val="1C22D2"/>
                </a:solidFill>
                <a:latin typeface="Berlin Sans FB "/>
                <a:cs typeface="Times New Roman"/>
              </a:rPr>
              <a:t>Extraer texto de PDF</a:t>
            </a:r>
            <a:endParaRPr lang="es-ES">
              <a:solidFill>
                <a:srgbClr val="1C22D2"/>
              </a:solidFill>
              <a:latin typeface="Berlin Sans FB "/>
            </a:endParaRP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3BD16F16-2CD8-E046-C6FC-862A842BA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9173" y="1728215"/>
            <a:ext cx="5849429" cy="2520531"/>
          </a:xfr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D17B10C6-95FD-4B4F-FB80-985424624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74" y="3089538"/>
            <a:ext cx="717014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cs typeface="Times New Roman" panose="02020603050405020304" pitchFamily="18" charset="0"/>
              </a:rPr>
              <a:t>Función: extraer textos de un PDF</a:t>
            </a:r>
          </a:p>
          <a:p>
            <a:pPr>
              <a:buFont typeface="Arial"/>
              <a:buChar char="•"/>
            </a:pPr>
            <a:endParaRPr lang="es-SV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cs typeface="Times New Roman" panose="02020603050405020304" pitchFamily="18" charset="0"/>
              </a:rPr>
              <a:t>Explicación </a:t>
            </a:r>
            <a:r>
              <a:rPr kumimoji="0" lang="es-SV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s-SV">
                <a:latin typeface="Times New Roman" panose="02020603050405020304" pitchFamily="18" charset="0"/>
                <a:cs typeface="Times New Roman" panose="02020603050405020304" pitchFamily="18" charset="0"/>
              </a:rPr>
              <a:t>código:</a:t>
            </a:r>
            <a:endParaRPr lang="es-SV" altLang="es-SV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s-SV" altLang="es-SV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Abrimos 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el archivo 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PDF 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 modo 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lectura binaria 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</a:t>
            </a:r>
            <a:r>
              <a:rPr lang="es-SV" err="1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).</a:t>
            </a:r>
            <a:endParaRPr lang="es-SV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Utilizamos el lector </a:t>
            </a:r>
            <a:r>
              <a:rPr kumimoji="0" lang="es-SV" i="0" u="none" strike="noStrike" cap="none" normalizeH="0" baseline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PdfReader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para 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cargar 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el archivo PDF.</a:t>
            </a:r>
            <a:endParaRPr lang="es-SV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Recorremos 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todas las páginas del PDF 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y extraemos el texto de cada una 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usando </a:t>
            </a:r>
            <a:r>
              <a:rPr kumimoji="0" lang="es-SV" i="0" u="none" strike="noStrike" cap="none" normalizeH="0" baseline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extract_text</a:t>
            </a:r>
            <a:r>
              <a:rPr lang="es-SV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s-SV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s-SV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Finalmente, imprimimos</a:t>
            </a:r>
            <a:r>
              <a:rPr kumimoji="0" lang="es-SV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el texto de cada página.</a:t>
            </a:r>
            <a:endParaRPr lang="es-SV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SV" altLang="es-SV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9A88053-E4CC-9F05-E864-B8CEB7AF61BD}"/>
              </a:ext>
            </a:extLst>
          </p:cNvPr>
          <p:cNvGrpSpPr/>
          <p:nvPr/>
        </p:nvGrpSpPr>
        <p:grpSpPr>
          <a:xfrm>
            <a:off x="-103909" y="5678127"/>
            <a:ext cx="12399818" cy="1226127"/>
            <a:chOff x="-103909" y="5708072"/>
            <a:chExt cx="12399818" cy="1226127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DB70C59-4D43-2BFA-1FF7-CD26C2962967}"/>
                </a:ext>
              </a:extLst>
            </p:cNvPr>
            <p:cNvSpPr/>
            <p:nvPr/>
          </p:nvSpPr>
          <p:spPr>
            <a:xfrm>
              <a:off x="-103909" y="6643254"/>
              <a:ext cx="12399818" cy="290945"/>
            </a:xfrm>
            <a:prstGeom prst="rect">
              <a:avLst/>
            </a:prstGeom>
            <a:solidFill>
              <a:srgbClr val="1C22D2"/>
            </a:solidFill>
            <a:ln w="76200">
              <a:solidFill>
                <a:srgbClr val="02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/>
            </a:p>
          </p:txBody>
        </p:sp>
        <p:pic>
          <p:nvPicPr>
            <p:cNvPr id="7" name="Picture 2" descr="UGB renueva su imagen institucional: así luce ahora - Noticias de El  Salvador">
              <a:extLst>
                <a:ext uri="{FF2B5EF4-FFF2-40B4-BE49-F238E27FC236}">
                  <a16:creationId xmlns:a16="http://schemas.microsoft.com/office/drawing/2014/main" id="{32FE586E-3EE5-242D-43AF-9F1FB3D0D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08072"/>
              <a:ext cx="1930977" cy="9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23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9c5ab1-ee8e-4eed-8005-b598368d6e9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975DFDE6D8CB428CBF4B960676DFD4" ma:contentTypeVersion="14" ma:contentTypeDescription="Crear nuevo documento." ma:contentTypeScope="" ma:versionID="965397bc2762fd5ca4d8fdff9d3912f1">
  <xsd:schema xmlns:xsd="http://www.w3.org/2001/XMLSchema" xmlns:xs="http://www.w3.org/2001/XMLSchema" xmlns:p="http://schemas.microsoft.com/office/2006/metadata/properties" xmlns:ns3="419c5ab1-ee8e-4eed-8005-b598368d6e90" xmlns:ns4="3a3dde64-9121-4c16-bd15-b8595275ef0f" targetNamespace="http://schemas.microsoft.com/office/2006/metadata/properties" ma:root="true" ma:fieldsID="91550482b6e4f885b4a376dab1d9290e" ns3:_="" ns4:_="">
    <xsd:import namespace="419c5ab1-ee8e-4eed-8005-b598368d6e90"/>
    <xsd:import namespace="3a3dde64-9121-4c16-bd15-b8595275ef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9c5ab1-ee8e-4eed-8005-b598368d6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3dde64-9121-4c16-bd15-b8595275ef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AE50BA-80CF-4F35-97C4-F2AE8C140C01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3a3dde64-9121-4c16-bd15-b8595275ef0f"/>
    <ds:schemaRef ds:uri="419c5ab1-ee8e-4eed-8005-b598368d6e9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1BEBF87-CDA3-40D2-83F2-11D7811C53B5}">
  <ds:schemaRefs>
    <ds:schemaRef ds:uri="3a3dde64-9121-4c16-bd15-b8595275ef0f"/>
    <ds:schemaRef ds:uri="419c5ab1-ee8e-4eed-8005-b598368d6e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B203CE-08EA-4026-B3A0-EE173F4707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Office PowerPoint</Application>
  <PresentationFormat>Panorámica</PresentationFormat>
  <Paragraphs>87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Berlin Sans FB</vt:lpstr>
      <vt:lpstr>Berlin Sans FB </vt:lpstr>
      <vt:lpstr>Berlin Sans FB Demi</vt:lpstr>
      <vt:lpstr>Times New Roman</vt:lpstr>
      <vt:lpstr>Tema de Office</vt:lpstr>
      <vt:lpstr>Presentación de PowerPoint</vt:lpstr>
      <vt:lpstr>¿Qué es pyPDF2?</vt:lpstr>
      <vt:lpstr>Características</vt:lpstr>
      <vt:lpstr>Leer, escribir y copiar archivos PDF</vt:lpstr>
      <vt:lpstr>Fusiona varios archivos PDF en uno solo</vt:lpstr>
      <vt:lpstr>Ejemplo: 1. Leer el contenido de un PDF</vt:lpstr>
      <vt:lpstr>2. Copiar el contenido de un PDF a otro</vt:lpstr>
      <vt:lpstr>3. Fusionar varios PDFs en uno solo</vt:lpstr>
      <vt:lpstr>Extraer texto de PDF</vt:lpstr>
      <vt:lpstr>Añade marcas de agua  </vt:lpstr>
      <vt:lpstr>Ver el número de pág. De los PDF </vt:lpstr>
      <vt:lpstr>Agregar contraseña</vt:lpstr>
      <vt:lpstr>Dividir PDF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EDUARDO MENDEZ GOMEZ</dc:creator>
  <cp:lastModifiedBy>KEVIN EDUARDO MENDEZ GOMEZ</cp:lastModifiedBy>
  <cp:revision>1</cp:revision>
  <dcterms:created xsi:type="dcterms:W3CDTF">2024-10-15T15:23:29Z</dcterms:created>
  <dcterms:modified xsi:type="dcterms:W3CDTF">2024-10-18T02:27:43Z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0x0101008E975DFDE6D8CB428CBF4B960676DFD4</vt:lpwstr>
  </property>
</Properties>
</file>