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4" r:id="rId7"/>
    <p:sldId id="278" r:id="rId8"/>
    <p:sldId id="279" r:id="rId9"/>
    <p:sldId id="260" r:id="rId10"/>
    <p:sldId id="262" r:id="rId11"/>
    <p:sldId id="273" r:id="rId12"/>
    <p:sldId id="274" r:id="rId13"/>
    <p:sldId id="263" r:id="rId14"/>
    <p:sldId id="275" r:id="rId15"/>
    <p:sldId id="270" r:id="rId16"/>
    <p:sldId id="267" r:id="rId17"/>
    <p:sldId id="268" r:id="rId18"/>
    <p:sldId id="265" r:id="rId19"/>
    <p:sldId id="276" r:id="rId20"/>
    <p:sldId id="26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 custT="1"/>
      <dgm:spPr/>
      <dgm:t>
        <a:bodyPr/>
        <a:lstStyle/>
        <a:p>
          <a:r>
            <a:rPr lang="es-MX" sz="6500" dirty="0"/>
            <a:t>Eduardo Novoa</a:t>
          </a:r>
        </a:p>
        <a:p>
          <a:r>
            <a:rPr lang="es-MX" sz="3200" dirty="0"/>
            <a:t>Desarrollador Full Stack</a:t>
          </a:r>
        </a:p>
        <a:p>
          <a:r>
            <a:rPr lang="es-MX" sz="3200" dirty="0"/>
            <a:t>Documentador </a:t>
          </a:r>
        </a:p>
        <a:p>
          <a:r>
            <a:rPr lang="es-MX" sz="3200" dirty="0"/>
            <a:t>Tester QA</a:t>
          </a:r>
        </a:p>
        <a:p>
          <a:r>
            <a:rPr lang="es-MX" sz="3200" b="0" i="0" dirty="0"/>
            <a:t>Líder de Proyecto</a:t>
          </a:r>
        </a:p>
        <a:p>
          <a:endParaRPr lang="es-MX" sz="3200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1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1" custScaleY="28036" custLinFactNeighborX="-8952" custLinFactNeighborY="885"/>
      <dgm:spPr/>
    </dgm:pt>
    <dgm:pt modelId="{52D125D2-FCA7-4A2D-AB39-B6BD54F251F2}" type="pres">
      <dgm:prSet presAssocID="{78BFB295-8F5D-4286-B72B-79142F8F0E13}" presName="text" presStyleLbl="node1" presStyleIdx="0" presStyleCnt="1">
        <dgm:presLayoutVars>
          <dgm:bulletEnabled val="1"/>
        </dgm:presLayoutVars>
      </dgm:prSet>
      <dgm:spPr/>
    </dgm:pt>
  </dgm:ptLst>
  <dgm:cxnLst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792532" cy="434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Eduardo Novoa</a:t>
          </a:r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Desarrollador Full Stack</a:t>
          </a:r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Documentador </a:t>
          </a:r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Tester QA</a:t>
          </a:r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0" i="0" kern="1200" dirty="0"/>
            <a:t>Líder de Proyecto</a:t>
          </a:r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200" kern="1200" dirty="0"/>
        </a:p>
      </dsp:txBody>
      <dsp:txXfrm>
        <a:off x="1993136" y="0"/>
        <a:ext cx="5799395" cy="4346305"/>
      </dsp:txXfrm>
    </dsp:sp>
    <dsp:sp modelId="{9A7E2690-DE9C-4572-9BE5-B8C9A3B8BBB3}">
      <dsp:nvSpPr>
        <dsp:cNvPr id="0" name=""/>
        <dsp:cNvSpPr/>
      </dsp:nvSpPr>
      <dsp:spPr>
        <a:xfrm>
          <a:off x="295113" y="1716512"/>
          <a:ext cx="1558506" cy="974824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05-07-2025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-1" y="1715117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“Urban Drip”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  <p:pic>
        <p:nvPicPr>
          <p:cNvPr id="3074" name="Picture 2" descr="40 páginas de ropa en línea ¡para inspirarte a crear la tuya!">
            <a:extLst>
              <a:ext uri="{FF2B5EF4-FFF2-40B4-BE49-F238E27FC236}">
                <a16:creationId xmlns:a16="http://schemas.microsoft.com/office/drawing/2014/main" id="{729CD381-62A8-4E22-B134-FE82B765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98" y="3429000"/>
            <a:ext cx="3239999" cy="18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79715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4EA1905-DB24-4315-A094-D0745E22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925"/>
            <a:ext cx="12191999" cy="44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FB7269-1D61-46D9-9897-AABD29D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032"/>
            <a:ext cx="12192000" cy="4254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465A4F-227B-475D-B268-0D2823048F30}"/>
              </a:ext>
            </a:extLst>
          </p:cNvPr>
          <p:cNvSpPr txBox="1"/>
          <p:nvPr/>
        </p:nvSpPr>
        <p:spPr>
          <a:xfrm>
            <a:off x="199724" y="37841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9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58121CB-E881-4A79-A8A9-5B3DF67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9833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9CE5C5-B011-4D48-A75E-DB6C3CF7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4" y="1132359"/>
            <a:ext cx="10054288" cy="45932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C0F122-3087-4281-96A9-13E46B0BAE06}"/>
              </a:ext>
            </a:extLst>
          </p:cNvPr>
          <p:cNvSpPr txBox="1"/>
          <p:nvPr/>
        </p:nvSpPr>
        <p:spPr>
          <a:xfrm>
            <a:off x="199724" y="37841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CC626F7D-BAF3-400A-BDA1-ECBE8B61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2688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278441" y="73152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98F1AF1-DF1A-4AAE-8D47-DF8BF6A8B918}"/>
              </a:ext>
            </a:extLst>
          </p:cNvPr>
          <p:cNvSpPr txBox="1"/>
          <p:nvPr/>
        </p:nvSpPr>
        <p:spPr>
          <a:xfrm>
            <a:off x="199724" y="37841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10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19DA4A9-8714-4683-9D24-C34A6E63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FDBD42-2438-4ACB-B5C5-078265BC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06" y="1346010"/>
            <a:ext cx="9135530" cy="516200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64FC1E0-2C6C-4B77-84C5-8035397C399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522846" y="3277417"/>
            <a:ext cx="1833444" cy="8518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BC4014E3-4A2E-4C26-9CCA-B4C5DCC7DC8D}"/>
              </a:ext>
            </a:extLst>
          </p:cNvPr>
          <p:cNvSpPr/>
          <p:nvPr/>
        </p:nvSpPr>
        <p:spPr>
          <a:xfrm rot="2710979">
            <a:off x="5335304" y="3219177"/>
            <a:ext cx="90437" cy="68323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112BD2-CD36-430C-B340-9889A6B1DED5}"/>
              </a:ext>
            </a:extLst>
          </p:cNvPr>
          <p:cNvSpPr txBox="1"/>
          <p:nvPr/>
        </p:nvSpPr>
        <p:spPr>
          <a:xfrm>
            <a:off x="4473341" y="416912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Modelo Relacional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16D74A-DE2B-46D6-8CD0-3AA8B5F09E2C}"/>
              </a:ext>
            </a:extLst>
          </p:cNvPr>
          <p:cNvSpPr txBox="1"/>
          <p:nvPr/>
        </p:nvSpPr>
        <p:spPr>
          <a:xfrm>
            <a:off x="613611" y="33996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12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BCB724A-23E8-4490-83F3-DE98F908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AD91856-8589-43D2-A0D2-F4606916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2" y="948031"/>
            <a:ext cx="11867913" cy="578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459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Visual Studio Code - Wikipedia">
            <a:extLst>
              <a:ext uri="{FF2B5EF4-FFF2-40B4-BE49-F238E27FC236}">
                <a16:creationId xmlns:a16="http://schemas.microsoft.com/office/drawing/2014/main" id="{5A03C878-A8B6-46EA-A1D5-05014AE7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59" y="2970640"/>
            <a:ext cx="1229698" cy="122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arn Node.js | Node.js Tutorial for Beginners | Edureka">
            <a:extLst>
              <a:ext uri="{FF2B5EF4-FFF2-40B4-BE49-F238E27FC236}">
                <a16:creationId xmlns:a16="http://schemas.microsoft.com/office/drawing/2014/main" id="{C1185834-49D5-4D66-B1E1-F6AC0E52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88" y="3015473"/>
            <a:ext cx="1860996" cy="11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é es Express.js? Todo lo que Debes Saber">
            <a:extLst>
              <a:ext uri="{FF2B5EF4-FFF2-40B4-BE49-F238E27FC236}">
                <a16:creationId xmlns:a16="http://schemas.microsoft.com/office/drawing/2014/main" id="{098FF20B-995E-44D6-B4A7-35355B6D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48" y="2753612"/>
            <a:ext cx="2303658" cy="16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ySQL, el sistema para gestión de bases de datos más popular">
            <a:extLst>
              <a:ext uri="{FF2B5EF4-FFF2-40B4-BE49-F238E27FC236}">
                <a16:creationId xmlns:a16="http://schemas.microsoft.com/office/drawing/2014/main" id="{B9F533EA-3E4A-4D45-AC5D-5FD7459B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65" y="2753612"/>
            <a:ext cx="2966988" cy="19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DA758B-8AFA-4F74-BC10-A0BF8352F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94" y="4666473"/>
            <a:ext cx="3453132" cy="13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B2FD0C-8D98-4A1E-8514-4F72AB905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" y="1083594"/>
            <a:ext cx="11610975" cy="51720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6C855E-CC14-4CAF-8062-FB4E77971694}"/>
              </a:ext>
            </a:extLst>
          </p:cNvPr>
          <p:cNvSpPr txBox="1"/>
          <p:nvPr/>
        </p:nvSpPr>
        <p:spPr>
          <a:xfrm>
            <a:off x="2974205" y="207550"/>
            <a:ext cx="555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DIAGRAMA DE SECUENCIA COMPRA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282C5F-B3C2-4C6B-8505-E522D43B7A30}"/>
              </a:ext>
            </a:extLst>
          </p:cNvPr>
          <p:cNvSpPr txBox="1"/>
          <p:nvPr/>
        </p:nvSpPr>
        <p:spPr>
          <a:xfrm>
            <a:off x="98007" y="28449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93" y="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283600" y="655436"/>
            <a:ext cx="1190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Obstáculos presentados durante el desarrollo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EC50A1-DEEF-463E-BFBB-970E5B7DE43D}"/>
              </a:ext>
            </a:extLst>
          </p:cNvPr>
          <p:cNvSpPr txBox="1"/>
          <p:nvPr/>
        </p:nvSpPr>
        <p:spPr>
          <a:xfrm>
            <a:off x="283600" y="1440788"/>
            <a:ext cx="116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🕐 Limitaciones de Tiempo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dirty="0"/>
              <a:t>Presión por cumplir plazos establecidos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dirty="0"/>
              <a:t>Priorización de funcionalidades críticas sobre optimización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dirty="0"/>
              <a:t>Tiempo reducido para pruebas exhaustivas</a:t>
            </a:r>
          </a:p>
          <a:p>
            <a:pPr algn="ctr"/>
            <a:r>
              <a:rPr lang="es-MX" sz="2000" b="1" dirty="0"/>
              <a:t>👤 Trabajo Individual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Responsabilidad completa del stack</a:t>
            </a:r>
            <a:r>
              <a:rPr lang="es-MX" sz="2000" dirty="0"/>
              <a:t>: Frontend, Backend, Base de datos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Falta de colaboración</a:t>
            </a:r>
            <a:r>
              <a:rPr lang="es-MX" sz="2000" dirty="0"/>
              <a:t>: Sin equipo para validar decisiones técnicas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Múltiples roles</a:t>
            </a:r>
            <a:r>
              <a:rPr lang="es-MX" sz="2000" dirty="0"/>
              <a:t>: Desarrollador, Tester, DevOps, Documentador</a:t>
            </a:r>
          </a:p>
          <a:p>
            <a:pPr algn="ctr"/>
            <a:r>
              <a:rPr lang="es-MX" sz="2000" b="1" dirty="0"/>
              <a:t>📚 Documentación + Programación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Doble responsabilidad</a:t>
            </a:r>
            <a:r>
              <a:rPr lang="es-MX" sz="2000" dirty="0"/>
              <a:t>: Desarrollo activo y documentación técnica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Alternancia de contextos</a:t>
            </a:r>
            <a:r>
              <a:rPr lang="es-MX" sz="2000" dirty="0"/>
              <a:t>: Cambio constante entre codificar y documentar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Mantenimiento de coherencia</a:t>
            </a:r>
            <a:r>
              <a:rPr lang="es-MX" sz="2000" dirty="0"/>
              <a:t>: Sincronizar código con documentación</a:t>
            </a:r>
          </a:p>
          <a:p>
            <a:pPr algn="ctr"/>
            <a:r>
              <a:rPr lang="es-MX" sz="2000" b="1" dirty="0"/>
              <a:t>⚡ Desarrollo Full-</a:t>
            </a:r>
            <a:r>
              <a:rPr lang="es-MX" sz="2000" b="1" dirty="0" err="1"/>
              <a:t>Stack</a:t>
            </a:r>
            <a:endParaRPr lang="es-MX" sz="2000" b="1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Múltiples tecnologías</a:t>
            </a:r>
            <a:r>
              <a:rPr lang="es-MX" sz="2000" dirty="0"/>
              <a:t>: Coordinación entre diferentes lenguajes y frameworks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Integración compleja</a:t>
            </a:r>
            <a:r>
              <a:rPr lang="es-MX" sz="2000" dirty="0"/>
              <a:t>: Sincronización Frontend-Backend-Base de datos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Curva de aprendizaje</a:t>
            </a:r>
            <a:r>
              <a:rPr lang="es-MX" sz="2000" dirty="0"/>
              <a:t>: Dominio simultáneo de diversas herramientas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5D5A89-89AF-47C7-98F2-0A00E2187839}"/>
              </a:ext>
            </a:extLst>
          </p:cNvPr>
          <p:cNvSpPr txBox="1"/>
          <p:nvPr/>
        </p:nvSpPr>
        <p:spPr>
          <a:xfrm>
            <a:off x="283600" y="14305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1ECF43-0E22-432C-903B-153740493F55}"/>
              </a:ext>
            </a:extLst>
          </p:cNvPr>
          <p:cNvSpPr txBox="1"/>
          <p:nvPr/>
        </p:nvSpPr>
        <p:spPr>
          <a:xfrm>
            <a:off x="278442" y="415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</p:spTree>
    <p:extLst>
      <p:ext uri="{BB962C8B-B14F-4D97-AF65-F5344CB8AC3E}">
        <p14:creationId xmlns:p14="http://schemas.microsoft.com/office/powerpoint/2010/main" val="303442081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C196-A9ED-417F-B168-3514D43B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280" y="207550"/>
            <a:ext cx="4224688" cy="1325563"/>
          </a:xfrm>
        </p:spPr>
        <p:txBody>
          <a:bodyPr/>
          <a:lstStyle/>
          <a:p>
            <a:r>
              <a:rPr lang="es-MX" dirty="0">
                <a:latin typeface="+mn-lt"/>
              </a:rPr>
              <a:t>Comentario Final</a:t>
            </a:r>
          </a:p>
        </p:txBody>
      </p:sp>
      <p:pic>
        <p:nvPicPr>
          <p:cNvPr id="4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CECDE7A-9CF1-476C-92D3-4D29CB48E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181CEF-6EBE-4259-A1E8-E898F3047539}"/>
              </a:ext>
            </a:extLst>
          </p:cNvPr>
          <p:cNvSpPr txBox="1"/>
          <p:nvPr/>
        </p:nvSpPr>
        <p:spPr>
          <a:xfrm>
            <a:off x="278442" y="415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1026" name="Picture 2" descr="Las redes sociales no son un trabajo individual | PeakD">
            <a:extLst>
              <a:ext uri="{FF2B5EF4-FFF2-40B4-BE49-F238E27FC236}">
                <a16:creationId xmlns:a16="http://schemas.microsoft.com/office/drawing/2014/main" id="{A6AB4363-AFFA-41BF-861B-3C54649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4" y="2800950"/>
            <a:ext cx="2486526" cy="18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la automatización? | Blog UE">
            <a:extLst>
              <a:ext uri="{FF2B5EF4-FFF2-40B4-BE49-F238E27FC236}">
                <a16:creationId xmlns:a16="http://schemas.microsoft.com/office/drawing/2014/main" id="{3C2CB0AD-397C-4805-971C-638CF1EB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44" y="2800949"/>
            <a:ext cx="2688200" cy="18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rar - Iconos gratis de comercio y compras">
            <a:extLst>
              <a:ext uri="{FF2B5EF4-FFF2-40B4-BE49-F238E27FC236}">
                <a16:creationId xmlns:a16="http://schemas.microsoft.com/office/drawing/2014/main" id="{C53415AC-8AE7-4E4D-8789-720E9FF1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155" y="2800949"/>
            <a:ext cx="2143125" cy="18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937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796052"/>
              </p:ext>
            </p:extLst>
          </p:nvPr>
        </p:nvGraphicFramePr>
        <p:xfrm>
          <a:off x="4121026" y="1710819"/>
          <a:ext cx="7792532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ágenes de Person Icon: descubre bancos de fotos, ilustraciones, vectores  y vídeos de 8,154,947 | Adobe Stock">
            <a:extLst>
              <a:ext uri="{FF2B5EF4-FFF2-40B4-BE49-F238E27FC236}">
                <a16:creationId xmlns:a16="http://schemas.microsoft.com/office/drawing/2014/main" id="{559BB2EA-915D-41B8-B5C8-549F3FFD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752824"/>
            <a:ext cx="1615039" cy="24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158123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28D700-B429-422B-8675-1A08E4792EDD}"/>
              </a:ext>
            </a:extLst>
          </p:cNvPr>
          <p:cNvSpPr txBox="1"/>
          <p:nvPr/>
        </p:nvSpPr>
        <p:spPr>
          <a:xfrm>
            <a:off x="498108" y="415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2050" name="Picture 2" descr="527.900+ Preguntas Ilustraciones de Stock, gráficos vectoriales libres de  derechos y clip art - iStock | Dudas, Signo de interrogación, Encuesta">
            <a:extLst>
              <a:ext uri="{FF2B5EF4-FFF2-40B4-BE49-F238E27FC236}">
                <a16:creationId xmlns:a16="http://schemas.microsoft.com/office/drawing/2014/main" id="{C93A7465-1407-4ED3-B4AC-F6BF23306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63" y="2939017"/>
            <a:ext cx="3414362" cy="27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11085664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Falta de automatización en los procesos de venta</a:t>
            </a:r>
            <a:r>
              <a:rPr lang="es-MX" dirty="0"/>
              <a:t>: Las compras se gestionan de forma manual, lo que genera errores, pérdidas de información y lentitud en la atención al cliente.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Gestión ineficiente del inventario</a:t>
            </a:r>
            <a:r>
              <a:rPr lang="es-MX" dirty="0"/>
              <a:t>: No existe un sistema actualizado que permita controlar el stock en tiempo real, lo que produce sobreventas o ventas de productos agotados.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Dificultad para expandirse digitalmente</a:t>
            </a:r>
            <a:r>
              <a:rPr lang="es-MX" dirty="0"/>
              <a:t>: Al no contar con un sitio web, la tienda depende exclusivamente de redes sociales, limitando su alcance y profesionalismo frente a posibles nuevos clientes.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Ausencia de reportes y análisis de ventas</a:t>
            </a:r>
            <a:r>
              <a:rPr lang="es-MX" dirty="0"/>
              <a:t>: No se tiene información consolidada que permita tomar decisiones basadas en métricas reales.</a:t>
            </a:r>
          </a:p>
          <a:p>
            <a:pPr algn="just"/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C16C800-9529-43FC-ACB8-7366406C2BA9}"/>
              </a:ext>
            </a:extLst>
          </p:cNvPr>
          <p:cNvSpPr/>
          <p:nvPr/>
        </p:nvSpPr>
        <p:spPr>
          <a:xfrm>
            <a:off x="838537" y="1403889"/>
            <a:ext cx="10317143" cy="405022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3200" u="sng" dirty="0"/>
              <a:t>Propuesta de solución</a:t>
            </a:r>
          </a:p>
          <a:p>
            <a:pPr lvl="0" algn="ctr"/>
            <a:r>
              <a:rPr lang="es-MX" sz="2400" dirty="0"/>
              <a:t>Implementar un sistema web con carrito de compras automatizado, sistema de gestión de inventario en tiempo real que prevenga sobreventas, integración con métodos de pago locales, y </a:t>
            </a:r>
            <a:r>
              <a:rPr lang="es-MX" sz="2400" dirty="0" err="1"/>
              <a:t>dashboard</a:t>
            </a:r>
            <a:r>
              <a:rPr lang="es-MX" sz="2400" dirty="0"/>
              <a:t> administrativo con reportes de ventas. Esta solución eliminará la gestión manual de pedidos, proporcionará control total del stock, expandirá la presencia digital más allá de redes sociales</a:t>
            </a:r>
            <a:endParaRPr lang="es-MX" sz="2400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63CA33-168E-405A-81DE-21B39932003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E93C4A3D-8BE6-45C8-B33A-A304DBF6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059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07313" y="36570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Desarrollar un sistema web para la gestión de una tienda de ropa.</a:t>
            </a:r>
          </a:p>
          <a:p>
            <a:pPr algn="ctr"/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Aumentar la tasa de retención de clientes en un 20% durante los próximos 6 meses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Aumentar las ventas a través del sistema web en un 40% en los próximos 3 meses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Reducir la tasa de abandono del carrito en un 15% en los próximos 3 meses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8869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785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1C9787-CBAA-4EA3-9E57-8BEB83316CCC}"/>
              </a:ext>
            </a:extLst>
          </p:cNvPr>
          <p:cNvSpPr txBox="1"/>
          <p:nvPr/>
        </p:nvSpPr>
        <p:spPr>
          <a:xfrm>
            <a:off x="1212783" y="2319688"/>
            <a:ext cx="9124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sistema de gestión para tienda de ropa en línea abarcará la administración completa del catálogo de productos con control de inventario, registro y gestión de usuarios diferenciados (clientes y administradores), procesamiento de ventas mediante carrito de compras con confirmación de pedidos, funcionalidades de búsqueda y filtrado de productos, panel administrativo con reportes básicos de ventas y stock, y sistema de retiro en tienda física como modalidad de entrega</a:t>
            </a:r>
          </a:p>
        </p:txBody>
      </p:sp>
      <p:pic>
        <p:nvPicPr>
          <p:cNvPr id="4" name="Picture 2" descr="Conexión a internet - Mantenimiento Informático Madrid">
            <a:extLst>
              <a:ext uri="{FF2B5EF4-FFF2-40B4-BE49-F238E27FC236}">
                <a16:creationId xmlns:a16="http://schemas.microsoft.com/office/drawing/2014/main" id="{2ACE2F60-EAC1-4BC8-B71B-B5E6795D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83" y="4658933"/>
            <a:ext cx="2725019" cy="15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6027E-A903-434B-B2E5-DEE615D3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538" y="330120"/>
            <a:ext cx="5995737" cy="1325563"/>
          </a:xfrm>
        </p:spPr>
        <p:txBody>
          <a:bodyPr/>
          <a:lstStyle/>
          <a:p>
            <a:r>
              <a:rPr lang="es-MX" dirty="0">
                <a:latin typeface="+mn-lt"/>
              </a:rPr>
              <a:t>Limitaciones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FF4D8-A50A-4CCA-B0DC-6B1242E8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315"/>
            <a:ext cx="10515600" cy="329583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800" dirty="0"/>
              <a:t>Necesita de acceso a internet para su funcionalidad.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Los filtros estarán restringidos a categorías predefinidas.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Solo se aceptarán pagos en efectivo al momento del retiro en tienda y online a través de Transbank.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La actualización de inventario será manual desde el panel administrativo.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No incluye servicio de envío a domicilio, solo retiro en tienda.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El servicio estará disponible en un principio únicamente en Concepción.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Solo existirán dos roles: Cliente y Administrador.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/>
              <a:t>En esta instancia solo trabajaremos con categorías y marcas definidas en un inicio.</a:t>
            </a:r>
          </a:p>
          <a:p>
            <a:pPr marL="0" indent="0">
              <a:buNone/>
            </a:pPr>
            <a:endParaRPr lang="es-MX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2020AC-C12C-4F5B-8B7C-3FA0A72AD73A}"/>
              </a:ext>
            </a:extLst>
          </p:cNvPr>
          <p:cNvSpPr txBox="1"/>
          <p:nvPr/>
        </p:nvSpPr>
        <p:spPr>
          <a:xfrm>
            <a:off x="78436" y="30558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5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E84D9D13-6BFB-478D-8F43-8F830290D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336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2D97F-9CF6-4728-AD1C-BE893CA4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537" y="365125"/>
            <a:ext cx="4320941" cy="1325563"/>
          </a:xfrm>
        </p:spPr>
        <p:txBody>
          <a:bodyPr/>
          <a:lstStyle/>
          <a:p>
            <a:r>
              <a:rPr lang="es-MX" dirty="0"/>
              <a:t>Reglas de negocio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86DCD-E75E-4CB4-A6EA-D2E1902C0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sz="1800" dirty="0"/>
              <a:t>Cada usuario debe tener un email único en 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Los precios deben ser mayores a cero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Los productos sin stock pueden seguir siendo visibles pero no comprables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El stock no puede ser negativo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Los estados Entregado y Cancelado no permiten transiciones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Todo pedido en estado Reservado debe tener un código único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1800" dirty="0"/>
              <a:t>Solo usuarios autenticados con rol de administrador pueden modificar estados de pedidos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37614C-0C26-4A20-8C17-0B66F6D758DC}"/>
              </a:ext>
            </a:extLst>
          </p:cNvPr>
          <p:cNvSpPr txBox="1"/>
          <p:nvPr/>
        </p:nvSpPr>
        <p:spPr>
          <a:xfrm>
            <a:off x="136188" y="388695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5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1B5390E3-924B-409C-AA05-AE1C30F1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917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0127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Tradicional en cascada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2FDB279-E54B-4767-A330-E862A543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63" y="1913703"/>
            <a:ext cx="6706840" cy="36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765</Words>
  <Application>Microsoft Office PowerPoint</Application>
  <PresentationFormat>Panorámica</PresentationFormat>
  <Paragraphs>91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Limitaciones del proyecto</vt:lpstr>
      <vt:lpstr>Reglas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Comentario Final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usuario</cp:lastModifiedBy>
  <cp:revision>40</cp:revision>
  <dcterms:created xsi:type="dcterms:W3CDTF">2023-10-28T21:12:11Z</dcterms:created>
  <dcterms:modified xsi:type="dcterms:W3CDTF">2025-07-05T21:42:22Z</dcterms:modified>
</cp:coreProperties>
</file>