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9" r:id="rId6"/>
    <p:sldId id="260" r:id="rId7"/>
    <p:sldId id="268" r:id="rId8"/>
    <p:sldId id="266" r:id="rId9"/>
    <p:sldId id="267" r:id="rId10"/>
    <p:sldId id="271" r:id="rId11"/>
    <p:sldId id="261" r:id="rId12"/>
    <p:sldId id="262" r:id="rId13"/>
    <p:sldId id="270" r:id="rId14"/>
    <p:sldId id="263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6D0CB-941A-4420-A266-CC244BE21556}" type="datetimeFigureOut">
              <a:rPr lang="es-MX" smtClean="0"/>
              <a:t>07/04/2025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43994-8D36-478E-B1EC-DBEF08CB01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0292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43994-8D36-478E-B1EC-DBEF08CB01DC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1012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719E685-DB50-4941-98B3-B68511F0A6A1}" type="datetimeFigureOut">
              <a:rPr lang="es-MX" smtClean="0"/>
              <a:t>07/04/2025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CE7C03C-BC2A-4CFE-8637-02A1881330A5}" type="slidenum">
              <a:rPr lang="es-MX" smtClean="0"/>
              <a:t>‹Nº›</a:t>
            </a:fld>
            <a:endParaRPr lang="es-MX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7255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9E685-DB50-4941-98B3-B68511F0A6A1}" type="datetimeFigureOut">
              <a:rPr lang="es-MX" smtClean="0"/>
              <a:t>07/04/2025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7C03C-BC2A-4CFE-8637-02A1881330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4232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9E685-DB50-4941-98B3-B68511F0A6A1}" type="datetimeFigureOut">
              <a:rPr lang="es-MX" smtClean="0"/>
              <a:t>07/04/2025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7C03C-BC2A-4CFE-8637-02A1881330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4893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9E685-DB50-4941-98B3-B68511F0A6A1}" type="datetimeFigureOut">
              <a:rPr lang="es-MX" smtClean="0"/>
              <a:t>07/04/2025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7C03C-BC2A-4CFE-8637-02A1881330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638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19E685-DB50-4941-98B3-B68511F0A6A1}" type="datetimeFigureOut">
              <a:rPr lang="es-MX" smtClean="0"/>
              <a:t>07/04/2025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E7C03C-BC2A-4CFE-8637-02A1881330A5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75762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9E685-DB50-4941-98B3-B68511F0A6A1}" type="datetimeFigureOut">
              <a:rPr lang="es-MX" smtClean="0"/>
              <a:t>07/04/2025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7C03C-BC2A-4CFE-8637-02A1881330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836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9E685-DB50-4941-98B3-B68511F0A6A1}" type="datetimeFigureOut">
              <a:rPr lang="es-MX" smtClean="0"/>
              <a:t>07/04/2025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7C03C-BC2A-4CFE-8637-02A1881330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6380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9E685-DB50-4941-98B3-B68511F0A6A1}" type="datetimeFigureOut">
              <a:rPr lang="es-MX" smtClean="0"/>
              <a:t>07/04/2025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7C03C-BC2A-4CFE-8637-02A1881330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222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9E685-DB50-4941-98B3-B68511F0A6A1}" type="datetimeFigureOut">
              <a:rPr lang="es-MX" smtClean="0"/>
              <a:t>07/04/2025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7C03C-BC2A-4CFE-8637-02A1881330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892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19E685-DB50-4941-98B3-B68511F0A6A1}" type="datetimeFigureOut">
              <a:rPr lang="es-MX" smtClean="0"/>
              <a:t>07/04/2025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E7C03C-BC2A-4CFE-8637-02A1881330A5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9327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19E685-DB50-4941-98B3-B68511F0A6A1}" type="datetimeFigureOut">
              <a:rPr lang="es-MX" smtClean="0"/>
              <a:t>07/04/2025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E7C03C-BC2A-4CFE-8637-02A1881330A5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480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719E685-DB50-4941-98B3-B68511F0A6A1}" type="datetimeFigureOut">
              <a:rPr lang="es-MX" smtClean="0"/>
              <a:t>07/04/2025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CE7C03C-BC2A-4CFE-8637-02A1881330A5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39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61CC2-E0B5-4D72-964F-D21B272ABA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Capstone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F28096-967A-4C2A-AFF2-4B2E4E8BC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5089" y="4502817"/>
            <a:ext cx="4309241" cy="1162259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s-MX" dirty="0"/>
              <a:t>Nombre: Eduardo Novoa</a:t>
            </a:r>
          </a:p>
          <a:p>
            <a:pPr algn="l"/>
            <a:r>
              <a:rPr lang="es-MX" dirty="0"/>
              <a:t>Fecha: 09 de abril 2025</a:t>
            </a:r>
          </a:p>
          <a:p>
            <a:pPr algn="l"/>
            <a:r>
              <a:rPr lang="es-MX" dirty="0"/>
              <a:t>Profesores: Mabel Alejandra Herrera Pino</a:t>
            </a:r>
          </a:p>
          <a:p>
            <a:pPr algn="l"/>
            <a:r>
              <a:rPr lang="es-MX" dirty="0"/>
              <a:t>                    Juan Pablo Mellado Alarcón</a:t>
            </a:r>
          </a:p>
          <a:p>
            <a:pPr algn="l"/>
            <a:endParaRPr lang="es-MX" dirty="0"/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9F62651-3818-407D-83BF-E89402396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662" y="0"/>
            <a:ext cx="2375337" cy="76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378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BE425B-03B3-465D-B772-D215AC98D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Requerimientos no funcionales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C2566F-2309-4B7C-9DBE-C3D28C15D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95111"/>
            <a:ext cx="9601200" cy="35814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MX" dirty="0"/>
              <a:t>El sistema deberá cargar las páginas principales (inicio, productos, carrito) en un máximo de 3 segundos bajo condiciones normales de red.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El sistema debe contar con autenticación mediante correo y contraseña encriptada.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Solo los administradores podrán acceder al panel de gestión (productos, usuarios, reportes).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El sistema deberá incluir mensajes claros de error y confirmación en todas las acciones del usuario.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El código deberá estar estructurado y comentado para facilitar futuras modificaciones.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5218A62-6184-4C54-AAE5-BA712BA6A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662" y="0"/>
            <a:ext cx="2375337" cy="76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041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C4488-5AC5-4226-B815-ED9A3C34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55046"/>
            <a:ext cx="3113773" cy="671362"/>
          </a:xfrm>
        </p:spPr>
        <p:txBody>
          <a:bodyPr>
            <a:normAutofit fontScale="90000"/>
          </a:bodyPr>
          <a:lstStyle/>
          <a:p>
            <a:r>
              <a:rPr lang="es-MX" dirty="0"/>
              <a:t>Carta Gantt</a:t>
            </a:r>
            <a:br>
              <a:rPr lang="es-MX" dirty="0"/>
            </a:b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69EF5B9-118B-45DD-85BF-8F52F9886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662" y="0"/>
            <a:ext cx="2375337" cy="76419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D3FF8BE-F2A0-41DA-B8A2-BFB13F57F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060" y="826407"/>
            <a:ext cx="10857136" cy="590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5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5CEF053-F5E1-49BB-AA52-584E6544F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662" y="0"/>
            <a:ext cx="2375337" cy="76419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4762859-EDA6-4239-9255-6BA18B707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870" y="764197"/>
            <a:ext cx="10215197" cy="550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05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545DF5E-FB84-419F-BF33-FCBF5C643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24" y="850773"/>
            <a:ext cx="10116151" cy="563701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13F34CF-34F6-4D81-BDE8-495F3E264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662" y="0"/>
            <a:ext cx="2375337" cy="76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266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4CDEEC-E688-4F99-BE97-D45457745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 Tradicional en Cascada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2DF836B-887A-497C-B2B9-0A18A9226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662" y="0"/>
            <a:ext cx="2375337" cy="764197"/>
          </a:xfrm>
          <a:prstGeom prst="rect">
            <a:avLst/>
          </a:prstGeom>
        </p:spPr>
      </p:pic>
      <p:sp>
        <p:nvSpPr>
          <p:cNvPr id="5" name="AutoShape 2" descr="Metodología de gestión de proyectos en cascada">
            <a:extLst>
              <a:ext uri="{FF2B5EF4-FFF2-40B4-BE49-F238E27FC236}">
                <a16:creationId xmlns:a16="http://schemas.microsoft.com/office/drawing/2014/main" id="{813D9F99-E44D-4F12-B94B-F4E02F2C90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4461641" cy="446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2054" name="Picture 6" descr="Para el desarrollo de sistemas, ¿la metodología en cascada debería  evitarse? – aníbal goicochea">
            <a:extLst>
              <a:ext uri="{FF2B5EF4-FFF2-40B4-BE49-F238E27FC236}">
                <a16:creationId xmlns:a16="http://schemas.microsoft.com/office/drawing/2014/main" id="{6A0BD2BB-B694-44ED-9FDE-26C93C2F2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861" y="1869096"/>
            <a:ext cx="7319424" cy="406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257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028856-5688-41AF-8D98-788B01AFD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Comentario final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47B4144-D6BD-43E4-BB18-6F34B4F4E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662" y="0"/>
            <a:ext cx="2375337" cy="764197"/>
          </a:xfrm>
          <a:prstGeom prst="rect">
            <a:avLst/>
          </a:prstGeom>
        </p:spPr>
      </p:pic>
      <p:pic>
        <p:nvPicPr>
          <p:cNvPr id="7170" name="Picture 2" descr="Íconos de navegador en SVG, PNG, AI para descargar">
            <a:extLst>
              <a:ext uri="{FF2B5EF4-FFF2-40B4-BE49-F238E27FC236}">
                <a16:creationId xmlns:a16="http://schemas.microsoft.com/office/drawing/2014/main" id="{EACED358-AEBB-4055-9144-0C297BDB0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307" y="2017294"/>
            <a:ext cx="3551722" cy="355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arrito de compras - Iconos gratis de comercio y compras">
            <a:extLst>
              <a:ext uri="{FF2B5EF4-FFF2-40B4-BE49-F238E27FC236}">
                <a16:creationId xmlns:a16="http://schemas.microsoft.com/office/drawing/2014/main" id="{2559F5D3-6F69-4E4A-AE30-4A40A772D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536" y="2576363"/>
            <a:ext cx="2109938" cy="210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179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1BF2D8-A68D-4EC8-A007-C21856E16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1441" y="2686050"/>
            <a:ext cx="6469118" cy="1485900"/>
          </a:xfrm>
        </p:spPr>
        <p:txBody>
          <a:bodyPr/>
          <a:lstStyle/>
          <a:p>
            <a:r>
              <a:rPr lang="es-MX" dirty="0"/>
              <a:t>Comentarios y Preguntas.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975AD52-368B-4B00-B043-40AEF8231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662" y="0"/>
            <a:ext cx="2375337" cy="76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874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CEF23E-CD7F-4FCD-B887-7C01FB444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9221"/>
          </a:xfrm>
        </p:spPr>
        <p:txBody>
          <a:bodyPr/>
          <a:lstStyle/>
          <a:p>
            <a:r>
              <a:rPr lang="es-MX" dirty="0"/>
              <a:t>Objetivo General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D782AD-DD75-4E3C-8223-DBE72ED0F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14500"/>
            <a:ext cx="9448800" cy="1143000"/>
          </a:xfrm>
        </p:spPr>
        <p:txBody>
          <a:bodyPr/>
          <a:lstStyle/>
          <a:p>
            <a:pPr marL="0" indent="0">
              <a:buNone/>
            </a:pPr>
            <a:r>
              <a:rPr lang="es-CL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Desarrollar un sistema web para la gestión de una tienda de ropa</a:t>
            </a:r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AF0BD37-7063-4DAD-A745-07C2F5949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662" y="0"/>
            <a:ext cx="2375337" cy="764197"/>
          </a:xfrm>
          <a:prstGeom prst="rect">
            <a:avLst/>
          </a:prstGeom>
        </p:spPr>
      </p:pic>
      <p:pic>
        <p:nvPicPr>
          <p:cNvPr id="1026" name="Picture 2" descr="Qué tipos de sistemas web existen?">
            <a:extLst>
              <a:ext uri="{FF2B5EF4-FFF2-40B4-BE49-F238E27FC236}">
                <a16:creationId xmlns:a16="http://schemas.microsoft.com/office/drawing/2014/main" id="{8CC7AECC-1EA8-441A-9F74-99149BD27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63" y="3200400"/>
            <a:ext cx="4110037" cy="276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as mejores 7 ideas de Tiendas de ropa para hombre | tiendas de ropa,  tiendas de ropa para hombre, decoracion tienda de ropa">
            <a:extLst>
              <a:ext uri="{FF2B5EF4-FFF2-40B4-BE49-F238E27FC236}">
                <a16:creationId xmlns:a16="http://schemas.microsoft.com/office/drawing/2014/main" id="{2C2CBDE4-4C6C-46DD-99F8-59E39AB48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846" y="3200400"/>
            <a:ext cx="4428797" cy="276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010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ECCDF3-09B1-41A7-8F70-CDF024F6B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s-C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Aumentar la tasa de retención de clientes en un 20% durante los próximos 6 meses</a:t>
            </a:r>
            <a:endParaRPr lang="es-MX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s-C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Aumentar las ventas a través del sistema web en un 40% en los próximos 3 meses</a:t>
            </a:r>
            <a:endParaRPr lang="es-MX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C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Reducir la tasa de abandono del carrito en un 15% en los próximos 3 meses</a:t>
            </a:r>
            <a:endParaRPr lang="es-MX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MX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EE2B46D-1B86-4952-A460-16D3EA852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s-MX" dirty="0"/>
              <a:t>Objetivo Específicos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0D13821-C770-4329-AA01-CA2D76EE1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662" y="0"/>
            <a:ext cx="2375337" cy="76419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A7C655C-4C1D-476E-B61E-82D7B2455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129" y="4076700"/>
            <a:ext cx="5296172" cy="57788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6D8FA1C-A75A-47E8-B944-C76A8D071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8128" y="4768880"/>
            <a:ext cx="5296171" cy="50167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D7010A3-068C-495F-A80E-DA8790548D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8128" y="5460979"/>
            <a:ext cx="5797848" cy="40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239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DA0F80-F90F-4D91-8BF9-B68846A79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Alcance del Proyecto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00E548-7E1B-4E83-9FF6-BD5D07BE7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1143000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Este sistema permitirá administrar productos, controlar stock, gestionar usuarios y procesar ventas en línea, facilitando así la operación digital del negocio.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873EF35-0B91-42DD-8BF3-62D85CA68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662" y="0"/>
            <a:ext cx="2375337" cy="764197"/>
          </a:xfrm>
          <a:prstGeom prst="rect">
            <a:avLst/>
          </a:prstGeom>
        </p:spPr>
      </p:pic>
      <p:pic>
        <p:nvPicPr>
          <p:cNvPr id="3076" name="Picture 4" descr="Alcance - Iconos gratis de computadora">
            <a:extLst>
              <a:ext uri="{FF2B5EF4-FFF2-40B4-BE49-F238E27FC236}">
                <a16:creationId xmlns:a16="http://schemas.microsoft.com/office/drawing/2014/main" id="{5776D48B-9A45-4B0C-BD47-3E024DA36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823" y="3742623"/>
            <a:ext cx="1963554" cy="1963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337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00F230-6422-49AE-A752-68C6CBD36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602" y="162827"/>
            <a:ext cx="7711349" cy="1485900"/>
          </a:xfrm>
        </p:spPr>
        <p:txBody>
          <a:bodyPr/>
          <a:lstStyle/>
          <a:p>
            <a:r>
              <a:rPr lang="es-MX" dirty="0"/>
              <a:t>Funcionalidades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ED4530-308B-4605-BF4E-2654B9D63C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48602" y="1915803"/>
            <a:ext cx="7785145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Gestión de productos</a:t>
            </a:r>
            <a:endParaRPr kumimoji="0" lang="es-MX" altLang="es-MX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Gestión de usuarios</a:t>
            </a:r>
            <a:endParaRPr kumimoji="0" lang="es-MX" altLang="es-MX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Carrito de compras </a:t>
            </a:r>
            <a:endParaRPr kumimoji="0" lang="es-MX" altLang="es-MX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Búsqueda y filtros de productos</a:t>
            </a:r>
            <a:endParaRPr kumimoji="0" lang="es-MX" altLang="es-MX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Panel administrativo</a:t>
            </a:r>
            <a:endParaRPr kumimoji="0" lang="es-MX" altLang="es-MX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Reportes simples</a:t>
            </a:r>
            <a:endParaRPr kumimoji="0" lang="es-MX" altLang="es-MX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-Visualización general de ventas y stock desde el panel de administración.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830B3F0-B3F6-4A49-A6E7-471AAF005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662" y="0"/>
            <a:ext cx="2375337" cy="76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990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700FFD-314A-41FD-B0DC-8694BC30A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Contexto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884FC8-99F1-46E4-A1B1-95E75837E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130" y="1939490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Actualmente, la tienda gestiona sus ventas de forma presencial y a través de redes sociales como Instagram, lo que ha generado limitaciones operativas, especialmente en el seguimiento de inventario, registro de pedidos y organización de productos.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Con el aumento del comercio electrónico en el país, y la creciente preferencia de los consumidores por comprar en línea, se vuelve esencial contar con un sistema web que permita </a:t>
            </a:r>
            <a:r>
              <a:rPr lang="es-MX" b="1" dirty="0"/>
              <a:t>automatizar la gestión del negocio</a:t>
            </a:r>
            <a:r>
              <a:rPr lang="es-MX" dirty="0"/>
              <a:t>, mejorar la </a:t>
            </a:r>
            <a:r>
              <a:rPr lang="es-MX" b="1" dirty="0"/>
              <a:t>experiencia del cliente</a:t>
            </a:r>
            <a:r>
              <a:rPr lang="es-MX" dirty="0"/>
              <a:t>, y ofrecer un proceso de compra más eficiente y confiable.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B541A05-74B4-4157-830F-4FF7C4302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662" y="0"/>
            <a:ext cx="2375337" cy="764197"/>
          </a:xfrm>
          <a:prstGeom prst="rect">
            <a:avLst/>
          </a:prstGeom>
        </p:spPr>
      </p:pic>
      <p:pic>
        <p:nvPicPr>
          <p:cNvPr id="4098" name="Picture 2" descr="Contexto - Iconos gratis de archivos y carpetas">
            <a:extLst>
              <a:ext uri="{FF2B5EF4-FFF2-40B4-BE49-F238E27FC236}">
                <a16:creationId xmlns:a16="http://schemas.microsoft.com/office/drawing/2014/main" id="{1F71D994-E601-4575-AFD0-FC25FE9D7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0252" y="4686301"/>
            <a:ext cx="1337912" cy="133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62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C1A83-9183-4875-8760-EDAC6D859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78297"/>
            <a:ext cx="3623912" cy="764197"/>
          </a:xfrm>
        </p:spPr>
        <p:txBody>
          <a:bodyPr/>
          <a:lstStyle/>
          <a:p>
            <a:r>
              <a:rPr lang="es-MX" dirty="0"/>
              <a:t>Problemática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8724C78-F7A9-4065-A03B-37351C744BBB}"/>
              </a:ext>
            </a:extLst>
          </p:cNvPr>
          <p:cNvSpPr txBox="1"/>
          <p:nvPr/>
        </p:nvSpPr>
        <p:spPr>
          <a:xfrm>
            <a:off x="1371600" y="1520792"/>
            <a:ext cx="1057495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MX" sz="2000" b="1" dirty="0"/>
              <a:t>Falta de automatización en los procesos de venta</a:t>
            </a:r>
            <a:r>
              <a:rPr lang="es-MX" sz="2000" dirty="0"/>
              <a:t>: Las compras se gestionan de forma manual, lo que genera errores, pérdidas de información y lentitud en la atención al cliente.</a:t>
            </a:r>
          </a:p>
          <a:p>
            <a:pPr>
              <a:buFont typeface="Arial" panose="020B0604020202020204" pitchFamily="34" charset="0"/>
              <a:buChar char="•"/>
            </a:pPr>
            <a:endParaRPr lang="es-MX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s-MX" sz="2000" b="1" dirty="0"/>
              <a:t>Gestión ineficiente del inventario</a:t>
            </a:r>
            <a:r>
              <a:rPr lang="es-MX" sz="2000" dirty="0"/>
              <a:t>: No existe un sistema actualizado que permita controlar el stock en tiempo real, lo que produce sobreventas o ventas de productos agotados.</a:t>
            </a:r>
          </a:p>
          <a:p>
            <a:pPr>
              <a:buFont typeface="Arial" panose="020B0604020202020204" pitchFamily="34" charset="0"/>
              <a:buChar char="•"/>
            </a:pPr>
            <a:endParaRPr lang="es-MX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s-MX" sz="2000" b="1" dirty="0"/>
              <a:t>Dificultad para expandirse digitalmente</a:t>
            </a:r>
            <a:r>
              <a:rPr lang="es-MX" sz="2000" dirty="0"/>
              <a:t>: Al no contar con un sitio web, la tienda depende exclusivamente de redes sociales, limitando su alcance y profesionalismo frente a posibles nuevos clientes.</a:t>
            </a:r>
          </a:p>
          <a:p>
            <a:pPr>
              <a:buFont typeface="Arial" panose="020B0604020202020204" pitchFamily="34" charset="0"/>
              <a:buChar char="•"/>
            </a:pPr>
            <a:endParaRPr lang="es-MX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s-MX" sz="2000" b="1" dirty="0"/>
              <a:t>Ausencia de reportes y análisis de ventas</a:t>
            </a:r>
            <a:r>
              <a:rPr lang="es-MX" sz="2000" dirty="0"/>
              <a:t>: No se tiene información consolidada que permita tomar decisiones basadas en métricas reales.</a:t>
            </a:r>
          </a:p>
          <a:p>
            <a:endParaRPr lang="es-MX" dirty="0"/>
          </a:p>
        </p:txBody>
      </p:sp>
      <p:pic>
        <p:nvPicPr>
          <p:cNvPr id="5122" name="Picture 2" descr="problema enmarcado vector icono 26331760 Vector en Vecteezy">
            <a:extLst>
              <a:ext uri="{FF2B5EF4-FFF2-40B4-BE49-F238E27FC236}">
                <a16:creationId xmlns:a16="http://schemas.microsoft.com/office/drawing/2014/main" id="{E2535875-2497-48C5-9401-3E7F32BE1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6662" y="5240247"/>
            <a:ext cx="1442988" cy="144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61B7799-B2C4-4676-8D90-32EE200AE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662" y="0"/>
            <a:ext cx="2375337" cy="76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58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A93AE9-3792-4C6D-A7DD-983A0BD4A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19" y="400480"/>
            <a:ext cx="7078717" cy="764197"/>
          </a:xfrm>
        </p:spPr>
        <p:txBody>
          <a:bodyPr/>
          <a:lstStyle/>
          <a:p>
            <a:r>
              <a:rPr lang="es-MX" dirty="0"/>
              <a:t>Requerimientos funcionales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507B17-DA0B-4202-95C0-CF2E9602C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219" y="1565157"/>
            <a:ext cx="3874168" cy="2169446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Módulo de Productos</a:t>
            </a:r>
          </a:p>
          <a:p>
            <a:pPr marL="0" indent="0">
              <a:buNone/>
            </a:pPr>
            <a:r>
              <a:rPr lang="es-MX" dirty="0"/>
              <a:t>RF-01 – Crear producto</a:t>
            </a:r>
          </a:p>
          <a:p>
            <a:pPr marL="0" indent="0">
              <a:buNone/>
            </a:pPr>
            <a:r>
              <a:rPr lang="es-MX" dirty="0"/>
              <a:t>RF-02 – Leer listado de productos</a:t>
            </a:r>
          </a:p>
          <a:p>
            <a:pPr marL="0" indent="0">
              <a:buNone/>
            </a:pPr>
            <a:r>
              <a:rPr lang="es-MX" dirty="0"/>
              <a:t>RF-03 – Actualizar producto </a:t>
            </a:r>
          </a:p>
          <a:p>
            <a:pPr marL="0" indent="0">
              <a:buNone/>
            </a:pPr>
            <a:r>
              <a:rPr lang="es-MX" dirty="0"/>
              <a:t>RF-04 – Eliminar producto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3F20159-F027-48B1-8422-4A162F64D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662" y="0"/>
            <a:ext cx="2375337" cy="76419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397F8E9-29B0-41D3-A111-29D052615427}"/>
              </a:ext>
            </a:extLst>
          </p:cNvPr>
          <p:cNvSpPr txBox="1"/>
          <p:nvPr/>
        </p:nvSpPr>
        <p:spPr>
          <a:xfrm>
            <a:off x="1128229" y="4070131"/>
            <a:ext cx="496777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Módulo de Usuarios</a:t>
            </a:r>
          </a:p>
          <a:p>
            <a:endParaRPr lang="es-MX" sz="2000" dirty="0"/>
          </a:p>
          <a:p>
            <a:r>
              <a:rPr lang="es-MX" sz="2000" dirty="0"/>
              <a:t>RF-05 – Registrar nuevo usuario</a:t>
            </a:r>
          </a:p>
          <a:p>
            <a:r>
              <a:rPr lang="es-MX" sz="2000" dirty="0"/>
              <a:t>RF-06 – Iniciar sesión</a:t>
            </a:r>
          </a:p>
          <a:p>
            <a:r>
              <a:rPr lang="es-MX" sz="2000" dirty="0"/>
              <a:t>RF-07 – Ver perfil y editar datos personales</a:t>
            </a:r>
          </a:p>
          <a:p>
            <a:r>
              <a:rPr lang="es-MX" sz="2000" dirty="0"/>
              <a:t>RF-08 – Gestión de usuarios  </a:t>
            </a:r>
          </a:p>
          <a:p>
            <a:endParaRPr lang="es-MX" dirty="0"/>
          </a:p>
          <a:p>
            <a:endParaRPr lang="es-MX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424821F-0B21-40BF-B189-F0D9C7C89B7D}"/>
              </a:ext>
            </a:extLst>
          </p:cNvPr>
          <p:cNvSpPr txBox="1"/>
          <p:nvPr/>
        </p:nvSpPr>
        <p:spPr>
          <a:xfrm>
            <a:off x="7074568" y="1565157"/>
            <a:ext cx="45334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Módulo de Carrito de Compras</a:t>
            </a:r>
          </a:p>
          <a:p>
            <a:endParaRPr lang="es-MX" sz="2000" dirty="0"/>
          </a:p>
          <a:p>
            <a:r>
              <a:rPr lang="es-MX" sz="2000" dirty="0"/>
              <a:t>RF-09 – Agregar producto al carrito</a:t>
            </a:r>
          </a:p>
          <a:p>
            <a:r>
              <a:rPr lang="es-MX" sz="2000" dirty="0"/>
              <a:t>RF-10 – Ver y modificar carrito</a:t>
            </a:r>
          </a:p>
          <a:p>
            <a:r>
              <a:rPr lang="es-MX" sz="2000" dirty="0"/>
              <a:t>RF-11 – Vaciar carrito</a:t>
            </a:r>
          </a:p>
        </p:txBody>
      </p:sp>
      <p:pic>
        <p:nvPicPr>
          <p:cNvPr id="2050" name="Picture 2" descr="Usuarios - Iconos gratis de interfaz">
            <a:extLst>
              <a:ext uri="{FF2B5EF4-FFF2-40B4-BE49-F238E27FC236}">
                <a16:creationId xmlns:a16="http://schemas.microsoft.com/office/drawing/2014/main" id="{3641834E-4BB3-4CDC-B542-90AFE25A8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055" y="4070131"/>
            <a:ext cx="2127183" cy="2127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arrito de compras - Iconos gratis de comercio">
            <a:extLst>
              <a:ext uri="{FF2B5EF4-FFF2-40B4-BE49-F238E27FC236}">
                <a16:creationId xmlns:a16="http://schemas.microsoft.com/office/drawing/2014/main" id="{56A2286E-316A-4291-AF07-DBE00A900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8122" y="4070131"/>
            <a:ext cx="1857676" cy="1857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929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E5EC929-A97A-4412-9C3D-1E51706784BB}"/>
              </a:ext>
            </a:extLst>
          </p:cNvPr>
          <p:cNvSpPr txBox="1"/>
          <p:nvPr/>
        </p:nvSpPr>
        <p:spPr>
          <a:xfrm>
            <a:off x="1405288" y="606392"/>
            <a:ext cx="54286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Módulo de Compras</a:t>
            </a:r>
          </a:p>
          <a:p>
            <a:endParaRPr lang="es-MX" sz="2000" dirty="0"/>
          </a:p>
          <a:p>
            <a:r>
              <a:rPr lang="es-MX" sz="2000" dirty="0"/>
              <a:t>RF-12 – Confirmar compra </a:t>
            </a:r>
          </a:p>
          <a:p>
            <a:r>
              <a:rPr lang="es-MX" sz="2000" dirty="0"/>
              <a:t>RF-13 – Historial de pedidos</a:t>
            </a:r>
          </a:p>
          <a:p>
            <a:r>
              <a:rPr lang="es-MX" sz="2000" dirty="0"/>
              <a:t>RF-14 – Ver pedidos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4F05910-0E32-41CB-AF27-472205F0F129}"/>
              </a:ext>
            </a:extLst>
          </p:cNvPr>
          <p:cNvSpPr txBox="1"/>
          <p:nvPr/>
        </p:nvSpPr>
        <p:spPr>
          <a:xfrm>
            <a:off x="1405288" y="3724976"/>
            <a:ext cx="4446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Módulo de Búsqueda y Filtros</a:t>
            </a:r>
          </a:p>
          <a:p>
            <a:endParaRPr lang="es-MX" sz="2000" dirty="0"/>
          </a:p>
          <a:p>
            <a:r>
              <a:rPr lang="es-MX" sz="2000" dirty="0"/>
              <a:t>RF-15 – Buscar productos por nombre</a:t>
            </a:r>
          </a:p>
          <a:p>
            <a:r>
              <a:rPr lang="es-MX" sz="2000" dirty="0"/>
              <a:t>RF-16 – Filtrar productos </a:t>
            </a:r>
          </a:p>
        </p:txBody>
      </p:sp>
      <p:pic>
        <p:nvPicPr>
          <p:cNvPr id="1026" name="Picture 2" descr="Iconos de Compras para descargar gratis">
            <a:extLst>
              <a:ext uri="{FF2B5EF4-FFF2-40B4-BE49-F238E27FC236}">
                <a16:creationId xmlns:a16="http://schemas.microsoft.com/office/drawing/2014/main" id="{33143EFA-71C8-4047-95E6-7EAE7D820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160" y="716817"/>
            <a:ext cx="1520791" cy="1520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arra de búsqueda - Iconos gratis de comercio y compras">
            <a:extLst>
              <a:ext uri="{FF2B5EF4-FFF2-40B4-BE49-F238E27FC236}">
                <a16:creationId xmlns:a16="http://schemas.microsoft.com/office/drawing/2014/main" id="{8EB72D87-2BC5-41DC-8DDF-77CA6683F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10016"/>
            <a:ext cx="1807143" cy="180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0ABC8A5-5149-4EE2-B5B8-355FA92CCD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287" y="0"/>
            <a:ext cx="2375337" cy="76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081427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6061</TotalTime>
  <Words>562</Words>
  <Application>Microsoft Office PowerPoint</Application>
  <PresentationFormat>Panorámica</PresentationFormat>
  <Paragraphs>70</Paragraphs>
  <Slides>16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Franklin Gothic Book</vt:lpstr>
      <vt:lpstr>Recorte</vt:lpstr>
      <vt:lpstr>Capstone</vt:lpstr>
      <vt:lpstr>Objetivo General </vt:lpstr>
      <vt:lpstr>Objetivo Específicos </vt:lpstr>
      <vt:lpstr>Alcance del Proyecto </vt:lpstr>
      <vt:lpstr>Funcionalidades </vt:lpstr>
      <vt:lpstr>Contexto </vt:lpstr>
      <vt:lpstr>Problemática</vt:lpstr>
      <vt:lpstr>Requerimientos funcionales </vt:lpstr>
      <vt:lpstr>Presentación de PowerPoint</vt:lpstr>
      <vt:lpstr>Requerimientos no funcionales</vt:lpstr>
      <vt:lpstr>Carta Gantt </vt:lpstr>
      <vt:lpstr>Presentación de PowerPoint</vt:lpstr>
      <vt:lpstr>Presentación de PowerPoint</vt:lpstr>
      <vt:lpstr>Metodología Tradicional en Cascada </vt:lpstr>
      <vt:lpstr>Comentario final</vt:lpstr>
      <vt:lpstr>Comentarios y Preguntas.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24</cp:revision>
  <dcterms:created xsi:type="dcterms:W3CDTF">2025-04-02T18:48:05Z</dcterms:created>
  <dcterms:modified xsi:type="dcterms:W3CDTF">2025-04-08T01:25:10Z</dcterms:modified>
</cp:coreProperties>
</file>