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71" r:id="rId5"/>
    <p:sldId id="259" r:id="rId6"/>
    <p:sldId id="264" r:id="rId7"/>
    <p:sldId id="260" r:id="rId8"/>
    <p:sldId id="262" r:id="rId9"/>
    <p:sldId id="273" r:id="rId10"/>
    <p:sldId id="274" r:id="rId11"/>
    <p:sldId id="263" r:id="rId12"/>
    <p:sldId id="269" r:id="rId13"/>
    <p:sldId id="275" r:id="rId14"/>
    <p:sldId id="270" r:id="rId15"/>
    <p:sldId id="267" r:id="rId16"/>
    <p:sldId id="276" r:id="rId17"/>
    <p:sldId id="268" r:id="rId18"/>
    <p:sldId id="265" r:id="rId19"/>
    <p:sldId id="266" r:id="rId20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simple5" qsCatId="simple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 custT="1"/>
      <dgm:spPr/>
      <dgm:t>
        <a:bodyPr/>
        <a:lstStyle/>
        <a:p>
          <a:r>
            <a:rPr lang="es-MX" sz="6500" dirty="0"/>
            <a:t>Eduardo Novoa</a:t>
          </a:r>
        </a:p>
        <a:p>
          <a:r>
            <a:rPr lang="es-MX" sz="3200" dirty="0"/>
            <a:t>Jefe del proyecto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1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1" custScaleY="28036" custLinFactNeighborX="-8952" custLinFactNeighborY="885"/>
      <dgm:spPr/>
    </dgm:pt>
    <dgm:pt modelId="{52D125D2-FCA7-4A2D-AB39-B6BD54F251F2}" type="pres">
      <dgm:prSet presAssocID="{78BFB295-8F5D-4286-B72B-79142F8F0E13}" presName="text" presStyleLbl="node1" presStyleIdx="0" presStyleCnt="1">
        <dgm:presLayoutVars>
          <dgm:bulletEnabled val="1"/>
        </dgm:presLayoutVars>
      </dgm:prSet>
      <dgm:spPr/>
    </dgm:pt>
  </dgm:ptLst>
  <dgm:cxnLst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7792532" cy="435055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6500" kern="1200" dirty="0"/>
            <a:t>Eduardo Novoa</a:t>
          </a:r>
        </a:p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3200" kern="1200" dirty="0"/>
            <a:t>Jefe del proyecto</a:t>
          </a:r>
        </a:p>
      </dsp:txBody>
      <dsp:txXfrm>
        <a:off x="1993561" y="0"/>
        <a:ext cx="5798970" cy="4350554"/>
      </dsp:txXfrm>
    </dsp:sp>
    <dsp:sp modelId="{9A7E2690-DE9C-4572-9BE5-B8C9A3B8BBB3}">
      <dsp:nvSpPr>
        <dsp:cNvPr id="0" name=""/>
        <dsp:cNvSpPr/>
      </dsp:nvSpPr>
      <dsp:spPr>
        <a:xfrm>
          <a:off x="295537" y="1718190"/>
          <a:ext cx="1558506" cy="975777"/>
        </a:xfrm>
        <a:prstGeom prst="roundRect">
          <a:avLst>
            <a:gd name="adj" fmla="val 10000"/>
          </a:avLst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64A916-2C2E-265E-D1A7-F8BA8BAA5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2B618F-FEF4-D0FB-4038-D93A262EA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43312A-AEFB-3177-E12B-386C4F42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47C3C00-ADC0-ABB2-EF55-4D170DA0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1B0C28A-E393-39C0-65D4-7252445F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5388704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CA4049-BEF3-0AFD-A19B-45FF1D820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FD3394-1BB2-4A78-E0C2-B81E3B0A0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B1E014-02B1-2EA8-C324-69C065711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D9E46F-A5FD-E000-2817-06E54BC7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5F151D9-94A1-87E1-B673-4D3D316B9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8580473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B72A6E5-A0E4-586A-8BAE-08F39AC9E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C75B9-2362-53B4-3282-7D8A22F06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97AA35-3C24-08C9-2992-BE0C70C5D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103D78-DCDD-276E-7575-A1992D704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0B15A-BAF6-5EBF-7331-0AFFFFABE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23337686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A7B6CD-9456-B138-ECD2-C8D7A666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74D6B0-7AF3-685F-CEAB-5529E05E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F52F25-C2C6-7F7B-276E-37CD648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3947A73-C5CF-9FE2-967B-D4D866F9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ECAE93-9144-BF33-1401-DF6FFF6F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23929711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B56A89-B019-96BD-5BAD-62AE0C3AC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22B60B4-76B8-D88B-5674-F86DC3670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DE800A-255F-4AE1-5E56-606A61B37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FC92BF-9B9F-10CC-5BC8-BAC85DDB9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372357-062E-F22F-4B80-ED779DDD1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1426009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399D17-3BAA-B1F3-D450-274A02753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60F58E-6555-CC20-7FB5-60DB4AEFC8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2CAA47F-EB54-628D-A823-3A00718BE8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90AFF8-D9BE-4C13-0483-E843C51CA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ECF5C03-2790-90EB-0D65-AA62820C0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491F526-CDE5-755B-4A3F-50F807763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2846858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9CF108-6B99-8CCE-C8FD-D995F9965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0B922A-6156-2235-AA95-A8B8C02B3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40D8F2-325E-B2D8-EDDA-56DE9D1F20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58884F1-5F33-E36A-DEE4-9693FBE7DB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5DF08E0-1508-F512-337D-F5C8A5F0C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553ED18-81E3-9782-22CD-40D6A190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78D2E67-9BFA-E800-3A7E-8900D96D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56AEF8A-22F0-544A-1B96-40996F1A6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63044769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0A5D8-AC89-1289-2F04-0814CB9B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703452B-17EB-394F-735B-5A921A58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60A54D4-94C4-7743-43A2-1A52792A4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9886359-BA16-2E60-D21D-C9E1AD88B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282747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9082406-6A57-2057-24EC-1A6C257A2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D4737A7-3975-9225-3AAC-282F9F456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58996F-BDE4-86FA-BD9D-DFCAB9143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5357640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B1326-48D6-CCCF-9030-3AC9A67CD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04BD84-4F55-3649-4756-7A4CE760D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F111F47-438E-ECB7-5D1F-CB07E54FD6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01E9545-DD0E-6A0B-2B88-934785A7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3CD897-12AF-A56D-CB14-1B41012DE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9257B85-275B-F539-96E6-BF6C3F487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53514770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5BFE8-4F8E-9F77-F45C-B4D87029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3CB21F6-368F-6F50-5C0D-6BE2DDE1E4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12122B-29C5-7F4E-7EFB-41EF277FC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17332B2-B78B-790B-184B-C7299CC48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61CBB3B-17B4-113F-AA5B-E804167A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8A1FFA-A66B-F32D-E3CE-2337B07F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23660357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8B6D4E-E3C2-3792-E3C4-2CBC2E05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882E89E-FB21-817B-8050-7AD81F9CE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A1C48C-F8B6-B30A-3815-D7ADD14FF2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04C8-43E3-4F4F-BE90-356A640D5754}" type="datetimeFigureOut">
              <a:rPr lang="es-CL" smtClean="0"/>
              <a:t>16-06-2025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09214F-88E2-1045-9D0B-C2ECD481C3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38CA17-DD6E-139F-6ED9-FAD83BB72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2AF52-67EF-4B3A-939D-BC0B060810A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6703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PROYECTO “Urban Drip”</a:t>
            </a:r>
          </a:p>
          <a:p>
            <a:pPr algn="ctr"/>
            <a:r>
              <a:rPr lang="es-MX" sz="2400" dirty="0"/>
              <a:t>PRESENTACIÓN FINAL CAPSTONE</a:t>
            </a:r>
            <a:endParaRPr lang="es-CL" sz="2400" dirty="0"/>
          </a:p>
        </p:txBody>
      </p:sp>
    </p:spTree>
    <p:extLst>
      <p:ext uri="{BB962C8B-B14F-4D97-AF65-F5344CB8AC3E}">
        <p14:creationId xmlns:p14="http://schemas.microsoft.com/office/powerpoint/2010/main" val="239196319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9CE5C5-B011-4D48-A75E-DB6C3CF71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94" y="1132359"/>
            <a:ext cx="10054288" cy="459328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FC0F122-3087-4281-96A9-13E46B0BAE06}"/>
              </a:ext>
            </a:extLst>
          </p:cNvPr>
          <p:cNvSpPr txBox="1"/>
          <p:nvPr/>
        </p:nvSpPr>
        <p:spPr>
          <a:xfrm>
            <a:off x="199724" y="37841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Drip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pic>
        <p:nvPicPr>
          <p:cNvPr id="7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CC626F7D-BAF3-400A-BDA1-ECBE8B610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626884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-278441" y="731520"/>
            <a:ext cx="121919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Arquitectura del software</a:t>
            </a:r>
          </a:p>
          <a:p>
            <a:pPr algn="ctr"/>
            <a:endParaRPr lang="es-MX" sz="2400" dirty="0">
              <a:solidFill>
                <a:schemeClr val="bg2">
                  <a:lumMod val="50000"/>
                </a:schemeClr>
              </a:solidFill>
            </a:endParaRP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498F1AF1-DF1A-4AAE-8D47-DF8BF6A8B918}"/>
              </a:ext>
            </a:extLst>
          </p:cNvPr>
          <p:cNvSpPr txBox="1"/>
          <p:nvPr/>
        </p:nvSpPr>
        <p:spPr>
          <a:xfrm>
            <a:off x="199724" y="37841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Drip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pic>
        <p:nvPicPr>
          <p:cNvPr id="10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919DA4A9-8714-4683-9D24-C34A6E63E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2FDBD42-2438-4ACB-B5C5-078265BC4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950" y="1346010"/>
            <a:ext cx="9135530" cy="5162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6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Drip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50232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Modelo lógico 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DC4FE098-0A13-4D02-99A8-1C30B0E42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775" y="1012669"/>
            <a:ext cx="10159974" cy="5114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5761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BE79B9-D6A0-4542-9387-B02A63B4A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43" y="1106610"/>
            <a:ext cx="10816713" cy="554384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A112BD2-CD36-430C-B340-9889A6B1DED5}"/>
              </a:ext>
            </a:extLst>
          </p:cNvPr>
          <p:cNvSpPr txBox="1"/>
          <p:nvPr/>
        </p:nvSpPr>
        <p:spPr>
          <a:xfrm>
            <a:off x="4473341" y="416912"/>
            <a:ext cx="60976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3200" dirty="0"/>
              <a:t>Modelo Relacional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416D74A-DE2B-46D6-8CD0-3AA8B5F09E2C}"/>
              </a:ext>
            </a:extLst>
          </p:cNvPr>
          <p:cNvSpPr txBox="1"/>
          <p:nvPr/>
        </p:nvSpPr>
        <p:spPr>
          <a:xfrm>
            <a:off x="613611" y="339967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Drip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pic>
        <p:nvPicPr>
          <p:cNvPr id="12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9BCB724A-23E8-4490-83F3-DE98F90841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77459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“NOMBRE DEL PROYECTO”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Tecnologías utilizadas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4" name="Picture 6" descr="Visual Studio Code - Wikipedia">
            <a:extLst>
              <a:ext uri="{FF2B5EF4-FFF2-40B4-BE49-F238E27FC236}">
                <a16:creationId xmlns:a16="http://schemas.microsoft.com/office/drawing/2014/main" id="{5A03C878-A8B6-46EA-A1D5-05014AE7D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959" y="2970640"/>
            <a:ext cx="1229698" cy="1229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Learn Node.js | Node.js Tutorial for Beginners | Edureka">
            <a:extLst>
              <a:ext uri="{FF2B5EF4-FFF2-40B4-BE49-F238E27FC236}">
                <a16:creationId xmlns:a16="http://schemas.microsoft.com/office/drawing/2014/main" id="{C1185834-49D5-4D66-B1E1-F6AC0E52B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888" y="3015473"/>
            <a:ext cx="1860996" cy="1140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Qué es Express.js? Todo lo que Debes Saber">
            <a:extLst>
              <a:ext uri="{FF2B5EF4-FFF2-40B4-BE49-F238E27FC236}">
                <a16:creationId xmlns:a16="http://schemas.microsoft.com/office/drawing/2014/main" id="{098FF20B-995E-44D6-B4A7-35355B6DC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348" y="2753612"/>
            <a:ext cx="2303658" cy="166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MySQL, el sistema para gestión de bases de datos más popular">
            <a:extLst>
              <a:ext uri="{FF2B5EF4-FFF2-40B4-BE49-F238E27FC236}">
                <a16:creationId xmlns:a16="http://schemas.microsoft.com/office/drawing/2014/main" id="{B9F533EA-3E4A-4D45-AC5D-5FD7459B0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64" y="2748237"/>
            <a:ext cx="2966988" cy="197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368746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3B2FD0C-8D98-4A1E-8514-4F72AB905D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07" y="1083594"/>
            <a:ext cx="11610975" cy="517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893737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1DDFE60-E502-4AE9-8D7C-136E776016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189" y="664937"/>
            <a:ext cx="8999621" cy="58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65361"/>
      </p:ext>
    </p:extLst>
  </p:cSld>
  <p:clrMapOvr>
    <a:masterClrMapping/>
  </p:clrMapOvr>
  <p:transition spd="slow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915318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Obstáculos presentados durante el desarrollo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9EC50A1-DEEF-463E-BFBB-970E5B7DE43D}"/>
              </a:ext>
            </a:extLst>
          </p:cNvPr>
          <p:cNvSpPr txBox="1"/>
          <p:nvPr/>
        </p:nvSpPr>
        <p:spPr>
          <a:xfrm>
            <a:off x="288758" y="1607174"/>
            <a:ext cx="116248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b="1" dirty="0"/>
              <a:t>🕐 Limitaciones de Tiempo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dirty="0"/>
              <a:t>Presión por cumplir plazos establecidos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dirty="0"/>
              <a:t>Priorización de funcionalidades críticas sobre optimización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dirty="0"/>
              <a:t>Tiempo reducido para pruebas exhaustivas</a:t>
            </a:r>
          </a:p>
          <a:p>
            <a:pPr algn="ctr"/>
            <a:r>
              <a:rPr lang="es-MX" sz="2000" b="1" dirty="0"/>
              <a:t>👤 Trabajo Individual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Responsabilidad completa del </a:t>
            </a:r>
            <a:r>
              <a:rPr lang="es-MX" sz="2000" b="1" dirty="0" err="1"/>
              <a:t>stack</a:t>
            </a:r>
            <a:r>
              <a:rPr lang="es-MX" sz="2000" dirty="0"/>
              <a:t>: </a:t>
            </a:r>
            <a:r>
              <a:rPr lang="es-MX" sz="2000" dirty="0" err="1"/>
              <a:t>Frontend</a:t>
            </a:r>
            <a:r>
              <a:rPr lang="es-MX" sz="2000" dirty="0"/>
              <a:t>, </a:t>
            </a:r>
            <a:r>
              <a:rPr lang="es-MX" sz="2000" dirty="0" err="1"/>
              <a:t>Backend</a:t>
            </a:r>
            <a:r>
              <a:rPr lang="es-MX" sz="2000" dirty="0"/>
              <a:t>, Base de datos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Falta de colaboración</a:t>
            </a:r>
            <a:r>
              <a:rPr lang="es-MX" sz="2000" dirty="0"/>
              <a:t>: Sin equipo para validar decisiones técnicas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Múltiples roles</a:t>
            </a:r>
            <a:r>
              <a:rPr lang="es-MX" sz="2000" dirty="0"/>
              <a:t>: Desarrollador, </a:t>
            </a:r>
            <a:r>
              <a:rPr lang="es-MX" sz="2000" dirty="0" err="1"/>
              <a:t>Tester</a:t>
            </a:r>
            <a:r>
              <a:rPr lang="es-MX" sz="2000" dirty="0"/>
              <a:t>, DevOps, Documentador</a:t>
            </a:r>
          </a:p>
          <a:p>
            <a:pPr algn="ctr"/>
            <a:r>
              <a:rPr lang="es-MX" sz="2000" b="1" dirty="0"/>
              <a:t>📚 Documentación + Programación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Doble responsabilidad</a:t>
            </a:r>
            <a:r>
              <a:rPr lang="es-MX" sz="2000" dirty="0"/>
              <a:t>: Desarrollo activo y documentación técnica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Alternancia de contextos</a:t>
            </a:r>
            <a:r>
              <a:rPr lang="es-MX" sz="2000" dirty="0"/>
              <a:t>: Cambio constante entre codificar y documentar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Mantenimiento de coherencia</a:t>
            </a:r>
            <a:r>
              <a:rPr lang="es-MX" sz="2000" dirty="0"/>
              <a:t>: Sincronizar código con documentación</a:t>
            </a:r>
          </a:p>
          <a:p>
            <a:pPr algn="ctr"/>
            <a:r>
              <a:rPr lang="es-MX" sz="2000" b="1" dirty="0"/>
              <a:t>⚡ Desarrollo Full-</a:t>
            </a:r>
            <a:r>
              <a:rPr lang="es-MX" sz="2000" b="1" dirty="0" err="1"/>
              <a:t>Stack</a:t>
            </a:r>
            <a:endParaRPr lang="es-MX" sz="2000" b="1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Múltiples tecnologías</a:t>
            </a:r>
            <a:r>
              <a:rPr lang="es-MX" sz="2000" dirty="0"/>
              <a:t>: Coordinación entre diferentes lenguajes y </a:t>
            </a:r>
            <a:r>
              <a:rPr lang="es-MX" sz="2000" dirty="0" err="1"/>
              <a:t>frameworks</a:t>
            </a:r>
            <a:endParaRPr lang="es-MX" sz="2000" dirty="0"/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Integración compleja</a:t>
            </a:r>
            <a:r>
              <a:rPr lang="es-MX" sz="2000" dirty="0"/>
              <a:t>: Sincronización </a:t>
            </a:r>
            <a:r>
              <a:rPr lang="es-MX" sz="2000" dirty="0" err="1"/>
              <a:t>Frontend</a:t>
            </a:r>
            <a:r>
              <a:rPr lang="es-MX" sz="2000" dirty="0"/>
              <a:t>-</a:t>
            </a:r>
            <a:r>
              <a:rPr lang="es-MX" sz="2000" dirty="0" err="1"/>
              <a:t>Backend</a:t>
            </a:r>
            <a:r>
              <a:rPr lang="es-MX" sz="2000" dirty="0"/>
              <a:t>-Base de datos</a:t>
            </a:r>
          </a:p>
          <a:p>
            <a:pPr algn="ctr">
              <a:buFont typeface="Arial" panose="020B0604020202020204" pitchFamily="34" charset="0"/>
              <a:buChar char="•"/>
            </a:pPr>
            <a:r>
              <a:rPr lang="es-MX" sz="2000" b="1" dirty="0"/>
              <a:t>Curva de aprendizaje</a:t>
            </a:r>
            <a:r>
              <a:rPr lang="es-MX" sz="2000" dirty="0"/>
              <a:t>: Dominio simultáneo de diversas herramientas</a:t>
            </a:r>
          </a:p>
        </p:txBody>
      </p:sp>
    </p:spTree>
    <p:extLst>
      <p:ext uri="{BB962C8B-B14F-4D97-AF65-F5344CB8AC3E}">
        <p14:creationId xmlns:p14="http://schemas.microsoft.com/office/powerpoint/2010/main" val="1266268508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DEMOSTRACIÓN DEL RESULTADO DEL PROYECTO</a:t>
            </a:r>
          </a:p>
          <a:p>
            <a:pPr algn="ctr"/>
            <a:r>
              <a:rPr lang="es-MX" sz="2400" dirty="0">
                <a:solidFill>
                  <a:schemeClr val="bg2">
                    <a:lumMod val="50000"/>
                  </a:schemeClr>
                </a:solidFill>
              </a:rPr>
              <a:t>*Exposición del sistema</a:t>
            </a:r>
            <a:endParaRPr lang="es-CL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4420816"/>
      </p:ext>
    </p:extLst>
  </p:cSld>
  <p:clrMapOvr>
    <a:masterClrMapping/>
  </p:clrMapOvr>
  <p:transition spd="slow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3B5815F-4341-2A3D-A22D-8F6657D201F3}"/>
              </a:ext>
            </a:extLst>
          </p:cNvPr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4400" dirty="0"/>
              <a:t>PREGUNTAS DE LA COMISIÓN</a:t>
            </a:r>
          </a:p>
        </p:txBody>
      </p:sp>
    </p:spTree>
    <p:extLst>
      <p:ext uri="{BB962C8B-B14F-4D97-AF65-F5344CB8AC3E}">
        <p14:creationId xmlns:p14="http://schemas.microsoft.com/office/powerpoint/2010/main" val="4158079731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CD98BAAD-E67E-3FB9-220F-BD3AA3645F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9043794"/>
              </p:ext>
            </p:extLst>
          </p:nvPr>
        </p:nvGraphicFramePr>
        <p:xfrm>
          <a:off x="4121026" y="1710819"/>
          <a:ext cx="7792532" cy="4350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Imágenes de Person Icon: descubre bancos de fotos, ilustraciones, vectores  y vídeos de 8,154,947 | Adobe Stock">
            <a:extLst>
              <a:ext uri="{FF2B5EF4-FFF2-40B4-BE49-F238E27FC236}">
                <a16:creationId xmlns:a16="http://schemas.microsoft.com/office/drawing/2014/main" id="{559BB2EA-915D-41B8-B5C8-549F3FFD3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2752824"/>
            <a:ext cx="1615039" cy="2473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6815989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DESCRIPCIÓN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5CB288BD-84B1-DF16-6004-32D5F8A61FF7}"/>
              </a:ext>
            </a:extLst>
          </p:cNvPr>
          <p:cNvSpPr/>
          <p:nvPr/>
        </p:nvSpPr>
        <p:spPr>
          <a:xfrm>
            <a:off x="714909" y="2169769"/>
            <a:ext cx="11085664" cy="409260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Problema o dolor</a:t>
            </a:r>
          </a:p>
          <a:p>
            <a:pPr lvl="0" algn="ctr"/>
            <a:endParaRPr lang="es-MX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Falta de automatización en los procesos de venta</a:t>
            </a:r>
            <a:r>
              <a:rPr lang="es-MX" dirty="0"/>
              <a:t>: Las compras se gestionan de forma manual, lo que genera errores, pérdidas de información y lentitud en la atención al cliente.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Gestión ineficiente del inventario</a:t>
            </a:r>
            <a:r>
              <a:rPr lang="es-MX" dirty="0"/>
              <a:t>: No existe un sistema actualizado que permita controlar el stock en tiempo real, lo que produce sobreventas o ventas de productos agotados.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Dificultad para expandirse digitalmente</a:t>
            </a:r>
            <a:r>
              <a:rPr lang="es-MX" dirty="0"/>
              <a:t>: Al no contar con un sitio web, la tienda depende exclusivamente de redes sociales, limitando su alcance y profesionalismo frente a posibles nuevos clientes.</a:t>
            </a:r>
          </a:p>
          <a:p>
            <a:pPr>
              <a:buFont typeface="Arial" panose="020B0604020202020204" pitchFamily="34" charset="0"/>
              <a:buChar char="•"/>
            </a:pPr>
            <a:endParaRPr lang="es-MX" dirty="0"/>
          </a:p>
          <a:p>
            <a:pPr>
              <a:buFont typeface="Arial" panose="020B0604020202020204" pitchFamily="34" charset="0"/>
              <a:buChar char="•"/>
            </a:pPr>
            <a:r>
              <a:rPr lang="es-MX" b="1" dirty="0"/>
              <a:t>Ausencia de reportes y análisis de ventas</a:t>
            </a:r>
            <a:r>
              <a:rPr lang="es-MX" dirty="0"/>
              <a:t>: No se tiene información consolidada que permita tomar decisiones basadas en métricas reales.</a:t>
            </a:r>
          </a:p>
          <a:p>
            <a:pPr algn="just"/>
            <a:endParaRPr lang="es-CL" sz="1800" dirty="0"/>
          </a:p>
        </p:txBody>
      </p:sp>
    </p:spTree>
    <p:extLst>
      <p:ext uri="{BB962C8B-B14F-4D97-AF65-F5344CB8AC3E}">
        <p14:creationId xmlns:p14="http://schemas.microsoft.com/office/powerpoint/2010/main" val="7757307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AC16C800-9529-43FC-ACB8-7366406C2BA9}"/>
              </a:ext>
            </a:extLst>
          </p:cNvPr>
          <p:cNvSpPr/>
          <p:nvPr/>
        </p:nvSpPr>
        <p:spPr>
          <a:xfrm>
            <a:off x="838537" y="1403889"/>
            <a:ext cx="10317143" cy="4050221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3200" u="sng" dirty="0"/>
              <a:t>Propuesta de solución</a:t>
            </a:r>
          </a:p>
          <a:p>
            <a:pPr lvl="0" algn="ctr"/>
            <a:r>
              <a:rPr lang="es-MX" sz="2400" dirty="0"/>
              <a:t>Implementar un sistema web profesional con carrito de compras automatizado, sistema de gestión de inventario en tiempo real que prevenga sobreventas, integración con métodos de pago locales, y </a:t>
            </a:r>
            <a:r>
              <a:rPr lang="es-MX" sz="2400" dirty="0" err="1"/>
              <a:t>dashboard</a:t>
            </a:r>
            <a:r>
              <a:rPr lang="es-MX" sz="2400" dirty="0"/>
              <a:t> administrativo con reportes de ventas y </a:t>
            </a:r>
            <a:r>
              <a:rPr lang="es-MX" sz="2400" dirty="0" err="1"/>
              <a:t>analytics</a:t>
            </a:r>
            <a:r>
              <a:rPr lang="es-MX" sz="2400" dirty="0"/>
              <a:t>. Esta solución eliminará la gestión manual de pedidos, proporcionará control total del stock, expandirá la presencia digital más allá de redes sociales</a:t>
            </a:r>
            <a:endParaRPr lang="es-MX" sz="2400" u="sng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663CA33-168E-405A-81DE-21B39932003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Drip”</a:t>
            </a:r>
          </a:p>
        </p:txBody>
      </p:sp>
      <p:pic>
        <p:nvPicPr>
          <p:cNvPr id="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E93C4A3D-8BE6-45C8-B33A-A304DBF6B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530596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07313" y="365706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Drip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1">
            <a:extLst>
              <a:ext uri="{FF2B5EF4-FFF2-40B4-BE49-F238E27FC236}">
                <a16:creationId xmlns:a16="http://schemas.microsoft.com/office/drawing/2014/main" id="{733B57D9-BF13-9372-D021-14655CF00C4C}"/>
              </a:ext>
            </a:extLst>
          </p:cNvPr>
          <p:cNvSpPr txBox="1"/>
          <p:nvPr/>
        </p:nvSpPr>
        <p:spPr>
          <a:xfrm>
            <a:off x="1" y="4082446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8D4A171-2FE3-5173-34E6-9DC3D74E7376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MX" dirty="0"/>
              <a:t>Desarrollar un sistema web para la gestión de una tienda de ropa.</a:t>
            </a:r>
          </a:p>
          <a:p>
            <a:pPr algn="ctr"/>
            <a:endParaRPr lang="es-CL" dirty="0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7E63425F-86F4-531E-E0F5-7A349604A51E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Aumentar la tasa de retención de clientes en un 20% durante los próximos 6 meses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Aumentar las ventas a través del sistema web en un 40% en los próximos 3 meses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s-CL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Reducir la tasa de abandono del carrito en un 15% en los próximos 3 meses</a:t>
            </a:r>
            <a:endParaRPr lang="es-MX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71766978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Drip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Alcances y limitaciones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CC1C9787-CBAA-4EA3-9E57-8BEB83316CCC}"/>
              </a:ext>
            </a:extLst>
          </p:cNvPr>
          <p:cNvSpPr txBox="1"/>
          <p:nvPr/>
        </p:nvSpPr>
        <p:spPr>
          <a:xfrm>
            <a:off x="1212783" y="2319688"/>
            <a:ext cx="91247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Este sistema permitirá administrar productos, controlar stock, gestionar usuarios y procesar ventas en línea, facilitando así la operación digital del negocio.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CB2E04C-9D7A-49C0-80F7-41A41F17220F}"/>
              </a:ext>
            </a:extLst>
          </p:cNvPr>
          <p:cNvSpPr txBox="1"/>
          <p:nvPr/>
        </p:nvSpPr>
        <p:spPr>
          <a:xfrm>
            <a:off x="1212783" y="3045794"/>
            <a:ext cx="98731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/>
              <a:t>El sistema estará limitado por la dependencia de conectividad a internet para su funcionamiento, requerirá inversión inicial significativa en desarrollo y capacitación del personal</a:t>
            </a:r>
          </a:p>
        </p:txBody>
      </p:sp>
      <p:pic>
        <p:nvPicPr>
          <p:cNvPr id="4" name="Picture 2" descr="Conexión a internet - Mantenimiento Informático Madrid">
            <a:extLst>
              <a:ext uri="{FF2B5EF4-FFF2-40B4-BE49-F238E27FC236}">
                <a16:creationId xmlns:a16="http://schemas.microsoft.com/office/drawing/2014/main" id="{2ACE2F60-EAC1-4BC8-B71B-B5E6795D4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783" y="4658933"/>
            <a:ext cx="2725019" cy="1532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956469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Drip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1012700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Metodología de trabajo para el desarrollo del proyecto</a:t>
            </a:r>
            <a:endParaRPr lang="es-CL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2FDB279-E54B-4767-A330-E862A5434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63" y="1913703"/>
            <a:ext cx="6706840" cy="3632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9974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DBCE0F62-5978-5D25-A8E3-872B6D0A9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4D38248-5D31-85F9-1E0F-4A607BCD5F6A}"/>
              </a:ext>
            </a:extLst>
          </p:cNvPr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Drip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A739E92-330D-944C-ED3E-C7F02FA216B3}"/>
              </a:ext>
            </a:extLst>
          </p:cNvPr>
          <p:cNvSpPr txBox="1"/>
          <p:nvPr/>
        </p:nvSpPr>
        <p:spPr>
          <a:xfrm>
            <a:off x="1" y="797153"/>
            <a:ext cx="12191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Cronograma para el desarrollo del proyecto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8768D7F4-D478-E252-1441-D950598597DE}"/>
              </a:ext>
            </a:extLst>
          </p:cNvPr>
          <p:cNvCxnSpPr/>
          <p:nvPr/>
        </p:nvCxnSpPr>
        <p:spPr>
          <a:xfrm>
            <a:off x="0" y="758027"/>
            <a:ext cx="4085617" cy="0"/>
          </a:xfrm>
          <a:prstGeom prst="line">
            <a:avLst/>
          </a:prstGeom>
          <a:ln w="15875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108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4EA1905-DB24-4315-A094-D0745E225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22925"/>
            <a:ext cx="12191999" cy="444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31338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B1FB7269-1D61-46D9-9897-AABD29D9C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032"/>
            <a:ext cx="12192000" cy="425436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9465A4F-227B-475D-B268-0D2823048F30}"/>
              </a:ext>
            </a:extLst>
          </p:cNvPr>
          <p:cNvSpPr txBox="1"/>
          <p:nvPr/>
        </p:nvSpPr>
        <p:spPr>
          <a:xfrm>
            <a:off x="199724" y="378412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PROYECTO “Urban </a:t>
            </a:r>
            <a:r>
              <a:rPr lang="es-MX" dirty="0" err="1">
                <a:solidFill>
                  <a:schemeClr val="bg2">
                    <a:lumMod val="50000"/>
                  </a:schemeClr>
                </a:solidFill>
              </a:rPr>
              <a:t>Drip</a:t>
            </a:r>
            <a:r>
              <a:rPr lang="es-MX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  <p:pic>
        <p:nvPicPr>
          <p:cNvPr id="9" name="Picture 2" descr="EscuelaIT Duoc UC - Escuela de Informática y Telecomunicaciones Duoc UC - Duoc  UC | LinkedIn">
            <a:extLst>
              <a:ext uri="{FF2B5EF4-FFF2-40B4-BE49-F238E27FC236}">
                <a16:creationId xmlns:a16="http://schemas.microsoft.com/office/drawing/2014/main" id="{458121CB-E881-4A79-A8A9-5B3DF67F5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2152" y="207550"/>
            <a:ext cx="3141406" cy="785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0398338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</TotalTime>
  <Words>546</Words>
  <Application>Microsoft Office PowerPoint</Application>
  <PresentationFormat>Panorámica</PresentationFormat>
  <Paragraphs>65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Gerardo Galan Cruz</dc:creator>
  <cp:lastModifiedBy>usuario</cp:lastModifiedBy>
  <cp:revision>13</cp:revision>
  <dcterms:created xsi:type="dcterms:W3CDTF">2023-10-28T21:12:11Z</dcterms:created>
  <dcterms:modified xsi:type="dcterms:W3CDTF">2025-06-17T03:56:35Z</dcterms:modified>
</cp:coreProperties>
</file>