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9"/>
  </p:notesMasterIdLst>
  <p:sldIdLst>
    <p:sldId id="256" r:id="rId2"/>
    <p:sldId id="347" r:id="rId3"/>
    <p:sldId id="349" r:id="rId4"/>
    <p:sldId id="350" r:id="rId5"/>
    <p:sldId id="351" r:id="rId6"/>
    <p:sldId id="352" r:id="rId7"/>
    <p:sldId id="353" r:id="rId8"/>
  </p:sldIdLst>
  <p:sldSz cx="9144000" cy="5143500" type="screen16x9"/>
  <p:notesSz cx="6858000" cy="9144000"/>
  <p:embeddedFontLst>
    <p:embeddedFont>
      <p:font typeface="Merriweather Light" pitchFamily="2" charset="77"/>
      <p:regular r:id="rId10"/>
      <p:bold r:id=""/>
      <p:italic r:id="rId11"/>
      <p:boldItalic r:id=""/>
    </p:embeddedFont>
    <p:embeddedFont>
      <p:font typeface="Montserrat" pitchFamily="2" charset="77"/>
      <p:regular r:id="rId12"/>
      <p:bold r:id="rId13"/>
      <p:italic r:id="rId14"/>
      <p:boldItalic r:id="rId15"/>
    </p:embeddedFont>
    <p:embeddedFont>
      <p:font typeface="Vidaloka" panose="02000504000000020004" pitchFamily="2" charset="0"/>
      <p:regular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FC7D27-8278-41C8-9A92-3215EAA89404}">
  <a:tblStyle styleId="{50FC7D27-8278-41C8-9A92-3215EAA894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 autoAdjust="0"/>
    <p:restoredTop sz="94650"/>
  </p:normalViewPr>
  <p:slideViewPr>
    <p:cSldViewPr snapToGrid="0">
      <p:cViewPr varScale="1">
        <p:scale>
          <a:sx n="160" d="100"/>
          <a:sy n="16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91" r:id="rId3"/>
    <p:sldLayoutId id="2147483696" r:id="rId4"/>
    <p:sldLayoutId id="2147483697" r:id="rId5"/>
    <p:sldLayoutId id="2147483698" r:id="rId6"/>
    <p:sldLayoutId id="214748369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189034"/>
            <a:ext cx="7064100" cy="23235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Predicting Health Insurance – Checkpoint 1</a:t>
            </a:r>
            <a:br>
              <a:rPr lang="en-GB" sz="4000" dirty="0"/>
            </a:br>
            <a:r>
              <a:rPr lang="en-GB" sz="2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Group G</a:t>
            </a:r>
            <a:endParaRPr lang="en-GB" sz="2000" noProof="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39975" y="3512566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noProof="0" dirty="0">
                <a:solidFill>
                  <a:schemeClr val="dk1"/>
                </a:solidFill>
              </a:rPr>
              <a:t>Daniel Carneiro, up202108832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Gon</a:t>
            </a:r>
            <a:r>
              <a:rPr lang="pt-PT" dirty="0" err="1">
                <a:solidFill>
                  <a:schemeClr val="dk1"/>
                </a:solidFill>
              </a:rPr>
              <a:t>çalo</a:t>
            </a:r>
            <a:r>
              <a:rPr lang="pt-PT" dirty="0">
                <a:solidFill>
                  <a:schemeClr val="dk1"/>
                </a:solidFill>
              </a:rPr>
              <a:t> Costa, up202108814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GB" noProof="0" dirty="0"/>
              <a:t>Eduardo Oliveira, up202108690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F915463A-B807-2139-6883-712456CA8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1240905"/>
            <a:ext cx="7411176" cy="266169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en-GB" noProof="0" dirty="0"/>
              <a:t>Loading Data / Data Exploration</a:t>
            </a:r>
          </a:p>
          <a:p>
            <a:pPr algn="l">
              <a:lnSpc>
                <a:spcPct val="200000"/>
              </a:lnSpc>
            </a:pPr>
            <a:r>
              <a:rPr lang="en-GB" noProof="0" dirty="0"/>
              <a:t>Data </a:t>
            </a:r>
            <a:r>
              <a:rPr lang="en-GB" noProof="0" dirty="0" err="1"/>
              <a:t>Preprocessing</a:t>
            </a:r>
            <a:endParaRPr lang="en-GB" noProof="0" dirty="0"/>
          </a:p>
          <a:p>
            <a:pPr algn="l">
              <a:lnSpc>
                <a:spcPct val="200000"/>
              </a:lnSpc>
            </a:pPr>
            <a:r>
              <a:rPr lang="en-GB" noProof="0" dirty="0"/>
              <a:t>Models / Submission File</a:t>
            </a:r>
          </a:p>
          <a:p>
            <a:pPr algn="l">
              <a:lnSpc>
                <a:spcPct val="200000"/>
              </a:lnSpc>
            </a:pPr>
            <a:r>
              <a:rPr lang="en-GB" noProof="0" dirty="0"/>
              <a:t>Difficulties</a:t>
            </a:r>
          </a:p>
          <a:p>
            <a:pPr algn="l">
              <a:lnSpc>
                <a:spcPct val="200000"/>
              </a:lnSpc>
            </a:pPr>
            <a:r>
              <a:rPr lang="en-GB" noProof="0" dirty="0"/>
              <a:t>Future Developments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76BEB38-22B2-47CB-4C72-41ACE1F9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478892"/>
            <a:ext cx="7411175" cy="572700"/>
          </a:xfrm>
        </p:spPr>
        <p:txBody>
          <a:bodyPr/>
          <a:lstStyle/>
          <a:p>
            <a:pPr algn="ctr"/>
            <a:r>
              <a:rPr lang="en-GB" noProof="0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83506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F915463A-B807-2139-6883-712456CA8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1329347"/>
            <a:ext cx="7411176" cy="288900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en-GB" u="sng" dirty="0"/>
              <a:t>15</a:t>
            </a:r>
            <a:r>
              <a:rPr lang="en-GB" dirty="0"/>
              <a:t> Columns (</a:t>
            </a:r>
            <a:r>
              <a:rPr lang="en-GB" dirty="0">
                <a:solidFill>
                  <a:schemeClr val="bg2">
                    <a:lumMod val="50000"/>
                    <a:lumOff val="50000"/>
                  </a:schemeClr>
                </a:solidFill>
              </a:rPr>
              <a:t>But 3 are not necessary: ‘</a:t>
            </a:r>
            <a:r>
              <a:rPr lang="en-GB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Unnamed: 0</a:t>
            </a:r>
            <a:r>
              <a:rPr lang="en-GB" dirty="0">
                <a:solidFill>
                  <a:schemeClr val="bg2">
                    <a:lumMod val="50000"/>
                    <a:lumOff val="50000"/>
                  </a:schemeClr>
                </a:solidFill>
              </a:rPr>
              <a:t>’, ‘</a:t>
            </a:r>
            <a:r>
              <a:rPr lang="en-GB" i="1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custid</a:t>
            </a:r>
            <a:r>
              <a:rPr lang="en-GB" dirty="0">
                <a:solidFill>
                  <a:schemeClr val="bg2">
                    <a:lumMod val="50000"/>
                    <a:lumOff val="50000"/>
                  </a:schemeClr>
                </a:solidFill>
              </a:rPr>
              <a:t>’, ‘</a:t>
            </a:r>
            <a:r>
              <a:rPr lang="en-GB" i="1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code_column</a:t>
            </a:r>
            <a:r>
              <a:rPr lang="en-GB" dirty="0">
                <a:solidFill>
                  <a:schemeClr val="bg2">
                    <a:lumMod val="50000"/>
                    <a:lumOff val="50000"/>
                  </a:schemeClr>
                </a:solidFill>
              </a:rPr>
              <a:t>’</a:t>
            </a:r>
            <a:r>
              <a:rPr lang="en-GB" dirty="0"/>
              <a:t>)</a:t>
            </a:r>
          </a:p>
          <a:p>
            <a:pPr algn="l">
              <a:lnSpc>
                <a:spcPct val="200000"/>
              </a:lnSpc>
            </a:pPr>
            <a:r>
              <a:rPr lang="en-GB" u="sng" dirty="0"/>
              <a:t>Zero</a:t>
            </a:r>
            <a:r>
              <a:rPr lang="en-GB" dirty="0"/>
              <a:t> duplicated rows</a:t>
            </a:r>
          </a:p>
          <a:p>
            <a:pPr algn="l">
              <a:lnSpc>
                <a:spcPct val="200000"/>
              </a:lnSpc>
            </a:pPr>
            <a:r>
              <a:rPr lang="en-GB" u="sng" noProof="0" dirty="0"/>
              <a:t>1686</a:t>
            </a:r>
            <a:r>
              <a:rPr lang="en-GB" noProof="0" dirty="0"/>
              <a:t> Missing Values in ‘</a:t>
            </a:r>
            <a:r>
              <a:rPr lang="en-GB" i="1" noProof="0" dirty="0" err="1"/>
              <a:t>housing_type</a:t>
            </a:r>
            <a:r>
              <a:rPr lang="en-GB" i="1" noProof="0" dirty="0"/>
              <a:t>’</a:t>
            </a:r>
            <a:r>
              <a:rPr lang="en-GB" noProof="0" dirty="0"/>
              <a:t>, ‘</a:t>
            </a:r>
            <a:r>
              <a:rPr lang="en-GB" i="1" noProof="0" dirty="0" err="1"/>
              <a:t>num_vehicles</a:t>
            </a:r>
            <a:r>
              <a:rPr lang="en-GB" noProof="0" dirty="0"/>
              <a:t>’, ‘</a:t>
            </a:r>
            <a:r>
              <a:rPr lang="en-GB" i="1" noProof="0" dirty="0" err="1"/>
              <a:t>gas_usage</a:t>
            </a:r>
            <a:r>
              <a:rPr lang="en-GB" noProof="0" dirty="0"/>
              <a:t>’ and ‘</a:t>
            </a:r>
            <a:r>
              <a:rPr lang="en-GB" i="1" noProof="0" dirty="0" err="1"/>
              <a:t>recent_move_b</a:t>
            </a:r>
            <a:r>
              <a:rPr lang="en-GB" noProof="0" dirty="0"/>
              <a:t>’ (</a:t>
            </a:r>
            <a:r>
              <a:rPr lang="en-GB" noProof="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25515 in ‘</a:t>
            </a:r>
            <a:r>
              <a:rPr lang="en-GB" i="1" noProof="0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is_employed</a:t>
            </a:r>
            <a:r>
              <a:rPr lang="en-GB" dirty="0">
                <a:solidFill>
                  <a:schemeClr val="bg2">
                    <a:lumMod val="50000"/>
                    <a:lumOff val="50000"/>
                  </a:schemeClr>
                </a:solidFill>
              </a:rPr>
              <a:t>’ are not considerate missing values</a:t>
            </a:r>
            <a:r>
              <a:rPr lang="en-GB" noProof="0" dirty="0"/>
              <a:t>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76BEB38-22B2-47CB-4C72-41ACE1F9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478892"/>
            <a:ext cx="7411175" cy="572700"/>
          </a:xfrm>
        </p:spPr>
        <p:txBody>
          <a:bodyPr/>
          <a:lstStyle/>
          <a:p>
            <a:pPr algn="ctr"/>
            <a:r>
              <a:rPr lang="en-GB" noProof="0" dirty="0"/>
              <a:t>Loading Data / Data Exploration</a:t>
            </a:r>
            <a:br>
              <a:rPr lang="en-GB" noProof="0" dirty="0"/>
            </a:b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2935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1BFB9062-BF14-F9FF-40CA-7E344A1D9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3" y="1521258"/>
            <a:ext cx="7411175" cy="288900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Dropped the unnecessary columns (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Unnamed: 0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’, ‘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custid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’, ‘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code_column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lang="en-GB" noProof="0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Handlin</a:t>
            </a: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g with missing values (</a:t>
            </a:r>
            <a:r>
              <a:rPr lang="en-GB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</a:t>
            </a:r>
            <a:r>
              <a:rPr lang="en-GB" i="1" noProof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housing_type</a:t>
            </a:r>
            <a:r>
              <a:rPr lang="en-GB" i="1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-&gt; Unknown</a:t>
            </a:r>
            <a:r>
              <a:rPr lang="en-GB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‘</a:t>
            </a:r>
            <a:r>
              <a:rPr lang="en-GB" i="1" noProof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num_vehicles</a:t>
            </a:r>
            <a:r>
              <a:rPr lang="en-GB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-&gt; 0 , ‘</a:t>
            </a:r>
            <a:r>
              <a:rPr lang="en-GB" i="1" noProof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gas_usage</a:t>
            </a:r>
            <a:r>
              <a:rPr lang="en-GB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-&gt; 0 and ‘</a:t>
            </a:r>
            <a:r>
              <a:rPr lang="en-GB" i="1" noProof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recent_move_b</a:t>
            </a:r>
            <a:r>
              <a:rPr lang="en-GB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-&gt; </a:t>
            </a:r>
            <a:r>
              <a:rPr lang="en-GB" i="1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Unknown</a:t>
            </a: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lang="en-GB" noProof="0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Handlin</a:t>
            </a: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g Outliers </a:t>
            </a:r>
          </a:p>
          <a:p>
            <a:pPr lvl="1" algn="l">
              <a:lnSpc>
                <a:spcPct val="200000"/>
              </a:lnSpc>
            </a:pPr>
            <a:r>
              <a:rPr lang="en-GB" i="1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‘</a:t>
            </a:r>
            <a:r>
              <a:rPr lang="en-GB" i="1" dirty="0" err="1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gas_usage</a:t>
            </a:r>
            <a:r>
              <a:rPr lang="en-GB" i="1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’</a:t>
            </a: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 : (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we did a log</a:t>
            </a: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)</a:t>
            </a:r>
          </a:p>
          <a:p>
            <a:pPr lvl="1" algn="l">
              <a:lnSpc>
                <a:spcPct val="200000"/>
              </a:lnSpc>
            </a:pPr>
            <a:r>
              <a:rPr lang="en-GB" i="1" dirty="0">
                <a:solidFill>
                  <a:schemeClr val="tx1"/>
                </a:solidFill>
              </a:rPr>
              <a:t>‘</a:t>
            </a:r>
            <a:r>
              <a:rPr lang="en-GB" i="1" dirty="0" err="1">
                <a:solidFill>
                  <a:schemeClr val="tx1"/>
                </a:solidFill>
              </a:rPr>
              <a:t>i</a:t>
            </a:r>
            <a:r>
              <a:rPr lang="en-GB" i="1" noProof="0" dirty="0" err="1">
                <a:solidFill>
                  <a:schemeClr val="tx1"/>
                </a:solidFill>
              </a:rPr>
              <a:t>ncome</a:t>
            </a:r>
            <a:r>
              <a:rPr lang="en-GB" i="1" noProof="0" dirty="0">
                <a:solidFill>
                  <a:schemeClr val="tx1"/>
                </a:solidFill>
              </a:rPr>
              <a:t>’ </a:t>
            </a:r>
            <a:r>
              <a:rPr lang="en-GB" noProof="0" dirty="0">
                <a:solidFill>
                  <a:schemeClr val="tx1"/>
                </a:solidFill>
              </a:rPr>
              <a:t>: (we divide by 12 for put all values in month scale)</a:t>
            </a:r>
            <a:r>
              <a:rPr lang="en-GB" i="1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 </a:t>
            </a:r>
            <a:endParaRPr lang="en-GB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algn="l"/>
            <a:endParaRPr lang="en-GB" sz="1400" i="0" u="none" strike="noStrike" cap="none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algn="l"/>
            <a:endParaRPr lang="en-GB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0B5ADC0-2FAA-80BF-39B4-1742015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12759"/>
            <a:ext cx="7411175" cy="572700"/>
          </a:xfrm>
        </p:spPr>
        <p:txBody>
          <a:bodyPr/>
          <a:lstStyle/>
          <a:p>
            <a:pPr algn="ctr"/>
            <a:r>
              <a:rPr lang="en-GB" noProof="0" dirty="0"/>
              <a:t>Data </a:t>
            </a:r>
            <a:r>
              <a:rPr lang="en-GB" noProof="0" dirty="0" err="1"/>
              <a:t>Preprocessing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350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836CD9A-9811-2B18-DA59-99EFE7F64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860988"/>
            <a:ext cx="7411175" cy="3680750"/>
          </a:xfrm>
        </p:spPr>
        <p:txBody>
          <a:bodyPr/>
          <a:lstStyle/>
          <a:p>
            <a:pPr algn="l"/>
            <a:r>
              <a:rPr lang="en-GB" noProof="0" dirty="0"/>
              <a:t>Before we train the model:</a:t>
            </a:r>
          </a:p>
          <a:p>
            <a:pPr lvl="1" algn="l"/>
            <a:r>
              <a:rPr lang="en-GB" dirty="0"/>
              <a:t>L</a:t>
            </a:r>
            <a:r>
              <a:rPr lang="en-GB" noProof="0" dirty="0" err="1"/>
              <a:t>abel</a:t>
            </a:r>
            <a:r>
              <a:rPr lang="en-GB" noProof="0" dirty="0"/>
              <a:t> encoding and Binarization</a:t>
            </a:r>
          </a:p>
          <a:p>
            <a:pPr lvl="1" algn="l"/>
            <a:r>
              <a:rPr lang="en-GB" noProof="0" dirty="0"/>
              <a:t>Did some tests between </a:t>
            </a:r>
            <a:r>
              <a:rPr lang="en-GB" b="1" u="sng" noProof="0" dirty="0"/>
              <a:t>SMOTE</a:t>
            </a:r>
            <a:r>
              <a:rPr lang="en-GB" noProof="0" dirty="0"/>
              <a:t> and </a:t>
            </a:r>
            <a:r>
              <a:rPr lang="en-GB" b="1" u="sng" noProof="0" dirty="0"/>
              <a:t>Oversampling</a:t>
            </a:r>
          </a:p>
          <a:p>
            <a:pPr marL="596900" lvl="1" indent="0" algn="l">
              <a:buNone/>
            </a:pPr>
            <a:endParaRPr lang="en-GB" dirty="0"/>
          </a:p>
          <a:p>
            <a:pPr algn="l"/>
            <a:r>
              <a:rPr lang="en-GB" noProof="0" dirty="0" err="1"/>
              <a:t>Trainning</a:t>
            </a:r>
            <a:r>
              <a:rPr lang="en-GB" noProof="0" dirty="0"/>
              <a:t> models:</a:t>
            </a:r>
          </a:p>
          <a:p>
            <a:pPr lvl="1" algn="l"/>
            <a:r>
              <a:rPr lang="en-GB" noProof="0" dirty="0"/>
              <a:t>90% for train and 10% for test</a:t>
            </a:r>
          </a:p>
          <a:p>
            <a:pPr lvl="1" algn="l"/>
            <a:r>
              <a:rPr lang="en-GB" dirty="0"/>
              <a:t>KNN ; Decision Tree ; SVC ; Naïve Bayes ; Neural Networks ;</a:t>
            </a:r>
          </a:p>
          <a:p>
            <a:pPr marL="596900" lvl="1" indent="0" algn="l">
              <a:buNone/>
            </a:pPr>
            <a:endParaRPr lang="en-GB" dirty="0"/>
          </a:p>
          <a:p>
            <a:pPr marL="596900" lvl="1" indent="0" algn="l">
              <a:buNone/>
            </a:pPr>
            <a:endParaRPr lang="en-GB" dirty="0"/>
          </a:p>
          <a:p>
            <a:pPr marL="596900" lvl="1" indent="0" algn="l">
              <a:buNone/>
            </a:pPr>
            <a:endParaRPr lang="en-GB" dirty="0"/>
          </a:p>
          <a:p>
            <a:pPr marL="596900" lvl="1" indent="0" algn="l">
              <a:buNone/>
            </a:pPr>
            <a:endParaRPr lang="en-GB" dirty="0"/>
          </a:p>
          <a:p>
            <a:pPr marL="457200" marR="3810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533"/>
              </a:buClr>
              <a:buSzPts val="1400"/>
              <a:buFont typeface="Montserrat"/>
              <a:buChar char="●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Submission File:</a:t>
            </a:r>
          </a:p>
          <a:p>
            <a:pPr lvl="1" algn="l"/>
            <a:r>
              <a:rPr lang="en-GB" dirty="0"/>
              <a:t>Best result until now was </a:t>
            </a:r>
            <a:r>
              <a:rPr lang="en-GB" b="1" u="sng" dirty="0"/>
              <a:t>0.70168</a:t>
            </a:r>
            <a:r>
              <a:rPr lang="en-GB" dirty="0"/>
              <a:t>: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4DF03C2-0024-0C54-B9C3-1FE1EEF0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445025"/>
            <a:ext cx="7411175" cy="572700"/>
          </a:xfrm>
        </p:spPr>
        <p:txBody>
          <a:bodyPr/>
          <a:lstStyle/>
          <a:p>
            <a:pPr algn="ctr"/>
            <a:r>
              <a:rPr lang="en-GB" dirty="0"/>
              <a:t>Models / Submission File</a:t>
            </a:r>
            <a:endParaRPr lang="en-GB" noProof="0" dirty="0"/>
          </a:p>
        </p:txBody>
      </p:sp>
      <p:pic>
        <p:nvPicPr>
          <p:cNvPr id="6" name="Imagem 5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4951577D-CF6C-23B1-0E6D-2286AA46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49" y="2858100"/>
            <a:ext cx="2522523" cy="8776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CA82D0-1957-9E1E-C94B-7D5E3188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96" y="4345991"/>
            <a:ext cx="6465607" cy="39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6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836CD9A-9811-2B18-DA59-99EFE7F64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1327412"/>
            <a:ext cx="7411175" cy="2488675"/>
          </a:xfrm>
        </p:spPr>
        <p:txBody>
          <a:bodyPr/>
          <a:lstStyle/>
          <a:p>
            <a:pPr marL="596900" lvl="1" indent="0" algn="l">
              <a:buNone/>
            </a:pPr>
            <a:endParaRPr lang="en-GB" sz="1600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algn="l">
              <a:lnSpc>
                <a:spcPct val="200000"/>
              </a:lnSpc>
            </a:pPr>
            <a:r>
              <a:rPr lang="en-GB" noProof="0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Income outliers</a:t>
            </a:r>
          </a:p>
          <a:p>
            <a:pPr algn="l">
              <a:lnSpc>
                <a:spcPct val="200000"/>
              </a:lnSpc>
            </a:pPr>
            <a:r>
              <a:rPr lang="en-GB" noProof="0" dirty="0"/>
              <a:t>Missing Values in ‘</a:t>
            </a:r>
            <a:r>
              <a:rPr lang="en-GB" i="1" noProof="0" dirty="0" err="1"/>
              <a:t>housing_type</a:t>
            </a:r>
            <a:r>
              <a:rPr lang="en-GB" i="1" noProof="0" dirty="0"/>
              <a:t>’</a:t>
            </a:r>
            <a:r>
              <a:rPr lang="en-GB" noProof="0" dirty="0"/>
              <a:t>, ‘</a:t>
            </a:r>
            <a:r>
              <a:rPr lang="en-GB" i="1" noProof="0" dirty="0" err="1"/>
              <a:t>num_vehicles</a:t>
            </a:r>
            <a:r>
              <a:rPr lang="en-GB" noProof="0" dirty="0"/>
              <a:t>’, ‘</a:t>
            </a:r>
            <a:r>
              <a:rPr lang="en-GB" i="1" noProof="0" dirty="0" err="1"/>
              <a:t>gas_usage</a:t>
            </a:r>
            <a:r>
              <a:rPr lang="en-GB" noProof="0" dirty="0"/>
              <a:t>’ and ‘</a:t>
            </a:r>
            <a:r>
              <a:rPr lang="en-GB" i="1" noProof="0" dirty="0" err="1"/>
              <a:t>recent_move_b</a:t>
            </a:r>
            <a:r>
              <a:rPr lang="en-GB" noProof="0" dirty="0"/>
              <a:t>’</a:t>
            </a:r>
            <a:endParaRPr lang="en-GB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algn="l">
              <a:lnSpc>
                <a:spcPct val="200000"/>
              </a:lnSpc>
            </a:pPr>
            <a:endParaRPr lang="en-GB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marL="596900" lvl="1" indent="0" algn="l">
              <a:buNone/>
            </a:pPr>
            <a:endParaRPr lang="en-GB" sz="1600" i="0" strike="noStrike" cap="none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lvl="1" algn="l"/>
            <a:endParaRPr lang="en-GB" sz="2000" noProof="0" dirty="0">
              <a:solidFill>
                <a:srgbClr val="3F3F3F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algn="l"/>
            <a:endParaRPr lang="en-GB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4DF03C2-0024-0C54-B9C3-1FE1EEF0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499454"/>
            <a:ext cx="7411175" cy="572700"/>
          </a:xfrm>
        </p:spPr>
        <p:txBody>
          <a:bodyPr/>
          <a:lstStyle/>
          <a:p>
            <a:pPr algn="ctr"/>
            <a:r>
              <a:rPr lang="en-GB" noProof="0" dirty="0"/>
              <a:t>Difficulties</a:t>
            </a:r>
          </a:p>
        </p:txBody>
      </p:sp>
    </p:spTree>
    <p:extLst>
      <p:ext uri="{BB962C8B-B14F-4D97-AF65-F5344CB8AC3E}">
        <p14:creationId xmlns:p14="http://schemas.microsoft.com/office/powerpoint/2010/main" val="293239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836CD9A-9811-2B18-DA59-99EFE7F64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1706215"/>
            <a:ext cx="7411175" cy="2869807"/>
          </a:xfrm>
        </p:spPr>
        <p:txBody>
          <a:bodyPr/>
          <a:lstStyle/>
          <a:p>
            <a:pPr marL="596900" lvl="1" indent="0" algn="l">
              <a:buNone/>
            </a:pPr>
            <a:endParaRPr lang="en-GB" sz="1600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algn="l">
              <a:lnSpc>
                <a:spcPct val="200000"/>
              </a:lnSpc>
            </a:pP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Improve the models</a:t>
            </a:r>
          </a:p>
          <a:p>
            <a:pPr algn="l">
              <a:lnSpc>
                <a:spcPct val="200000"/>
              </a:lnSpc>
            </a:pP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Test different ways to deal with outliers and Missing values</a:t>
            </a:r>
          </a:p>
          <a:p>
            <a:pPr algn="l">
              <a:lnSpc>
                <a:spcPct val="200000"/>
              </a:lnSpc>
            </a:pP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Add more columns with a good relation</a:t>
            </a:r>
          </a:p>
          <a:p>
            <a:pPr algn="l">
              <a:lnSpc>
                <a:spcPct val="200000"/>
              </a:lnSpc>
            </a:pPr>
            <a:r>
              <a:rPr lang="en-GB" dirty="0">
                <a:solidFill>
                  <a:schemeClr val="tx1"/>
                </a:solidFill>
                <a:latin typeface="Montserrat" panose="00000500000000000000" pitchFamily="2" charset="0"/>
                <a:ea typeface="Corbel"/>
                <a:cs typeface="Corbel"/>
                <a:sym typeface="Corbel"/>
              </a:rPr>
              <a:t>Basically, have a better score in submission</a:t>
            </a:r>
            <a:endParaRPr lang="en-GB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marL="596900" lvl="1" indent="0" algn="l">
              <a:buNone/>
            </a:pPr>
            <a:endParaRPr lang="en-GB" sz="1600" i="0" strike="noStrike" cap="none" noProof="0" dirty="0">
              <a:solidFill>
                <a:schemeClr val="tx1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lvl="1" algn="l"/>
            <a:endParaRPr lang="en-GB" sz="2000" noProof="0" dirty="0">
              <a:solidFill>
                <a:srgbClr val="3F3F3F"/>
              </a:solidFill>
              <a:latin typeface="Montserrat" panose="00000500000000000000" pitchFamily="2" charset="0"/>
              <a:ea typeface="Corbel"/>
              <a:cs typeface="Corbel"/>
              <a:sym typeface="Corbel"/>
            </a:endParaRPr>
          </a:p>
          <a:p>
            <a:pPr algn="l"/>
            <a:endParaRPr lang="en-GB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4DF03C2-0024-0C54-B9C3-1FE1EEF0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67478"/>
            <a:ext cx="7411175" cy="572700"/>
          </a:xfrm>
        </p:spPr>
        <p:txBody>
          <a:bodyPr/>
          <a:lstStyle/>
          <a:p>
            <a:pPr algn="ctr"/>
            <a:r>
              <a:rPr lang="en-GB" noProof="0" dirty="0"/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260544769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312</Words>
  <Application>Microsoft Macintosh PowerPoint</Application>
  <PresentationFormat>Apresentação no Ecrã (16:9)</PresentationFormat>
  <Paragraphs>47</Paragraphs>
  <Slides>7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Montserrat</vt:lpstr>
      <vt:lpstr>Vidaloka</vt:lpstr>
      <vt:lpstr>Arial</vt:lpstr>
      <vt:lpstr>Merriweather Light</vt:lpstr>
      <vt:lpstr>Minimalist Business Slides XL by Slidesgo</vt:lpstr>
      <vt:lpstr>Predicting Health Insurance – Checkpoint 1 Group G</vt:lpstr>
      <vt:lpstr>Index</vt:lpstr>
      <vt:lpstr>Loading Data / Data Exploration </vt:lpstr>
      <vt:lpstr>Data Preprocessing</vt:lpstr>
      <vt:lpstr>Models / Submission File</vt:lpstr>
      <vt:lpstr>Difficulties</vt:lpstr>
      <vt:lpstr>Future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Health Insurance – Checkpoint 1 Group G</dc:title>
  <dc:creator>Daniel Carneiro</dc:creator>
  <cp:lastModifiedBy>Gonçalo Bessa Costa</cp:lastModifiedBy>
  <cp:revision>5</cp:revision>
  <dcterms:modified xsi:type="dcterms:W3CDTF">2024-11-21T16:37:58Z</dcterms:modified>
</cp:coreProperties>
</file>