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916-2A71-B264-CF08-591137255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0FA64-1625-8F96-730E-7C4C1C38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EE41-95B7-24F2-87BF-C1F9FD0A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BD13-E56E-1054-674E-00F59501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2B36-3316-2F4B-3516-E47DBFDB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F5BC-D050-CA03-E57C-166A50B4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3DD18-8D74-6541-016C-4950E9A4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F1EF-43CA-EEB9-F3B2-CEE983E7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DFD7-28D2-EA9E-270B-72F897E0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135C-7E7D-8E64-4ECE-3FC0DBD4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03C6E-1360-94ED-D6FE-2C5AED89B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AAA04-3713-7E08-CC9B-4D5FBC1B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CB38-144F-F6DE-5275-A9D072FB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3AA7-F3C2-A5BE-7BFB-4A0B4C7E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11A7-1FBC-58B3-598B-BAD4BB3D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2035-B352-F66F-C757-0CF5C38B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A3BF-66E9-9E80-43B3-5630B7C9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36337-B4F7-C67A-200D-4F377C12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8073-42FC-E44E-D3EA-F7353B0F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3554-5899-F7F6-9DC2-58A1CB07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196B-2B43-61FC-26CA-155AD156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6B979-9636-BA98-63D9-857BC362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FA52-BCB7-E887-80D8-2F9A21BB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2FE6-8D99-4818-FD24-F0755DA3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B067-8A45-0EEC-387D-C2DF25B7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A42B-277D-3B02-F7CF-B3191294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8611-61B1-F4C6-A4CC-5193708B4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0AB91-2245-6B8D-530F-D61343E25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EC904-2569-84CE-179D-D9A83AB6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F572-2BED-7FD0-FAE0-654DD78B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4A4B-6355-C126-7048-015921C6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BC4-115B-F1E5-BB2A-AB4DF4C1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4B9-0369-DB11-8A82-F0802052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E6CF0-77ED-FB30-3FD0-2B308308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7D92-B310-85E5-8572-71D93D19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AB80-61B9-F9A9-C6AB-397CA1E7A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60018-5BB8-C0A9-7D16-839916F0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06697-A390-0E8D-987C-BE8537A2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8AC37-FAD4-D256-AE73-1E1DE7BD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82ED-CF5D-58F1-F72B-374EB914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73586-6C73-EEC1-CD63-E0C5307C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4FCE2-B807-4AA3-C2F1-1B7E140C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8CFEA-30C4-730A-6F75-ABCB8069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2014D-F7EA-1D25-FBBA-9679A4D1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C115C-6802-1143-67AC-AECFC52A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51478-B6AC-75EB-BA76-9A102497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3106-AFBC-D69C-B6F9-1A244056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4D9E-279E-7FEA-9B26-DB95405E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D65-BFE2-8AF8-C60C-955EFAE61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30AED-A625-462D-037D-C9A00AE5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E1FB5-A15F-BEFF-4F34-DB1DCC7C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9410A-CA68-0ABD-ED2A-43B080DB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B479-3DC0-0D42-A88F-89DA24F6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44C4D-F70A-DE68-2360-9A0C2DE47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63160-1DCF-E74E-3244-8F7484EB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3B0B0-E7EF-3284-4A81-B3D1228C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EDC0B-199E-7616-C5D5-8DB57F27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AF9D5-3AA6-9E2F-7CDF-9C15F34C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99E83-A44B-892F-B931-6481EB00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FEDB-0BD1-4682-C283-3EC693D8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712B-DCBD-6D66-829C-2FAA88F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F1DB-5D6A-4017-8244-EC263E7F1EF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9A4B-9293-411C-D396-4EF82F600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00EC-2E10-B117-32A9-AEA16AB69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CF60-3F9C-49E1-9155-43A0B1DC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p/B079ZXC4X2?ref=ppx_yo2ov_dt_b_product_details&amp;th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C6CB-672F-8BDA-3113-AEDC3FA0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Throne dimensions specifications (m)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AD200-7487-FEDA-DA51-94AC144B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12896"/>
              </p:ext>
            </p:extLst>
          </p:nvPr>
        </p:nvGraphicFramePr>
        <p:xfrm>
          <a:off x="1709849" y="2501900"/>
          <a:ext cx="94693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223">
                  <a:extLst>
                    <a:ext uri="{9D8B030D-6E8A-4147-A177-3AD203B41FA5}">
                      <a16:colId xmlns:a16="http://schemas.microsoft.com/office/drawing/2014/main" val="2238158742"/>
                    </a:ext>
                  </a:extLst>
                </a:gridCol>
                <a:gridCol w="1578223">
                  <a:extLst>
                    <a:ext uri="{9D8B030D-6E8A-4147-A177-3AD203B41FA5}">
                      <a16:colId xmlns:a16="http://schemas.microsoft.com/office/drawing/2014/main" val="597208513"/>
                    </a:ext>
                  </a:extLst>
                </a:gridCol>
                <a:gridCol w="1578223">
                  <a:extLst>
                    <a:ext uri="{9D8B030D-6E8A-4147-A177-3AD203B41FA5}">
                      <a16:colId xmlns:a16="http://schemas.microsoft.com/office/drawing/2014/main" val="2102900734"/>
                    </a:ext>
                  </a:extLst>
                </a:gridCol>
                <a:gridCol w="1578223">
                  <a:extLst>
                    <a:ext uri="{9D8B030D-6E8A-4147-A177-3AD203B41FA5}">
                      <a16:colId xmlns:a16="http://schemas.microsoft.com/office/drawing/2014/main" val="1254450378"/>
                    </a:ext>
                  </a:extLst>
                </a:gridCol>
                <a:gridCol w="1578223">
                  <a:extLst>
                    <a:ext uri="{9D8B030D-6E8A-4147-A177-3AD203B41FA5}">
                      <a16:colId xmlns:a16="http://schemas.microsoft.com/office/drawing/2014/main" val="3692506965"/>
                    </a:ext>
                  </a:extLst>
                </a:gridCol>
                <a:gridCol w="1578223">
                  <a:extLst>
                    <a:ext uri="{9D8B030D-6E8A-4147-A177-3AD203B41FA5}">
                      <a16:colId xmlns:a16="http://schemas.microsoft.com/office/drawing/2014/main" val="182004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(front)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Lining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7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7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7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3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83A0-5A6E-7201-7618-3184F360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Specifications: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91740-BE4A-BF87-BA3E-C0417B799AA9}"/>
              </a:ext>
            </a:extLst>
          </p:cNvPr>
          <p:cNvSpPr txBox="1"/>
          <p:nvPr/>
        </p:nvSpPr>
        <p:spPr>
          <a:xfrm>
            <a:off x="1295451" y="2401671"/>
            <a:ext cx="239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Strip is SK6812, assume 30 LED per m (assumed)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11DDD-4AD7-B441-FA10-3C942CA7B55C}"/>
              </a:ext>
            </a:extLst>
          </p:cNvPr>
          <p:cNvSpPr/>
          <p:nvPr/>
        </p:nvSpPr>
        <p:spPr>
          <a:xfrm rot="16200000">
            <a:off x="3928947" y="3648250"/>
            <a:ext cx="4124528" cy="37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6331E-AA62-C67D-A484-8DFD766225D4}"/>
              </a:ext>
            </a:extLst>
          </p:cNvPr>
          <p:cNvSpPr txBox="1"/>
          <p:nvPr/>
        </p:nvSpPr>
        <p:spPr>
          <a:xfrm>
            <a:off x="4651226" y="3650840"/>
            <a:ext cx="152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Strip =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BA443-39CE-9EE0-7284-D714C4A8335E}"/>
              </a:ext>
            </a:extLst>
          </p:cNvPr>
          <p:cNvSpPr txBox="1"/>
          <p:nvPr/>
        </p:nvSpPr>
        <p:spPr>
          <a:xfrm>
            <a:off x="7916096" y="3373841"/>
            <a:ext cx="3635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Strip thickness is 10 mm (for 144 LED per m version)</a:t>
            </a:r>
          </a:p>
          <a:p>
            <a:endParaRPr lang="en-US" dirty="0"/>
          </a:p>
          <a:p>
            <a:r>
              <a:rPr lang="en-US" dirty="0"/>
              <a:t>LED Strip Length is 1 meter (assumed)</a:t>
            </a:r>
          </a:p>
        </p:txBody>
      </p:sp>
    </p:spTree>
    <p:extLst>
      <p:ext uri="{BB962C8B-B14F-4D97-AF65-F5344CB8AC3E}">
        <p14:creationId xmlns:p14="http://schemas.microsoft.com/office/powerpoint/2010/main" val="7436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740D811D-2E7E-52BA-34B1-DFEDDDB13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5" t="51773" r="5556" b="23688"/>
          <a:stretch/>
        </p:blipFill>
        <p:spPr>
          <a:xfrm>
            <a:off x="1293778" y="2480553"/>
            <a:ext cx="1634248" cy="168288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ECDB452-0BC2-6F31-17EE-88458CDB32E6}"/>
              </a:ext>
            </a:extLst>
          </p:cNvPr>
          <p:cNvSpPr/>
          <p:nvPr/>
        </p:nvSpPr>
        <p:spPr>
          <a:xfrm rot="16200000">
            <a:off x="1828801" y="1357006"/>
            <a:ext cx="564202" cy="1682885"/>
          </a:xfrm>
          <a:prstGeom prst="rightBrace">
            <a:avLst>
              <a:gd name="adj1" fmla="val 8333"/>
              <a:gd name="adj2" fmla="val 5115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9FC6891-ED90-2412-8361-EF0651295062}"/>
              </a:ext>
            </a:extLst>
          </p:cNvPr>
          <p:cNvSpPr/>
          <p:nvPr/>
        </p:nvSpPr>
        <p:spPr>
          <a:xfrm>
            <a:off x="2928026" y="2482172"/>
            <a:ext cx="564202" cy="1682885"/>
          </a:xfrm>
          <a:prstGeom prst="rightBrace">
            <a:avLst>
              <a:gd name="adj1" fmla="val 8333"/>
              <a:gd name="adj2" fmla="val 5115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5CAE6-F1CA-B4A9-4713-CB983EAA6574}"/>
              </a:ext>
            </a:extLst>
          </p:cNvPr>
          <p:cNvSpPr txBox="1"/>
          <p:nvPr/>
        </p:nvSpPr>
        <p:spPr>
          <a:xfrm>
            <a:off x="3599234" y="3137329"/>
            <a:ext cx="152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~0.5 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8C701-CF3A-163B-A9C0-1628C469BF30}"/>
              </a:ext>
            </a:extLst>
          </p:cNvPr>
          <p:cNvSpPr txBox="1"/>
          <p:nvPr/>
        </p:nvSpPr>
        <p:spPr>
          <a:xfrm>
            <a:off x="1871614" y="1546204"/>
            <a:ext cx="152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 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78EA96-7BDB-FE9A-7A68-3D990B60A059}"/>
              </a:ext>
            </a:extLst>
          </p:cNvPr>
          <p:cNvSpPr txBox="1"/>
          <p:nvPr/>
        </p:nvSpPr>
        <p:spPr>
          <a:xfrm>
            <a:off x="7540070" y="730155"/>
            <a:ext cx="402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Level diagram LED layout (LED strips used is 0.5 meter)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22D1FF-B0A3-C84B-7317-2A7C24996774}"/>
              </a:ext>
            </a:extLst>
          </p:cNvPr>
          <p:cNvSpPr/>
          <p:nvPr/>
        </p:nvSpPr>
        <p:spPr>
          <a:xfrm rot="16200000">
            <a:off x="5590288" y="3955102"/>
            <a:ext cx="4060340" cy="16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2C05D-3B78-BEAB-53D8-0C7823F82241}"/>
              </a:ext>
            </a:extLst>
          </p:cNvPr>
          <p:cNvSpPr/>
          <p:nvPr/>
        </p:nvSpPr>
        <p:spPr>
          <a:xfrm rot="16200000">
            <a:off x="9279818" y="3919472"/>
            <a:ext cx="3989080" cy="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white 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1539A343-F626-0786-36D0-C635062F2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5" t="51773" r="5556" b="23688"/>
          <a:stretch/>
        </p:blipFill>
        <p:spPr>
          <a:xfrm>
            <a:off x="6748281" y="1866246"/>
            <a:ext cx="5031386" cy="46179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593691-0340-19BF-D985-0B0E896397A6}"/>
              </a:ext>
            </a:extLst>
          </p:cNvPr>
          <p:cNvSpPr txBox="1"/>
          <p:nvPr/>
        </p:nvSpPr>
        <p:spPr>
          <a:xfrm>
            <a:off x="8934515" y="2963403"/>
            <a:ext cx="15272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A1CE1F-A9C8-CE94-800B-F52F8C1C7B3F}"/>
                  </a:ext>
                </a:extLst>
              </p:cNvPr>
              <p:cNvSpPr txBox="1"/>
              <p:nvPr/>
            </p:nvSpPr>
            <p:spPr>
              <a:xfrm>
                <a:off x="46445" y="4825451"/>
                <a:ext cx="63046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𝑡h𝑖𝑐𝑘𝑛𝑒𝑠𝑠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𝑆𝑡𝑟𝑖𝑝𝑠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𝑖𝑛𝑠𝑖𝑔𝑛𝑖𝑎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⇒45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𝐿𝐸𝐷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𝑠𝑡𝑟𝑖𝑝𝑠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A1CE1F-A9C8-CE94-800B-F52F8C1C7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" y="4825451"/>
                <a:ext cx="6304611" cy="553998"/>
              </a:xfrm>
              <a:prstGeom prst="rect">
                <a:avLst/>
              </a:prstGeom>
              <a:blipFill>
                <a:blip r:embed="rId3"/>
                <a:stretch>
                  <a:fillRect l="-484" t="-2222" r="-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93C2ECA-F4FD-5504-D3A0-7AB1D0AA4317}"/>
              </a:ext>
            </a:extLst>
          </p:cNvPr>
          <p:cNvSpPr txBox="1"/>
          <p:nvPr/>
        </p:nvSpPr>
        <p:spPr>
          <a:xfrm>
            <a:off x="768135" y="4377451"/>
            <a:ext cx="576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mm is 10 mm for LED strip plus space between strips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B985F-EA45-4193-2BBE-AB11B322823E}"/>
              </a:ext>
            </a:extLst>
          </p:cNvPr>
          <p:cNvSpPr txBox="1"/>
          <p:nvPr/>
        </p:nvSpPr>
        <p:spPr>
          <a:xfrm>
            <a:off x="584501" y="396742"/>
            <a:ext cx="57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Lazy Packing Topology: Top Insignia</a:t>
            </a:r>
          </a:p>
        </p:txBody>
      </p:sp>
    </p:spTree>
    <p:extLst>
      <p:ext uri="{BB962C8B-B14F-4D97-AF65-F5344CB8AC3E}">
        <p14:creationId xmlns:p14="http://schemas.microsoft.com/office/powerpoint/2010/main" val="50608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3EF16AB-EB69-E7CD-8FF4-E481824417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8" t="60426" r="25778" b="32624"/>
          <a:stretch/>
        </p:blipFill>
        <p:spPr>
          <a:xfrm>
            <a:off x="381634" y="1988443"/>
            <a:ext cx="4911001" cy="144055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8303F0CB-AE59-6BFA-C3B8-DCB8EC2CBFDA}"/>
              </a:ext>
            </a:extLst>
          </p:cNvPr>
          <p:cNvSpPr/>
          <p:nvPr/>
        </p:nvSpPr>
        <p:spPr>
          <a:xfrm rot="16200000">
            <a:off x="2555033" y="-706295"/>
            <a:ext cx="564202" cy="4825274"/>
          </a:xfrm>
          <a:prstGeom prst="rightBrace">
            <a:avLst>
              <a:gd name="adj1" fmla="val 8333"/>
              <a:gd name="adj2" fmla="val 5115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46839-9459-B2D2-0B2D-9EC3D402C06B}"/>
              </a:ext>
            </a:extLst>
          </p:cNvPr>
          <p:cNvSpPr txBox="1"/>
          <p:nvPr/>
        </p:nvSpPr>
        <p:spPr>
          <a:xfrm>
            <a:off x="2328814" y="1054908"/>
            <a:ext cx="152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~1.25 meter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3F4409D-67A3-54EC-CF59-4871D7B8AFEB}"/>
              </a:ext>
            </a:extLst>
          </p:cNvPr>
          <p:cNvSpPr/>
          <p:nvPr/>
        </p:nvSpPr>
        <p:spPr>
          <a:xfrm>
            <a:off x="5249771" y="1988443"/>
            <a:ext cx="564202" cy="1440557"/>
          </a:xfrm>
          <a:prstGeom prst="rightBrace">
            <a:avLst>
              <a:gd name="adj1" fmla="val 8333"/>
              <a:gd name="adj2" fmla="val 5115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A0195-B410-EFA2-C1F4-6D352BABB763}"/>
              </a:ext>
            </a:extLst>
          </p:cNvPr>
          <p:cNvSpPr txBox="1"/>
          <p:nvPr/>
        </p:nvSpPr>
        <p:spPr>
          <a:xfrm>
            <a:off x="5915294" y="2524055"/>
            <a:ext cx="152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~0.5 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3CB56-E7FF-888F-53A4-99712618AC09}"/>
              </a:ext>
            </a:extLst>
          </p:cNvPr>
          <p:cNvSpPr txBox="1"/>
          <p:nvPr/>
        </p:nvSpPr>
        <p:spPr>
          <a:xfrm>
            <a:off x="768135" y="4377451"/>
            <a:ext cx="576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mm is 10 mm for LED strip plus space between strips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6138B-FFB3-A6EA-29AD-26752DF4D5BC}"/>
                  </a:ext>
                </a:extLst>
              </p:cNvPr>
              <p:cNvSpPr txBox="1"/>
              <p:nvPr/>
            </p:nvSpPr>
            <p:spPr>
              <a:xfrm>
                <a:off x="246064" y="4746783"/>
                <a:ext cx="597381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𝑡h𝑖𝑐𝑘𝑛𝑒𝑠𝑠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𝑆𝑡𝑟𝑖𝑝𝑠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𝑎𝑛𝑠𝑤𝑒𝑟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⇒50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𝐿𝐸𝐷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𝑠𝑡𝑟𝑖𝑝𝑠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⇒54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6138B-FFB3-A6EA-29AD-26752DF4D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4" y="4746783"/>
                <a:ext cx="5973815" cy="830997"/>
              </a:xfrm>
              <a:prstGeom prst="rect">
                <a:avLst/>
              </a:prstGeom>
              <a:blipFill>
                <a:blip r:embed="rId3"/>
                <a:stretch>
                  <a:fillRect l="-408" t="-1471" r="-102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E1684CC-4F0D-6F6B-BB78-25948176D76C}"/>
              </a:ext>
            </a:extLst>
          </p:cNvPr>
          <p:cNvSpPr/>
          <p:nvPr/>
        </p:nvSpPr>
        <p:spPr>
          <a:xfrm rot="16200000">
            <a:off x="7194155" y="4662034"/>
            <a:ext cx="1478420" cy="1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12A3A-BA9A-D28C-4044-F9B69A1A8EEC}"/>
              </a:ext>
            </a:extLst>
          </p:cNvPr>
          <p:cNvSpPr/>
          <p:nvPr/>
        </p:nvSpPr>
        <p:spPr>
          <a:xfrm rot="16200000">
            <a:off x="10372914" y="4671918"/>
            <a:ext cx="1478420" cy="1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5C57B-4097-032B-E233-E93A4966A982}"/>
              </a:ext>
            </a:extLst>
          </p:cNvPr>
          <p:cNvSpPr/>
          <p:nvPr/>
        </p:nvSpPr>
        <p:spPr>
          <a:xfrm>
            <a:off x="7660441" y="3754557"/>
            <a:ext cx="1478420" cy="1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DDCD21-69F2-CB8F-5CA5-CE73B250FFB0}"/>
              </a:ext>
            </a:extLst>
          </p:cNvPr>
          <p:cNvSpPr/>
          <p:nvPr/>
        </p:nvSpPr>
        <p:spPr>
          <a:xfrm>
            <a:off x="9881737" y="3720458"/>
            <a:ext cx="1478420" cy="1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C6D81C-004B-93D0-EB0F-0521B2052FCE}"/>
              </a:ext>
            </a:extLst>
          </p:cNvPr>
          <p:cNvSpPr/>
          <p:nvPr/>
        </p:nvSpPr>
        <p:spPr>
          <a:xfrm>
            <a:off x="7660441" y="5565564"/>
            <a:ext cx="1478420" cy="1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7F0E4-FB9D-4B26-5D62-240F8957FD8C}"/>
              </a:ext>
            </a:extLst>
          </p:cNvPr>
          <p:cNvSpPr/>
          <p:nvPr/>
        </p:nvSpPr>
        <p:spPr>
          <a:xfrm>
            <a:off x="9881737" y="5631621"/>
            <a:ext cx="1478420" cy="11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07768-89C1-9CB4-67C6-EBB9D021C068}"/>
              </a:ext>
            </a:extLst>
          </p:cNvPr>
          <p:cNvSpPr/>
          <p:nvPr/>
        </p:nvSpPr>
        <p:spPr>
          <a:xfrm rot="5400000">
            <a:off x="10905427" y="4662036"/>
            <a:ext cx="1478420" cy="1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B641F-59E3-C5F7-F643-5C2FE025F237}"/>
              </a:ext>
            </a:extLst>
          </p:cNvPr>
          <p:cNvSpPr/>
          <p:nvPr/>
        </p:nvSpPr>
        <p:spPr>
          <a:xfrm rot="5400000">
            <a:off x="6403170" y="4662035"/>
            <a:ext cx="1478420" cy="1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244C9-19A2-FB8B-C3E7-D7E1D04FAA65}"/>
              </a:ext>
            </a:extLst>
          </p:cNvPr>
          <p:cNvSpPr txBox="1"/>
          <p:nvPr/>
        </p:nvSpPr>
        <p:spPr>
          <a:xfrm>
            <a:off x="8759123" y="2829231"/>
            <a:ext cx="15272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…</a:t>
            </a:r>
          </a:p>
        </p:txBody>
      </p:sp>
      <p:pic>
        <p:nvPicPr>
          <p:cNvPr id="21" name="Picture 20" descr="Text&#10;&#10;Description automatically generated with low confidence">
            <a:extLst>
              <a:ext uri="{FF2B5EF4-FFF2-40B4-BE49-F238E27FC236}">
                <a16:creationId xmlns:a16="http://schemas.microsoft.com/office/drawing/2014/main" id="{B74E1248-28FE-B19E-3B2A-ED52DFD2E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8" t="60426" r="25778" b="32624"/>
          <a:stretch/>
        </p:blipFill>
        <p:spPr>
          <a:xfrm>
            <a:off x="6678915" y="3223058"/>
            <a:ext cx="5472972" cy="30276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B3437-85BD-DB16-77B8-23EB5E25C6D6}"/>
              </a:ext>
            </a:extLst>
          </p:cNvPr>
          <p:cNvSpPr txBox="1"/>
          <p:nvPr/>
        </p:nvSpPr>
        <p:spPr>
          <a:xfrm>
            <a:off x="5531872" y="544721"/>
            <a:ext cx="498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Lazy Packing Topology: Bottom Answer</a:t>
            </a:r>
          </a:p>
        </p:txBody>
      </p:sp>
    </p:spTree>
    <p:extLst>
      <p:ext uri="{BB962C8B-B14F-4D97-AF65-F5344CB8AC3E}">
        <p14:creationId xmlns:p14="http://schemas.microsoft.com/office/powerpoint/2010/main" val="255691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199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Throne dimensions specifications (m)</vt:lpstr>
      <vt:lpstr>LED Specifications: Link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Throne dimensions specifications (m)</dc:title>
  <dc:creator>Eduardo Ortega III</dc:creator>
  <cp:lastModifiedBy>Eduardo Ortega III</cp:lastModifiedBy>
  <cp:revision>3</cp:revision>
  <dcterms:created xsi:type="dcterms:W3CDTF">2023-04-26T20:15:53Z</dcterms:created>
  <dcterms:modified xsi:type="dcterms:W3CDTF">2023-04-26T22:33:32Z</dcterms:modified>
</cp:coreProperties>
</file>