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1" r:id="rId3"/>
  </p:sldIdLst>
  <p:sldSz cx="18288000" cy="10287000"/>
  <p:notesSz cx="6858000" cy="9144000"/>
  <p:embeddedFontLst>
    <p:embeddedFont>
      <p:font typeface="Oswald" panose="020B0604020202020204" charset="0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lacial Indifference Bold" panose="020B0604020202020204" charset="0"/>
      <p:regular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Glacial Indifference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0"/>
            <a:ext cx="5853016" cy="10287000"/>
            <a:chOff x="0" y="0"/>
            <a:chExt cx="181893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18932" cy="2709333"/>
            </a:xfrm>
            <a:custGeom>
              <a:avLst/>
              <a:gdLst/>
              <a:ahLst/>
              <a:cxnLst/>
              <a:rect l="l" t="t" r="r" b="b"/>
              <a:pathLst>
                <a:path w="1818932" h="2709333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24238" y="3771897"/>
            <a:ext cx="5857780" cy="2470955"/>
            <a:chOff x="0" y="38100"/>
            <a:chExt cx="7810373" cy="3294606"/>
          </a:xfrm>
        </p:grpSpPr>
        <p:sp>
          <p:nvSpPr>
            <p:cNvPr id="6" name="TextBox 6"/>
            <p:cNvSpPr txBox="1"/>
            <p:nvPr/>
          </p:nvSpPr>
          <p:spPr>
            <a:xfrm>
              <a:off x="0" y="38100"/>
              <a:ext cx="7810373" cy="14456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 dirty="0">
                  <a:solidFill>
                    <a:srgbClr val="FFFFFF"/>
                  </a:solidFill>
                  <a:latin typeface="Oswald"/>
                </a:rPr>
                <a:t>Contributions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51611"/>
              <a:ext cx="7050665" cy="521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26"/>
                </a:lnSpc>
              </a:pPr>
              <a:r>
                <a:rPr lang="en-US" sz="2293" spc="215" dirty="0" smtClean="0">
                  <a:solidFill>
                    <a:srgbClr val="FFFFFF"/>
                  </a:solidFill>
                  <a:latin typeface="Glacial Indifference"/>
                </a:rPr>
                <a:t>Eduardo Saldivar</a:t>
              </a:r>
              <a:endParaRPr lang="en-US" sz="2293" spc="215" dirty="0">
                <a:solidFill>
                  <a:srgbClr val="FFFFFF"/>
                </a:solidFill>
                <a:latin typeface="Glacial Indifference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947386"/>
              <a:ext cx="7810373" cy="385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3"/>
                </a:lnSpc>
              </a:pPr>
              <a:endParaRPr lang="en-US" sz="1835" spc="36" dirty="0">
                <a:solidFill>
                  <a:srgbClr val="FFFFFF"/>
                </a:solidFill>
                <a:latin typeface="Montserrat"/>
              </a:endParaRPr>
            </a:p>
          </p:txBody>
        </p:sp>
      </p:grpSp>
      <p:sp>
        <p:nvSpPr>
          <p:cNvPr id="9" name="AutoShape 9"/>
          <p:cNvSpPr/>
          <p:nvPr/>
        </p:nvSpPr>
        <p:spPr>
          <a:xfrm rot="-5398408">
            <a:off x="2402682" y="5138735"/>
            <a:ext cx="10287001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7136301" y="1028700"/>
            <a:ext cx="719663" cy="722889"/>
            <a:chOff x="1813" y="-703004"/>
            <a:chExt cx="809173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-703004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-693481"/>
              <a:ext cx="660400" cy="727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r>
                <a:rPr lang="en-US" sz="2499" spc="234">
                  <a:solidFill>
                    <a:srgbClr val="FFFFFF"/>
                  </a:solidFill>
                  <a:latin typeface="Glacial Indifference Bold"/>
                </a:rPr>
                <a:t>1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045167" y="790864"/>
            <a:ext cx="9021238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47"/>
              </a:lnSpc>
            </a:pPr>
            <a:r>
              <a:rPr lang="en-US" sz="2791" spc="262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600" spc="262" dirty="0">
                <a:solidFill>
                  <a:srgbClr val="000000"/>
                </a:solidFill>
                <a:latin typeface="Glacial Indifference"/>
              </a:rPr>
              <a:t>1  </a:t>
            </a:r>
            <a:r>
              <a:rPr lang="en-US" sz="3600" spc="262" dirty="0" smtClean="0">
                <a:solidFill>
                  <a:srgbClr val="000000"/>
                </a:solidFill>
                <a:latin typeface="Glacial Indifference"/>
              </a:rPr>
              <a:t>- Collecting data</a:t>
            </a:r>
            <a:endParaRPr lang="en-US" sz="2791" spc="262" dirty="0">
              <a:solidFill>
                <a:srgbClr val="000000"/>
              </a:solidFill>
              <a:latin typeface="Glacial Indifference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229600" y="1383059"/>
            <a:ext cx="857129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925"/>
              </a:lnSpc>
              <a:defRPr sz="2233" spc="44">
                <a:solidFill>
                  <a:srgbClr val="000000"/>
                </a:solidFill>
                <a:latin typeface="Montserrat"/>
              </a:defRPr>
            </a:lvl1pPr>
          </a:lstStyle>
          <a:p>
            <a:pPr algn="just"/>
            <a:r>
              <a:rPr lang="en-GB" dirty="0" smtClean="0"/>
              <a:t>Collecting data to explain the main question and explaining the business understanding.</a:t>
            </a:r>
            <a:endParaRPr lang="en-US" dirty="0"/>
          </a:p>
        </p:txBody>
      </p:sp>
      <p:grpSp>
        <p:nvGrpSpPr>
          <p:cNvPr id="15" name="Group 15"/>
          <p:cNvGrpSpPr/>
          <p:nvPr/>
        </p:nvGrpSpPr>
        <p:grpSpPr>
          <a:xfrm>
            <a:off x="7136301" y="2933700"/>
            <a:ext cx="719663" cy="722889"/>
            <a:chOff x="1813" y="-905859"/>
            <a:chExt cx="809173" cy="812800"/>
          </a:xfrm>
        </p:grpSpPr>
        <p:sp>
          <p:nvSpPr>
            <p:cNvPr id="16" name="Freeform 16"/>
            <p:cNvSpPr/>
            <p:nvPr/>
          </p:nvSpPr>
          <p:spPr>
            <a:xfrm>
              <a:off x="1813" y="-905859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896334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r>
                <a:rPr lang="en-US" sz="2499" spc="234" dirty="0">
                  <a:solidFill>
                    <a:srgbClr val="FFFFFF"/>
                  </a:solidFill>
                  <a:latin typeface="Glacial Indifference Bold"/>
                </a:rPr>
                <a:t>2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045167" y="2756512"/>
            <a:ext cx="9557033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47"/>
              </a:lnSpc>
            </a:pPr>
            <a:r>
              <a:rPr lang="en-US" sz="2791" spc="262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600" spc="262" dirty="0">
                <a:solidFill>
                  <a:srgbClr val="000000"/>
                </a:solidFill>
                <a:latin typeface="Glacial Indifference"/>
              </a:rPr>
              <a:t>2 </a:t>
            </a:r>
            <a:r>
              <a:rPr lang="en-US" sz="3600" spc="262" dirty="0" smtClean="0">
                <a:solidFill>
                  <a:srgbClr val="000000"/>
                </a:solidFill>
                <a:latin typeface="Glacial Indifference"/>
              </a:rPr>
              <a:t>– </a:t>
            </a:r>
            <a:r>
              <a:rPr lang="en-IE" sz="3600" spc="262" dirty="0" smtClean="0">
                <a:solidFill>
                  <a:srgbClr val="000000"/>
                </a:solidFill>
                <a:latin typeface="Glacial Indifference"/>
              </a:rPr>
              <a:t>K-Means cluster algorithm</a:t>
            </a:r>
            <a:endParaRPr lang="en-IE" sz="3600" spc="262" dirty="0">
              <a:solidFill>
                <a:srgbClr val="000000"/>
              </a:solidFill>
              <a:latin typeface="Glacial Indifference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229600" y="3382466"/>
            <a:ext cx="9326044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925"/>
              </a:lnSpc>
              <a:defRPr sz="2233" spc="44">
                <a:solidFill>
                  <a:srgbClr val="000000"/>
                </a:solidFill>
                <a:latin typeface="Montserrat"/>
              </a:defRPr>
            </a:lvl1pPr>
          </a:lstStyle>
          <a:p>
            <a:pPr algn="just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230" b="0" i="0" u="none" strike="noStrike" dirty="0" smtClean="0">
                <a:solidFill>
                  <a:srgbClr val="000000"/>
                </a:solidFill>
                <a:effectLst/>
                <a:latin typeface="Montserrat" panose="020B0604020202020204" charset="0"/>
              </a:rPr>
              <a:t>Elaboration of the elbow method, analysing the pattern and a deeply understanding of it to be able to explain the pros and cons of this algorithm.</a:t>
            </a:r>
            <a:endParaRPr lang="en-GB" sz="2230" dirty="0">
              <a:latin typeface="Montserrat" panose="020B0604020202020204" charset="0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7136300" y="4650082"/>
            <a:ext cx="719663" cy="722889"/>
            <a:chOff x="1813" y="-423281"/>
            <a:chExt cx="809173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-423281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-413756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r>
                <a:rPr lang="en-US" sz="2499" spc="234" dirty="0">
                  <a:solidFill>
                    <a:srgbClr val="FFFFFF"/>
                  </a:solidFill>
                  <a:latin typeface="Glacial Indifference Bold"/>
                </a:rPr>
                <a:t>3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248472" y="4737405"/>
            <a:ext cx="9021238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4047"/>
              </a:lnSpc>
              <a:defRPr sz="3600" spc="262">
                <a:solidFill>
                  <a:srgbClr val="000000"/>
                </a:solidFill>
                <a:latin typeface="Glacial Indifference"/>
              </a:defRPr>
            </a:lvl1pPr>
          </a:lstStyle>
          <a:p>
            <a:r>
              <a:rPr lang="en-US" dirty="0"/>
              <a:t>3 </a:t>
            </a:r>
            <a:r>
              <a:rPr lang="en-US" dirty="0" smtClean="0"/>
              <a:t>–</a:t>
            </a:r>
            <a:r>
              <a:rPr lang="en-IE" dirty="0"/>
              <a:t> </a:t>
            </a:r>
            <a:r>
              <a:rPr lang="en-IE" dirty="0" smtClean="0"/>
              <a:t>Hierarchical </a:t>
            </a:r>
            <a:r>
              <a:rPr lang="en-IE" dirty="0"/>
              <a:t>cluster algorithms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7134689" y="7910162"/>
            <a:ext cx="722889" cy="722889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r>
                <a:rPr lang="en-US" sz="2499" spc="234">
                  <a:solidFill>
                    <a:srgbClr val="FFFFFF"/>
                  </a:solidFill>
                  <a:latin typeface="Glacial Indifference Bold"/>
                </a:rPr>
                <a:t>4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8160769" y="7727981"/>
            <a:ext cx="9021238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47"/>
              </a:lnSpc>
            </a:pPr>
            <a:r>
              <a:rPr lang="en-US" sz="3600" spc="262" dirty="0">
                <a:solidFill>
                  <a:srgbClr val="000000"/>
                </a:solidFill>
                <a:latin typeface="Glacial Indifference"/>
              </a:rPr>
              <a:t>4 </a:t>
            </a:r>
            <a:r>
              <a:rPr lang="en-US" sz="3600" spc="262" dirty="0" smtClean="0">
                <a:solidFill>
                  <a:srgbClr val="000000"/>
                </a:solidFill>
                <a:latin typeface="Glacial Indifference"/>
              </a:rPr>
              <a:t>– Conclusion</a:t>
            </a:r>
            <a:endParaRPr lang="en-US" sz="3600" spc="262" dirty="0">
              <a:solidFill>
                <a:srgbClr val="000000"/>
              </a:solidFill>
              <a:latin typeface="Glacial Indifference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226076" y="8267700"/>
            <a:ext cx="9607909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925"/>
              </a:lnSpc>
              <a:defRPr sz="2233" spc="44">
                <a:solidFill>
                  <a:srgbClr val="000000"/>
                </a:solidFill>
                <a:latin typeface="Montserrat"/>
              </a:defRPr>
            </a:lvl1pPr>
          </a:lstStyle>
          <a:p>
            <a:r>
              <a:rPr lang="en-GB" dirty="0" smtClean="0"/>
              <a:t>After collecting all the information, I was able to make an easy to understand conclusion about our project related to the business understanding.</a:t>
            </a:r>
            <a:endParaRPr lang="en-US" dirty="0"/>
          </a:p>
        </p:txBody>
      </p:sp>
      <p:sp>
        <p:nvSpPr>
          <p:cNvPr id="32" name="TextBox 29"/>
          <p:cNvSpPr txBox="1"/>
          <p:nvPr/>
        </p:nvSpPr>
        <p:spPr>
          <a:xfrm>
            <a:off x="8257216" y="5011526"/>
            <a:ext cx="9607909" cy="2231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925"/>
              </a:lnSpc>
              <a:defRPr sz="2233" spc="44">
                <a:solidFill>
                  <a:srgbClr val="000000"/>
                </a:solidFill>
                <a:latin typeface="Montserrat"/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Hierarchical clustering, also known as hierarchical cluster analysis, is an algorithm that groups similar objects into groups called clusters. </a:t>
            </a:r>
            <a:r>
              <a:rPr lang="en-US" dirty="0" smtClean="0"/>
              <a:t>It was hard to make this algorithm because I didn’t understood the concept at first, but after some </a:t>
            </a:r>
            <a:r>
              <a:rPr lang="en-US" dirty="0" err="1" smtClean="0"/>
              <a:t>reseach</a:t>
            </a:r>
            <a:r>
              <a:rPr lang="en-US" dirty="0" smtClean="0"/>
              <a:t> I found that it was the second best for this project.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019300"/>
            <a:chOff x="0" y="0"/>
            <a:chExt cx="4816593" cy="8636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63680"/>
            </a:xfrm>
            <a:custGeom>
              <a:avLst/>
              <a:gdLst/>
              <a:ahLst/>
              <a:cxnLst/>
              <a:rect l="l" t="t" r="r" b="b"/>
              <a:pathLst>
                <a:path w="4816592" h="863680">
                  <a:moveTo>
                    <a:pt x="0" y="0"/>
                  </a:moveTo>
                  <a:lnTo>
                    <a:pt x="4816592" y="0"/>
                  </a:lnTo>
                  <a:lnTo>
                    <a:pt x="4816592" y="863680"/>
                  </a:lnTo>
                  <a:lnTo>
                    <a:pt x="0" y="863680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419100" y="199036"/>
            <a:ext cx="13103867" cy="1174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dirty="0">
                <a:solidFill>
                  <a:srgbClr val="FFFFFF"/>
                </a:solidFill>
                <a:latin typeface="Oswald"/>
              </a:rPr>
              <a:t>Conclusions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65346" y="1305233"/>
            <a:ext cx="7929515" cy="42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GB" sz="2499" spc="234" dirty="0">
                <a:solidFill>
                  <a:srgbClr val="FFFFFF"/>
                </a:solidFill>
                <a:latin typeface="Glacial Indifference"/>
              </a:rPr>
              <a:t>Results found and discussion</a:t>
            </a:r>
            <a:endParaRPr lang="en-US" sz="2499" spc="234" dirty="0">
              <a:solidFill>
                <a:srgbClr val="FFFFFF"/>
              </a:solidFill>
              <a:latin typeface="Glacial Indifference"/>
            </a:endParaRP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DE495F69-76B3-6BB0-A9D0-B7B1B8C236A1}"/>
              </a:ext>
            </a:extLst>
          </p:cNvPr>
          <p:cNvSpPr txBox="1"/>
          <p:nvPr/>
        </p:nvSpPr>
        <p:spPr>
          <a:xfrm>
            <a:off x="743194" y="2419464"/>
            <a:ext cx="1667428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ts val="2227"/>
              </a:lnSpc>
              <a:spcBef>
                <a:spcPct val="0"/>
              </a:spcBef>
            </a:pPr>
            <a:r>
              <a:rPr lang="en-US" sz="2400" spc="34" dirty="0" smtClean="0">
                <a:solidFill>
                  <a:srgbClr val="000000"/>
                </a:solidFill>
                <a:latin typeface="Montserrat"/>
              </a:rPr>
              <a:t>Learning to use clusters and all of the methods is </a:t>
            </a:r>
            <a:r>
              <a:rPr lang="en-US" sz="2400" spc="34" smtClean="0">
                <a:solidFill>
                  <a:srgbClr val="000000"/>
                </a:solidFill>
                <a:latin typeface="Montserrat"/>
              </a:rPr>
              <a:t>really </a:t>
            </a:r>
            <a:r>
              <a:rPr lang="en-US" sz="2400" spc="34" smtClean="0">
                <a:solidFill>
                  <a:srgbClr val="000000"/>
                </a:solidFill>
                <a:latin typeface="Montserrat"/>
              </a:rPr>
              <a:t>useful </a:t>
            </a:r>
            <a:r>
              <a:rPr lang="en-US" sz="2400" spc="34" dirty="0" smtClean="0">
                <a:solidFill>
                  <a:srgbClr val="000000"/>
                </a:solidFill>
                <a:latin typeface="Montserrat"/>
              </a:rPr>
              <a:t>and I have a feeling I will use them more in the future. Clusters is a very important tool we have as a science data engineer to identify patterns in a long scale of data. Personally, I like the K-Means because is quite easy to understand and also the concept is great and applies for a lot of databases.</a:t>
            </a:r>
            <a:endParaRPr lang="en-US" sz="2400" u="none" spc="34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1DC2EBE2-BFB3-1AF6-AB65-977F56233087}"/>
              </a:ext>
            </a:extLst>
          </p:cNvPr>
          <p:cNvSpPr txBox="1"/>
          <p:nvPr/>
        </p:nvSpPr>
        <p:spPr>
          <a:xfrm>
            <a:off x="762859" y="4801752"/>
            <a:ext cx="17125335" cy="287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2227"/>
              </a:lnSpc>
              <a:spcBef>
                <a:spcPct val="0"/>
              </a:spcBef>
            </a:pPr>
            <a:r>
              <a:rPr lang="en-GB" sz="2400" spc="34" dirty="0">
                <a:solidFill>
                  <a:srgbClr val="000000"/>
                </a:solidFill>
                <a:latin typeface="Montserrat"/>
              </a:rPr>
              <a:t>Following we can see the </a:t>
            </a:r>
            <a:r>
              <a:rPr lang="en-GB" sz="2400" spc="34" dirty="0" smtClean="0">
                <a:solidFill>
                  <a:srgbClr val="000000"/>
                </a:solidFill>
                <a:latin typeface="Montserrat"/>
              </a:rPr>
              <a:t>K-means model with its clusters.:</a:t>
            </a:r>
            <a:endParaRPr lang="en-GB" sz="2400" spc="34" dirty="0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1026" name="Picture 2" descr="https://lh7-us.googleusercontent.com/Ze9J9D-vGmJ9WPPH-p4hA9suu9jiS3ubxU3gt-GP9oDuArFXaJajnyDlB889EvAc38gEIMsa3RJ9kgwSoWLj0edE3QARKyWKY2vxAa_49GPjVGA8H4GMXraT41wQbQ66RNbTcGKrjsqwMnspyayq3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636811"/>
            <a:ext cx="15289673" cy="447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14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155</Words>
  <Application>Microsoft Office PowerPoint</Application>
  <PresentationFormat>Personalizado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Oswald</vt:lpstr>
      <vt:lpstr>Calibri</vt:lpstr>
      <vt:lpstr>Glacial Indifference Bold</vt:lpstr>
      <vt:lpstr>Montserrat</vt:lpstr>
      <vt:lpstr>Glacial Indifference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Ayllin Bukovic</dc:creator>
  <cp:lastModifiedBy>Usuario</cp:lastModifiedBy>
  <cp:revision>14</cp:revision>
  <dcterms:created xsi:type="dcterms:W3CDTF">2006-08-16T00:00:00Z</dcterms:created>
  <dcterms:modified xsi:type="dcterms:W3CDTF">2023-11-05T19:18:08Z</dcterms:modified>
  <dc:identifier>DAFhfbM5dlQ</dc:identifier>
</cp:coreProperties>
</file>