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8" r:id="rId3"/>
    <p:sldId id="261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lacial Indifference" panose="020B0604020202020204" charset="0"/>
      <p:regular r:id="rId9"/>
    </p:embeddedFont>
    <p:embeddedFont>
      <p:font typeface="Glacial Indifference Bold" panose="020B0604020202020204" charset="0"/>
      <p:regular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5853016" cy="10287000"/>
            <a:chOff x="0" y="0"/>
            <a:chExt cx="18189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8932" cy="2709333"/>
            </a:xfrm>
            <a:custGeom>
              <a:avLst/>
              <a:gdLst/>
              <a:ahLst/>
              <a:cxnLst/>
              <a:rect l="l" t="t" r="r" b="b"/>
              <a:pathLst>
                <a:path w="1818932" h="2709333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4238" y="3771897"/>
            <a:ext cx="5857780" cy="2470955"/>
            <a:chOff x="0" y="38100"/>
            <a:chExt cx="7810373" cy="3294606"/>
          </a:xfrm>
        </p:grpSpPr>
        <p:sp>
          <p:nvSpPr>
            <p:cNvPr id="6" name="TextBox 6"/>
            <p:cNvSpPr txBox="1"/>
            <p:nvPr/>
          </p:nvSpPr>
          <p:spPr>
            <a:xfrm>
              <a:off x="0" y="38100"/>
              <a:ext cx="7810373" cy="1445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 dirty="0">
                  <a:solidFill>
                    <a:srgbClr val="FFFFFF"/>
                  </a:solidFill>
                  <a:latin typeface="Oswald"/>
                </a:rPr>
                <a:t>Contributions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51611"/>
              <a:ext cx="7050665" cy="521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26"/>
                </a:lnSpc>
              </a:pPr>
              <a:r>
                <a:rPr lang="en-US" sz="2293" spc="215" dirty="0">
                  <a:solidFill>
                    <a:srgbClr val="FFFFFF"/>
                  </a:solidFill>
                  <a:latin typeface="Glacial Indifference"/>
                </a:rPr>
                <a:t>Ayllin Bukovic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47386"/>
              <a:ext cx="7810373" cy="385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3"/>
                </a:lnSpc>
              </a:pPr>
              <a:endParaRPr lang="en-US" sz="1835" spc="36" dirty="0">
                <a:solidFill>
                  <a:srgbClr val="FFFFFF"/>
                </a:solidFill>
                <a:latin typeface="Montserrat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 rot="-5398408">
            <a:off x="2402682" y="5138735"/>
            <a:ext cx="10287001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7136301" y="1028700"/>
            <a:ext cx="719663" cy="722889"/>
            <a:chOff x="1813" y="-703004"/>
            <a:chExt cx="809173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-703004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-693481"/>
              <a:ext cx="660400" cy="727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045167" y="790864"/>
            <a:ext cx="902123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7"/>
              </a:lnSpc>
            </a:pPr>
            <a:r>
              <a:rPr lang="en-US" sz="2791" spc="262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600" spc="262" dirty="0">
                <a:solidFill>
                  <a:srgbClr val="000000"/>
                </a:solidFill>
                <a:latin typeface="Glacial Indifference"/>
              </a:rPr>
              <a:t>1  -Looking for the data set</a:t>
            </a:r>
            <a:endParaRPr lang="en-US" sz="2791" spc="262" dirty="0">
              <a:solidFill>
                <a:srgbClr val="000000"/>
              </a:solidFill>
              <a:latin typeface="Glacial Indifferenc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229600" y="1383059"/>
            <a:ext cx="8571298" cy="109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925"/>
              </a:lnSpc>
              <a:defRPr sz="2233" spc="44">
                <a:solidFill>
                  <a:srgbClr val="000000"/>
                </a:solidFill>
                <a:latin typeface="Montserrat"/>
              </a:defRPr>
            </a:lvl1pPr>
          </a:lstStyle>
          <a:p>
            <a:pPr algn="just"/>
            <a:r>
              <a:rPr lang="en-GB" dirty="0"/>
              <a:t>First, I looked for the data set in different platforms and I performed EDA on them in order to test which one was more appropriate to fulfil the requirements of this CA.</a:t>
            </a:r>
            <a:endParaRPr lang="en-US" dirty="0"/>
          </a:p>
        </p:txBody>
      </p:sp>
      <p:grpSp>
        <p:nvGrpSpPr>
          <p:cNvPr id="15" name="Group 15"/>
          <p:cNvGrpSpPr/>
          <p:nvPr/>
        </p:nvGrpSpPr>
        <p:grpSpPr>
          <a:xfrm>
            <a:off x="7136301" y="2933700"/>
            <a:ext cx="719663" cy="722889"/>
            <a:chOff x="1813" y="-905859"/>
            <a:chExt cx="809173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-905859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896334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r>
                <a:rPr lang="en-US" sz="2499" spc="234" dirty="0">
                  <a:solidFill>
                    <a:srgbClr val="FFFFFF"/>
                  </a:solidFill>
                  <a:latin typeface="Glacial Indifference Bold"/>
                </a:rPr>
                <a:t>2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045167" y="2756512"/>
            <a:ext cx="9557033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47"/>
              </a:lnSpc>
            </a:pPr>
            <a:r>
              <a:rPr lang="en-US" sz="2791" spc="262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600" spc="262" dirty="0">
                <a:solidFill>
                  <a:srgbClr val="000000"/>
                </a:solidFill>
                <a:latin typeface="Glacial Indifference"/>
              </a:rPr>
              <a:t>2 –</a:t>
            </a:r>
            <a:r>
              <a:rPr lang="en-IE" sz="3600" spc="262" dirty="0">
                <a:solidFill>
                  <a:srgbClr val="000000"/>
                </a:solidFill>
                <a:latin typeface="Glacial Indifference"/>
              </a:rPr>
              <a:t>Data Preparation and EDA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229600" y="3382466"/>
            <a:ext cx="9326044" cy="1837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925"/>
              </a:lnSpc>
              <a:defRPr sz="2233" spc="44">
                <a:solidFill>
                  <a:srgbClr val="000000"/>
                </a:solidFill>
                <a:latin typeface="Montserrat"/>
              </a:defRPr>
            </a:lvl1pPr>
          </a:lstStyle>
          <a:p>
            <a:pPr algn="just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dirty="0"/>
              <a:t>In this stage my goal was to understand the structure of the database and extract relevant information. Subsequently, I went to the data preparation stage, where I transformed the categorical variables into numerical ones to be able to include them in the algorithm, 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7136301" y="5448300"/>
            <a:ext cx="719663" cy="722889"/>
            <a:chOff x="1813" y="-423281"/>
            <a:chExt cx="809173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-423281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-413756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3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160769" y="5524500"/>
            <a:ext cx="902123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047"/>
              </a:lnSpc>
              <a:defRPr sz="3600" spc="262">
                <a:solidFill>
                  <a:srgbClr val="000000"/>
                </a:solidFill>
                <a:latin typeface="Glacial Indifference"/>
              </a:defRPr>
            </a:lvl1pPr>
          </a:lstStyle>
          <a:p>
            <a:r>
              <a:rPr lang="en-US" dirty="0"/>
              <a:t>3 –</a:t>
            </a:r>
            <a:r>
              <a:rPr lang="en-IE" dirty="0"/>
              <a:t>Apply cluster algorithms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168142" y="6026399"/>
            <a:ext cx="9607909" cy="1465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925"/>
              </a:lnSpc>
              <a:defRPr sz="2233" spc="44">
                <a:solidFill>
                  <a:srgbClr val="000000"/>
                </a:solidFill>
                <a:latin typeface="Montserrat"/>
              </a:defRPr>
            </a:lvl1pPr>
          </a:lstStyle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</a:t>
            </a:r>
            <a:r>
              <a:rPr lang="en-GB" dirty="0"/>
              <a:t>applied different cluster algorithms in order to find patterns related to the consumption of energy and reach our main goal.  I also used different models such as K-Means, K-Medoids, DBSCAN, and Fuzzy C-means and </a:t>
            </a:r>
            <a:r>
              <a:rPr lang="en-IE" dirty="0"/>
              <a:t>Hierarchical Clustering</a:t>
            </a:r>
            <a:endParaRPr lang="en-GB" dirty="0"/>
          </a:p>
        </p:txBody>
      </p:sp>
      <p:grpSp>
        <p:nvGrpSpPr>
          <p:cNvPr id="25" name="Group 25"/>
          <p:cNvGrpSpPr/>
          <p:nvPr/>
        </p:nvGrpSpPr>
        <p:grpSpPr>
          <a:xfrm>
            <a:off x="7134689" y="7910162"/>
            <a:ext cx="722889" cy="72288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4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8160769" y="7727981"/>
            <a:ext cx="902123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7"/>
              </a:lnSpc>
            </a:pPr>
            <a:r>
              <a:rPr lang="en-US" sz="3600" spc="262" dirty="0">
                <a:solidFill>
                  <a:srgbClr val="000000"/>
                </a:solidFill>
                <a:latin typeface="Glacial Indifference"/>
              </a:rPr>
              <a:t>4 –Evaluation of the algorithms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226076" y="8267700"/>
            <a:ext cx="9607909" cy="1837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925"/>
              </a:lnSpc>
              <a:defRPr sz="2233" spc="44">
                <a:solidFill>
                  <a:srgbClr val="000000"/>
                </a:solidFill>
                <a:latin typeface="Montserrat"/>
              </a:defRPr>
            </a:lvl1pPr>
          </a:lstStyle>
          <a:p>
            <a:r>
              <a:rPr lang="en-GB" dirty="0"/>
              <a:t>Once I applied all these models, I evaluated their performance by applying the Silhouette Coefficient method for each algorithm. The goal of this was to understand and numerically determine which of our algorithms was a better fit for the clusters.</a:t>
            </a:r>
            <a:endParaRPr lang="en-US" dirty="0"/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E515A264-25C5-9303-0633-3C3D7A2C88FC}"/>
              </a:ext>
            </a:extLst>
          </p:cNvPr>
          <p:cNvSpPr txBox="1"/>
          <p:nvPr/>
        </p:nvSpPr>
        <p:spPr>
          <a:xfrm>
            <a:off x="511948" y="6047381"/>
            <a:ext cx="5287999" cy="814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26"/>
              </a:lnSpc>
            </a:pPr>
            <a:r>
              <a:rPr lang="en-GB" sz="2293" spc="215" dirty="0">
                <a:solidFill>
                  <a:srgbClr val="FFFFFF"/>
                </a:solidFill>
                <a:latin typeface="Glacial Indifference"/>
              </a:rPr>
              <a:t>My contributions were carried out in the following stages</a:t>
            </a:r>
            <a:r>
              <a:rPr lang="en-US" sz="2293" spc="215" dirty="0">
                <a:solidFill>
                  <a:srgbClr val="FFFFFF"/>
                </a:solidFill>
                <a:latin typeface="Glacial Indifference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279284"/>
            <a:chOff x="0" y="0"/>
            <a:chExt cx="4816593" cy="8636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63680"/>
            </a:xfrm>
            <a:custGeom>
              <a:avLst/>
              <a:gdLst/>
              <a:ahLst/>
              <a:cxnLst/>
              <a:rect l="l" t="t" r="r" b="b"/>
              <a:pathLst>
                <a:path w="4816592" h="863680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4762500"/>
            <a:ext cx="19355066" cy="0"/>
          </a:xfrm>
          <a:prstGeom prst="line">
            <a:avLst/>
          </a:prstGeom>
          <a:ln w="9525" cap="flat">
            <a:solidFill>
              <a:srgbClr val="13223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236424" y="4484259"/>
            <a:ext cx="437873" cy="4378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33618" y="4966494"/>
            <a:ext cx="3836763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47"/>
              </a:lnSpc>
            </a:pPr>
            <a:r>
              <a:rPr lang="en-US" sz="2000" spc="262" dirty="0">
                <a:solidFill>
                  <a:srgbClr val="000000"/>
                </a:solidFill>
                <a:latin typeface="Glacial Indifference"/>
              </a:rPr>
              <a:t>Looking for the data set</a:t>
            </a:r>
            <a:endParaRPr lang="en-US" sz="1600" spc="262" dirty="0">
              <a:solidFill>
                <a:srgbClr val="000000"/>
              </a:solidFill>
              <a:latin typeface="Glacial Indifference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6683647" y="4484259"/>
            <a:ext cx="437873" cy="43787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42631" y="4914900"/>
            <a:ext cx="3915584" cy="343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IE" sz="2000" spc="262" dirty="0">
                <a:solidFill>
                  <a:srgbClr val="000000"/>
                </a:solidFill>
                <a:latin typeface="Glacial Indifference"/>
              </a:rPr>
              <a:t>Data Preparation and EDA</a:t>
            </a:r>
            <a:endParaRPr lang="en-US" sz="2000" spc="188" dirty="0">
              <a:solidFill>
                <a:srgbClr val="000000"/>
              </a:solidFill>
              <a:latin typeface="Glacial Indifference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1181927" y="4484259"/>
            <a:ext cx="437873" cy="43787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974203" y="5009445"/>
            <a:ext cx="2853320" cy="34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IE" sz="2000" dirty="0"/>
              <a:t>Apply cluster algorithms</a:t>
            </a:r>
            <a:endParaRPr lang="en-US" sz="2000" spc="188" dirty="0">
              <a:solidFill>
                <a:srgbClr val="000000"/>
              </a:solidFill>
              <a:latin typeface="Glacial Indifference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5578093" y="4484259"/>
            <a:ext cx="437873" cy="43787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813356" y="4991100"/>
            <a:ext cx="4145518" cy="343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00" spc="262" dirty="0">
                <a:solidFill>
                  <a:srgbClr val="000000"/>
                </a:solidFill>
                <a:latin typeface="Glacial Indifference"/>
              </a:rPr>
              <a:t>Evaluation of the algorithms</a:t>
            </a:r>
            <a:endParaRPr lang="en-US" sz="2000" spc="188" dirty="0">
              <a:solidFill>
                <a:srgbClr val="000000"/>
              </a:solidFill>
              <a:latin typeface="Glacial Indifference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49573" y="3544150"/>
            <a:ext cx="660057" cy="677298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149640" y="3452578"/>
            <a:ext cx="469183" cy="677298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36296" y="3636437"/>
            <a:ext cx="638127" cy="638127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861788" y="5463184"/>
            <a:ext cx="3446661" cy="1942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227"/>
              </a:lnSpc>
              <a:spcBef>
                <a:spcPct val="0"/>
              </a:spcBef>
            </a:pPr>
            <a:r>
              <a:rPr lang="en-GB" sz="1200" u="none" spc="34" dirty="0">
                <a:solidFill>
                  <a:srgbClr val="000000"/>
                </a:solidFill>
                <a:latin typeface="Montserrat"/>
              </a:rPr>
              <a:t>At this stage, </a:t>
            </a:r>
            <a:r>
              <a:rPr lang="en-GB" sz="1200" spc="34" dirty="0">
                <a:solidFill>
                  <a:srgbClr val="000000"/>
                </a:solidFill>
                <a:latin typeface="Montserrat"/>
              </a:rPr>
              <a:t>It was necessary perform experimentation with different data set, in order to find the right one. When we found the correct one, as a group we discuss the main goal and what would be our motivation. </a:t>
            </a:r>
            <a:r>
              <a:rPr lang="en-GB" sz="1200" b="1" spc="34" dirty="0">
                <a:solidFill>
                  <a:srgbClr val="000000"/>
                </a:solidFill>
                <a:latin typeface="Montserrat"/>
              </a:rPr>
              <a:t>The data set had 35040 entries and 11 columns</a:t>
            </a:r>
            <a:endParaRPr lang="en-US" sz="1200" b="1" u="none" spc="34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903073" y="5303852"/>
            <a:ext cx="4145519" cy="250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227"/>
              </a:lnSpc>
              <a:spcBef>
                <a:spcPct val="0"/>
              </a:spcBef>
            </a:pPr>
            <a:r>
              <a:rPr lang="en-GB" sz="1200" u="none" spc="34" dirty="0">
                <a:solidFill>
                  <a:srgbClr val="000000"/>
                </a:solidFill>
                <a:latin typeface="Montserrat"/>
              </a:rPr>
              <a:t>The </a:t>
            </a:r>
            <a:r>
              <a:rPr lang="en-GB" sz="1200" spc="34" dirty="0">
                <a:solidFill>
                  <a:srgbClr val="000000"/>
                </a:solidFill>
                <a:latin typeface="Montserrat"/>
              </a:rPr>
              <a:t>data was pretty clean but t</a:t>
            </a:r>
            <a:r>
              <a:rPr lang="en-GB" sz="1200" u="none" spc="34" dirty="0">
                <a:solidFill>
                  <a:srgbClr val="000000"/>
                </a:solidFill>
                <a:latin typeface="Montserrat"/>
              </a:rPr>
              <a:t>he most important action of this stage was to change the </a:t>
            </a:r>
            <a:r>
              <a:rPr lang="en-GB" sz="1200" b="1" u="none" spc="34" dirty="0">
                <a:solidFill>
                  <a:srgbClr val="000000"/>
                </a:solidFill>
                <a:latin typeface="Montserrat"/>
              </a:rPr>
              <a:t>categorical variables to numerical</a:t>
            </a:r>
            <a:r>
              <a:rPr lang="en-GB" sz="1200" u="none" spc="34" dirty="0">
                <a:solidFill>
                  <a:srgbClr val="000000"/>
                </a:solidFill>
                <a:latin typeface="Montserrat"/>
              </a:rPr>
              <a:t> ones, I used two different methods depending on the characteristics of the data. Also a a correlation matrix was done, to understand which variables were related with the energy consumption. </a:t>
            </a:r>
            <a:r>
              <a:rPr lang="en-GB" sz="1200" spc="34" dirty="0">
                <a:solidFill>
                  <a:srgbClr val="000000"/>
                </a:solidFill>
                <a:latin typeface="Montserrat"/>
              </a:rPr>
              <a:t>All of the analysis help me to decide to use </a:t>
            </a:r>
            <a:r>
              <a:rPr lang="en-GB" sz="1200" b="1" spc="34" dirty="0">
                <a:solidFill>
                  <a:srgbClr val="000000"/>
                </a:solidFill>
                <a:latin typeface="Montserrat"/>
              </a:rPr>
              <a:t>“Usage” and “Lagging Power”</a:t>
            </a:r>
            <a:r>
              <a:rPr lang="en-GB" sz="1200" spc="34" dirty="0">
                <a:solidFill>
                  <a:srgbClr val="000000"/>
                </a:solidFill>
                <a:latin typeface="Montserrat"/>
              </a:rPr>
              <a:t> for the clustering models</a:t>
            </a:r>
            <a:endParaRPr lang="en-US" sz="1200" b="1" u="none" spc="34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28700" y="723900"/>
            <a:ext cx="13103867" cy="117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dirty="0">
                <a:solidFill>
                  <a:srgbClr val="FFFFFF"/>
                </a:solidFill>
                <a:latin typeface="Oswald"/>
              </a:rPr>
              <a:t>Key Findings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2019300"/>
            <a:ext cx="7929515" cy="888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GB" sz="2499" spc="234" dirty="0">
                <a:solidFill>
                  <a:srgbClr val="FFFFFF"/>
                </a:solidFill>
                <a:latin typeface="Glacial Indifference"/>
              </a:rPr>
              <a:t>Data experimentation and important decisions made at each stage</a:t>
            </a:r>
            <a:endParaRPr lang="en-US" sz="2499" spc="234" dirty="0">
              <a:solidFill>
                <a:srgbClr val="FFFFFF"/>
              </a:solidFill>
              <a:latin typeface="Glacial Indifference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ECC2CF8-0BC9-C5E4-F447-6DE126FCFD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4792" y="3390900"/>
            <a:ext cx="914479" cy="941152"/>
          </a:xfrm>
          <a:prstGeom prst="rect">
            <a:avLst/>
          </a:prstGeom>
        </p:spPr>
      </p:pic>
      <p:sp>
        <p:nvSpPr>
          <p:cNvPr id="44" name="TextBox 27">
            <a:extLst>
              <a:ext uri="{FF2B5EF4-FFF2-40B4-BE49-F238E27FC236}">
                <a16:creationId xmlns:a16="http://schemas.microsoft.com/office/drawing/2014/main" id="{CE52F11D-02B9-F6D0-291E-350D0435DEBC}"/>
              </a:ext>
            </a:extLst>
          </p:cNvPr>
          <p:cNvSpPr txBox="1"/>
          <p:nvPr/>
        </p:nvSpPr>
        <p:spPr>
          <a:xfrm>
            <a:off x="9239408" y="5448300"/>
            <a:ext cx="4573947" cy="4199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just">
              <a:lnSpc>
                <a:spcPts val="2227"/>
              </a:lnSpc>
              <a:spcBef>
                <a:spcPct val="0"/>
              </a:spcBef>
              <a:defRPr sz="1200" u="none" spc="34">
                <a:solidFill>
                  <a:srgbClr val="000000"/>
                </a:solidFill>
                <a:latin typeface="Montserrat"/>
              </a:defRPr>
            </a:lvl1pPr>
          </a:lstStyle>
          <a:p>
            <a:r>
              <a:rPr lang="en-GB" dirty="0"/>
              <a:t>I proceeded to apply different cluster algorithms in order to find patterns related to the consumption of energy. I started with 2 dimensions, using the Usage and the lagging power. First I tried K-means and I got clear clusters. I used </a:t>
            </a:r>
            <a:r>
              <a:rPr lang="en-GB" b="1" dirty="0"/>
              <a:t>the elbow method </a:t>
            </a:r>
            <a:r>
              <a:rPr lang="en-GB" dirty="0"/>
              <a:t>in order to find the optimal number of clusters.. Moreover, I also used different models such as K-Medoids, DBSCAN, Fuzzy C-means, and Hierarchical Clustering in order to experiment with and understand the </a:t>
            </a:r>
            <a:r>
              <a:rPr lang="en-GB" dirty="0" err="1"/>
              <a:t>behavior</a:t>
            </a:r>
            <a:r>
              <a:rPr lang="en-GB" dirty="0"/>
              <a:t> of the algorithms with different hyperparameters. </a:t>
            </a:r>
          </a:p>
          <a:p>
            <a:endParaRPr lang="en-GB" dirty="0"/>
          </a:p>
          <a:p>
            <a:r>
              <a:rPr lang="en-GB" dirty="0"/>
              <a:t>I find nice clusters using the K-Means, Fuzzy C-means, and Hierarchical Clustering, but we needed to evaluate them not just in a visual way. So we went to the next step.</a:t>
            </a:r>
          </a:p>
        </p:txBody>
      </p:sp>
      <p:sp>
        <p:nvSpPr>
          <p:cNvPr id="47" name="TextBox 27">
            <a:extLst>
              <a:ext uri="{FF2B5EF4-FFF2-40B4-BE49-F238E27FC236}">
                <a16:creationId xmlns:a16="http://schemas.microsoft.com/office/drawing/2014/main" id="{CBAE624B-D236-B44A-62D5-7D2F6E88BFD8}"/>
              </a:ext>
            </a:extLst>
          </p:cNvPr>
          <p:cNvSpPr txBox="1"/>
          <p:nvPr/>
        </p:nvSpPr>
        <p:spPr>
          <a:xfrm>
            <a:off x="14208614" y="5443027"/>
            <a:ext cx="3750260" cy="2224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just">
              <a:lnSpc>
                <a:spcPts val="2227"/>
              </a:lnSpc>
              <a:spcBef>
                <a:spcPct val="0"/>
              </a:spcBef>
              <a:defRPr sz="1200" u="none" spc="34">
                <a:solidFill>
                  <a:srgbClr val="000000"/>
                </a:solidFill>
                <a:latin typeface="Montserrat"/>
              </a:defRPr>
            </a:lvl1pPr>
          </a:lstStyle>
          <a:p>
            <a:r>
              <a:rPr lang="en-GB" dirty="0"/>
              <a:t>II decided to use the </a:t>
            </a:r>
            <a:r>
              <a:rPr lang="en-IE" dirty="0"/>
              <a:t>Silhouette Coefficient to validate the clustering</a:t>
            </a:r>
            <a:r>
              <a:rPr lang="en-GB" dirty="0"/>
              <a:t>.of each method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Using this technic it was very easy to validate what we could see just visually. </a:t>
            </a:r>
            <a:r>
              <a:rPr lang="en-GB" b="1" dirty="0"/>
              <a:t>The Fuzzy C-Means performed In a better way</a:t>
            </a:r>
            <a:r>
              <a:rPr lang="en-GB" dirty="0"/>
              <a:t>, followed by the Hierarchical Clustering.</a:t>
            </a:r>
          </a:p>
          <a:p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875EF09-5E78-F961-7F74-196FC1FF8B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553" y="7886700"/>
            <a:ext cx="3581833" cy="20957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00462E-9E86-307D-4EBC-0A2822A63D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7170" y="8008738"/>
            <a:ext cx="2670826" cy="20957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D0F7FFB-305C-5572-A812-BCAD958765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13709" y="7616719"/>
            <a:ext cx="4122413" cy="20957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019300"/>
            <a:chOff x="0" y="0"/>
            <a:chExt cx="4816593" cy="8636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63680"/>
            </a:xfrm>
            <a:custGeom>
              <a:avLst/>
              <a:gdLst/>
              <a:ahLst/>
              <a:cxnLst/>
              <a:rect l="l" t="t" r="r" b="b"/>
              <a:pathLst>
                <a:path w="4816592" h="863680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419100" y="199036"/>
            <a:ext cx="13103867" cy="117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dirty="0">
                <a:solidFill>
                  <a:srgbClr val="FFFFFF"/>
                </a:solidFill>
                <a:latin typeface="Oswald"/>
              </a:rPr>
              <a:t>Conclusions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65346" y="1305233"/>
            <a:ext cx="7929515" cy="42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GB" sz="2499" spc="234" dirty="0">
                <a:solidFill>
                  <a:srgbClr val="FFFFFF"/>
                </a:solidFill>
                <a:latin typeface="Glacial Indifference"/>
              </a:rPr>
              <a:t>Results found and discussion</a:t>
            </a:r>
            <a:endParaRPr lang="en-US" sz="2499" spc="234" dirty="0">
              <a:solidFill>
                <a:srgbClr val="FFFFFF"/>
              </a:solidFill>
              <a:latin typeface="Glacial Indifference"/>
            </a:endParaRP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DE495F69-76B3-6BB0-A9D0-B7B1B8C236A1}"/>
              </a:ext>
            </a:extLst>
          </p:cNvPr>
          <p:cNvSpPr txBox="1"/>
          <p:nvPr/>
        </p:nvSpPr>
        <p:spPr>
          <a:xfrm>
            <a:off x="743194" y="2419464"/>
            <a:ext cx="16674280" cy="1980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2227"/>
              </a:lnSpc>
              <a:spcBef>
                <a:spcPct val="0"/>
              </a:spcBef>
            </a:pPr>
            <a:r>
              <a:rPr lang="en-US" sz="2400" spc="34" dirty="0">
                <a:solidFill>
                  <a:srgbClr val="000000"/>
                </a:solidFill>
                <a:latin typeface="Montserrat"/>
              </a:rPr>
              <a:t>Using clustering algorithms was very useful to find patterns among the data, we had the main objective of understanding patterns that would help the company to reduce the energy consumption. </a:t>
            </a:r>
          </a:p>
          <a:p>
            <a:pPr lvl="0" algn="just">
              <a:lnSpc>
                <a:spcPts val="2227"/>
              </a:lnSpc>
              <a:spcBef>
                <a:spcPct val="0"/>
              </a:spcBef>
            </a:pPr>
            <a:endParaRPr lang="en-US" sz="2400" u="none" spc="34" dirty="0">
              <a:solidFill>
                <a:srgbClr val="000000"/>
              </a:solidFill>
              <a:latin typeface="Montserrat"/>
            </a:endParaRPr>
          </a:p>
          <a:p>
            <a:pPr lvl="0">
              <a:lnSpc>
                <a:spcPts val="2227"/>
              </a:lnSpc>
              <a:spcBef>
                <a:spcPct val="0"/>
              </a:spcBef>
            </a:pPr>
            <a:r>
              <a:rPr lang="en-US" sz="2400" spc="34" dirty="0">
                <a:solidFill>
                  <a:srgbClr val="000000"/>
                </a:solidFill>
                <a:latin typeface="Montserrat"/>
              </a:rPr>
              <a:t>The best model for this was the Fuzzy C-means, which created nice clusters and showed the direct correlation between the Lagging Power and the </a:t>
            </a:r>
            <a:br>
              <a:rPr lang="en-US" sz="2400" spc="34" dirty="0">
                <a:solidFill>
                  <a:srgbClr val="000000"/>
                </a:solidFill>
                <a:latin typeface="Montserrat"/>
              </a:rPr>
            </a:br>
            <a:r>
              <a:rPr lang="en-US" sz="2400" spc="34" dirty="0">
                <a:solidFill>
                  <a:srgbClr val="000000"/>
                </a:solidFill>
                <a:latin typeface="Montserrat"/>
              </a:rPr>
              <a:t>Usage of energy. We created 3 clusters, related to Light Load, Medium Load, and High Load, we found that if we can reduce the lagging power in the industry, we also reduce the Energy Usage.</a:t>
            </a:r>
            <a:endParaRPr lang="en-US" sz="2400" u="none" spc="34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1DC2EBE2-BFB3-1AF6-AB65-977F56233087}"/>
              </a:ext>
            </a:extLst>
          </p:cNvPr>
          <p:cNvSpPr txBox="1"/>
          <p:nvPr/>
        </p:nvSpPr>
        <p:spPr>
          <a:xfrm>
            <a:off x="762859" y="4801752"/>
            <a:ext cx="17125335" cy="287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227"/>
              </a:lnSpc>
              <a:spcBef>
                <a:spcPct val="0"/>
              </a:spcBef>
            </a:pPr>
            <a:r>
              <a:rPr lang="en-GB" sz="2400" spc="34" dirty="0">
                <a:solidFill>
                  <a:srgbClr val="000000"/>
                </a:solidFill>
                <a:latin typeface="Montserrat"/>
              </a:rPr>
              <a:t>Following we can see the two best models: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0CDAF-8007-2AA2-BD17-3B69E83B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60" y="5941010"/>
            <a:ext cx="7011259" cy="3758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D79C5-6B28-1E74-247B-643D4F07DE9E}"/>
              </a:ext>
            </a:extLst>
          </p:cNvPr>
          <p:cNvSpPr txBox="1"/>
          <p:nvPr/>
        </p:nvSpPr>
        <p:spPr>
          <a:xfrm>
            <a:off x="3505200" y="5580014"/>
            <a:ext cx="9247238" cy="360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227"/>
              </a:lnSpc>
              <a:spcBef>
                <a:spcPct val="0"/>
              </a:spcBef>
            </a:pPr>
            <a:r>
              <a:rPr lang="en-GB" sz="1800" b="1" spc="34" dirty="0">
                <a:solidFill>
                  <a:srgbClr val="000000"/>
                </a:solidFill>
                <a:latin typeface="Montserrat"/>
              </a:rPr>
              <a:t>Fuzzy C-means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ED760-9000-ABCB-6A51-7BFF8AEE3CD5}"/>
              </a:ext>
            </a:extLst>
          </p:cNvPr>
          <p:cNvSpPr txBox="1"/>
          <p:nvPr/>
        </p:nvSpPr>
        <p:spPr>
          <a:xfrm>
            <a:off x="3086100" y="9726968"/>
            <a:ext cx="9247238" cy="34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227"/>
              </a:lnSpc>
              <a:spcBef>
                <a:spcPct val="0"/>
              </a:spcBef>
            </a:pPr>
            <a:r>
              <a:rPr lang="en-IE" sz="1400" b="1" spc="34" dirty="0">
                <a:solidFill>
                  <a:srgbClr val="000000"/>
                </a:solidFill>
                <a:latin typeface="Montserrat"/>
              </a:rPr>
              <a:t>Silhouette Coefficient</a:t>
            </a:r>
            <a:r>
              <a:rPr lang="en-GB" sz="1400" b="1" spc="34" dirty="0">
                <a:solidFill>
                  <a:srgbClr val="000000"/>
                </a:solidFill>
                <a:latin typeface="Montserrat"/>
              </a:rPr>
              <a:t>: 0.74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E210C-6305-6679-94D1-E66D0E2A3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7"/>
          <a:stretch/>
        </p:blipFill>
        <p:spPr>
          <a:xfrm>
            <a:off x="8686800" y="6021798"/>
            <a:ext cx="4328285" cy="3814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2B5037-A4DF-216F-8F11-63CC6673FBF7}"/>
              </a:ext>
            </a:extLst>
          </p:cNvPr>
          <p:cNvSpPr txBox="1"/>
          <p:nvPr/>
        </p:nvSpPr>
        <p:spPr>
          <a:xfrm>
            <a:off x="9525000" y="5595991"/>
            <a:ext cx="9247238" cy="360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227"/>
              </a:lnSpc>
              <a:spcBef>
                <a:spcPct val="0"/>
              </a:spcBef>
            </a:pPr>
            <a:r>
              <a:rPr lang="en-GB" sz="1800" b="1" spc="34" dirty="0">
                <a:solidFill>
                  <a:srgbClr val="000000"/>
                </a:solidFill>
                <a:latin typeface="Montserrat"/>
              </a:rPr>
              <a:t>Hierarchical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12425-90A2-9379-FE63-14F2818EEB69}"/>
              </a:ext>
            </a:extLst>
          </p:cNvPr>
          <p:cNvSpPr txBox="1"/>
          <p:nvPr/>
        </p:nvSpPr>
        <p:spPr>
          <a:xfrm>
            <a:off x="9525000" y="9820518"/>
            <a:ext cx="9247238" cy="34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227"/>
              </a:lnSpc>
              <a:spcBef>
                <a:spcPct val="0"/>
              </a:spcBef>
            </a:pPr>
            <a:r>
              <a:rPr lang="en-IE" sz="1400" b="1" spc="34" dirty="0">
                <a:solidFill>
                  <a:srgbClr val="000000"/>
                </a:solidFill>
                <a:latin typeface="Montserrat"/>
              </a:rPr>
              <a:t>Silhouette Coefficient</a:t>
            </a:r>
            <a:r>
              <a:rPr lang="en-GB" sz="1400" b="1" spc="34" dirty="0">
                <a:solidFill>
                  <a:srgbClr val="000000"/>
                </a:solidFill>
                <a:latin typeface="Montserrat"/>
              </a:rPr>
              <a:t>: 0.71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1558667A-7A94-52A2-3917-4D8B3E253701}"/>
              </a:ext>
            </a:extLst>
          </p:cNvPr>
          <p:cNvSpPr txBox="1"/>
          <p:nvPr/>
        </p:nvSpPr>
        <p:spPr>
          <a:xfrm>
            <a:off x="13050110" y="5595991"/>
            <a:ext cx="4179936" cy="16728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2227"/>
              </a:lnSpc>
              <a:spcBef>
                <a:spcPct val="0"/>
              </a:spcBef>
            </a:pPr>
            <a:r>
              <a:rPr lang="en-GB" sz="1600" spc="34" dirty="0">
                <a:solidFill>
                  <a:srgbClr val="000000"/>
                </a:solidFill>
                <a:latin typeface="Montserrat"/>
              </a:rPr>
              <a:t>We can see that both look similar, the Fuzzy C means considered more data points in a group with less energy consumption than the Hierarchical clustering, this could be because this model is more flexible.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61425-A207-F6B8-E790-92330E78DF49}"/>
              </a:ext>
            </a:extLst>
          </p:cNvPr>
          <p:cNvSpPr txBox="1"/>
          <p:nvPr/>
        </p:nvSpPr>
        <p:spPr>
          <a:xfrm>
            <a:off x="12996032" y="7905640"/>
            <a:ext cx="48724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spc="34" dirty="0">
                <a:solidFill>
                  <a:srgbClr val="000000"/>
                </a:solidFill>
                <a:latin typeface="Montserrat"/>
              </a:rPr>
              <a:t> Hierarchical clustering involves creating clusters that have a predetermined ordering from top to bottom. </a:t>
            </a:r>
            <a:r>
              <a:rPr lang="en-GB" sz="1600" spc="34">
                <a:solidFill>
                  <a:srgbClr val="000000"/>
                </a:solidFill>
                <a:latin typeface="Montserrat"/>
              </a:rPr>
              <a:t>That is why we can see that works really well in this case, because we have 3 levels of energy consumption</a:t>
            </a:r>
            <a:endParaRPr lang="en-GB" sz="1600" spc="34" dirty="0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1714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744</Words>
  <Application>Microsoft Office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Arial</vt:lpstr>
      <vt:lpstr>Oswald</vt:lpstr>
      <vt:lpstr>Montserrat</vt:lpstr>
      <vt:lpstr>Glacial Indifference Bold</vt:lpstr>
      <vt:lpstr>Glacial Indifference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Ayllin Bukovic</dc:creator>
  <cp:lastModifiedBy>Ayllin Bukovic</cp:lastModifiedBy>
  <cp:revision>7</cp:revision>
  <dcterms:created xsi:type="dcterms:W3CDTF">2006-08-16T00:00:00Z</dcterms:created>
  <dcterms:modified xsi:type="dcterms:W3CDTF">2023-11-05T00:26:13Z</dcterms:modified>
  <dc:identifier>DAFhfbM5dlQ</dc:identifier>
</cp:coreProperties>
</file>