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80" r:id="rId4"/>
    <p:sldId id="281" r:id="rId5"/>
    <p:sldId id="276" r:id="rId6"/>
    <p:sldId id="283" r:id="rId7"/>
    <p:sldId id="278" r:id="rId8"/>
    <p:sldId id="284" r:id="rId9"/>
    <p:sldId id="285" r:id="rId10"/>
    <p:sldId id="287" r:id="rId11"/>
    <p:sldId id="286" r:id="rId12"/>
    <p:sldId id="279" r:id="rId13"/>
    <p:sldId id="282" r:id="rId14"/>
    <p:sldId id="259" r:id="rId15"/>
  </p:sldIdLst>
  <p:sldSz cx="9144000" cy="5143500" type="screen16x9"/>
  <p:notesSz cx="10234613" cy="7099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8424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24" autoAdjust="0"/>
    <p:restoredTop sz="97133" autoAdjust="0"/>
  </p:normalViewPr>
  <p:slideViewPr>
    <p:cSldViewPr>
      <p:cViewPr>
        <p:scale>
          <a:sx n="110" d="100"/>
          <a:sy n="110" d="100"/>
        </p:scale>
        <p:origin x="-180" y="210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71A70-50E4-49E6-ABF1-4991F0369C22}" type="datetimeFigureOut">
              <a:rPr lang="pt-BR" smtClean="0"/>
              <a:pPr/>
              <a:t>21/10/2015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7C076-9457-4883-B266-45D130CDE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619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619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7C21718-FEE5-4CA6-ABC8-AFA2E7D86B5C}" type="datetimeFigureOut">
              <a:rPr lang="pt-BR" smtClean="0"/>
              <a:pPr/>
              <a:t>21/10/2015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023462" y="3416538"/>
            <a:ext cx="8187690" cy="279534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6743104"/>
            <a:ext cx="4434998" cy="35619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797247" y="6743104"/>
            <a:ext cx="4434998" cy="35619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3A149E-AB9E-4440-8627-ED723F967F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316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9FE-6E5D-4CEE-8C91-3639A7300CDE}" type="datetimeFigureOut">
              <a:rPr lang="pt-BR" smtClean="0"/>
              <a:pPr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F2D-4026-437E-9D88-9F536A25D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7002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9FE-6E5D-4CEE-8C91-3639A7300CDE}" type="datetimeFigureOut">
              <a:rPr lang="pt-BR" smtClean="0"/>
              <a:pPr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F2D-4026-437E-9D88-9F536A25D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3688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9FE-6E5D-4CEE-8C91-3639A7300CDE}" type="datetimeFigureOut">
              <a:rPr lang="pt-BR" smtClean="0"/>
              <a:pPr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F2D-4026-437E-9D88-9F536A25D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8616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404287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9FE-6E5D-4CEE-8C91-3639A7300CDE}" type="datetimeFigureOut">
              <a:rPr lang="pt-BR" smtClean="0"/>
              <a:pPr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F2D-4026-437E-9D88-9F536A25D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812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9FE-6E5D-4CEE-8C91-3639A7300CDE}" type="datetimeFigureOut">
              <a:rPr lang="pt-BR" smtClean="0"/>
              <a:pPr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F2D-4026-437E-9D88-9F536A25D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2841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9FE-6E5D-4CEE-8C91-3639A7300CDE}" type="datetimeFigureOut">
              <a:rPr lang="pt-BR" smtClean="0"/>
              <a:pPr/>
              <a:t>21/10/2015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F2D-4026-437E-9D88-9F536A25D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0036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9FE-6E5D-4CEE-8C91-3639A7300CDE}" type="datetimeFigureOut">
              <a:rPr lang="pt-BR" smtClean="0"/>
              <a:pPr/>
              <a:t>21/10/2015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F2D-4026-437E-9D88-9F536A25D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6566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9FE-6E5D-4CEE-8C91-3639A7300CDE}" type="datetimeFigureOut">
              <a:rPr lang="pt-BR" smtClean="0"/>
              <a:pPr/>
              <a:t>21/10/2015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F2D-4026-437E-9D88-9F536A25D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976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9FE-6E5D-4CEE-8C91-3639A7300CDE}" type="datetimeFigureOut">
              <a:rPr lang="pt-BR" smtClean="0"/>
              <a:pPr/>
              <a:t>21/10/2015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F2D-4026-437E-9D88-9F536A25D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050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9FE-6E5D-4CEE-8C91-3639A7300CDE}" type="datetimeFigureOut">
              <a:rPr lang="pt-BR" smtClean="0"/>
              <a:pPr/>
              <a:t>21/10/2015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F2D-4026-437E-9D88-9F536A25D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427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9FE-6E5D-4CEE-8C91-3639A7300CDE}" type="datetimeFigureOut">
              <a:rPr lang="pt-BR" smtClean="0"/>
              <a:pPr/>
              <a:t>21/10/2015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F2D-4026-437E-9D88-9F536A25D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0642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9FE-6E5D-4CEE-8C91-3639A7300CDE}" type="datetimeFigureOut">
              <a:rPr lang="pt-BR" smtClean="0"/>
              <a:pPr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AF2D-4026-437E-9D88-9F536A25D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8075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12.xml"/><Relationship Id="rId1" Type="http://schemas.openxmlformats.org/officeDocument/2006/relationships/audio" Target="file:///C:\Users\Cleusa\Dropbox\Cleusa\Utfpr\Desenvolvimento%20Sustent&#225;vel\Agenda%2021\Louis%20Armstrong%20%201.mp3" TargetMode="External"/><Relationship Id="rId6" Type="http://schemas.openxmlformats.org/officeDocument/2006/relationships/image" Target="../media/image2.png"/><Relationship Id="rId11" Type="http://schemas.openxmlformats.org/officeDocument/2006/relationships/image" Target="../media/image11.jpeg"/><Relationship Id="rId5" Type="http://schemas.openxmlformats.org/officeDocument/2006/relationships/image" Target="../media/image6.jpe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579862"/>
            <a:ext cx="9144000" cy="158417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</p:pic>
      <p:sp>
        <p:nvSpPr>
          <p:cNvPr id="15" name="CaixaDeTexto 14"/>
          <p:cNvSpPr txBox="1"/>
          <p:nvPr/>
        </p:nvSpPr>
        <p:spPr>
          <a:xfrm>
            <a:off x="2000232" y="4367302"/>
            <a:ext cx="6786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anose="020B0604030504040204" pitchFamily="34" charset="0"/>
              </a:rPr>
              <a:t>Grupo: 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Alan Cristian Brostt, Andre Molenda Jambersi, Cleusa Granatto, Eduardo V. dos Santos Jr. , Wanessa Martins Lopes.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anose="020B0604030504040204" pitchFamily="34" charset="0"/>
            </a:endParaRPr>
          </a:p>
        </p:txBody>
      </p:sp>
      <p:pic>
        <p:nvPicPr>
          <p:cNvPr id="2051" name="Imagem 17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D5828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136525" y="3939902"/>
            <a:ext cx="8883650" cy="1152128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51520" y="3661767"/>
            <a:ext cx="8640960" cy="638175"/>
          </a:xfrm>
          <a:prstGeom prst="roundRect">
            <a:avLst>
              <a:gd name="adj" fmla="val 18414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03046" y="3709011"/>
            <a:ext cx="7244163" cy="5909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  <a:buSzPct val="110000"/>
              <a:defRPr/>
            </a:pPr>
            <a:r>
              <a:rPr lang="pt-BR" sz="3600" b="1" cap="al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anose="020B0604030504040204" pitchFamily="34" charset="0"/>
              </a:rPr>
              <a:t>Agenda 21 – Combate à pobreza</a:t>
            </a:r>
            <a:endParaRPr lang="pt-BR" sz="3600" b="1" cap="al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1" name="Imagem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980" t="26527" r="82083" b="64861"/>
          <a:stretch>
            <a:fillRect/>
          </a:stretch>
        </p:blipFill>
        <p:spPr bwMode="auto">
          <a:xfrm>
            <a:off x="1428728" y="4436576"/>
            <a:ext cx="4730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9854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t="-1000" r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8748464" y="4755305"/>
            <a:ext cx="360040" cy="3395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051" name="Imagem 17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D5828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Número de Slide 2"/>
          <p:cNvSpPr txBox="1">
            <a:spLocks/>
          </p:cNvSpPr>
          <p:nvPr/>
        </p:nvSpPr>
        <p:spPr>
          <a:xfrm>
            <a:off x="8748464" y="4775846"/>
            <a:ext cx="360040" cy="33949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DA6BC0-A69E-4C52-8C73-097A11F8E0A0}" type="slidenum">
              <a:rPr lang="pt-BR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10</a:t>
            </a:fld>
            <a:endParaRPr 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-1814257" y="2137785"/>
            <a:ext cx="51435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  <a:buSzPct val="110000"/>
              <a:defRPr/>
            </a:pPr>
            <a:r>
              <a:rPr lang="pt-BR" sz="2800" b="1" cap="al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anose="020B0604030504040204" pitchFamily="34" charset="0"/>
              </a:rPr>
              <a:t>Agenda 21                      combate à pobreza</a:t>
            </a:r>
            <a:endParaRPr lang="pt-BR" sz="2800" b="1" cap="al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anose="020B060403050404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619672" y="71420"/>
            <a:ext cx="748883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54000">
                    <a:schemeClr val="accent4">
                      <a:satMod val="1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</a:p>
          <a:p>
            <a:pPr algn="ctr"/>
            <a:endParaRPr lang="pt-BR" sz="20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54000">
                  <a:schemeClr val="accent4">
                    <a:satMod val="1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4" algn="ctr"/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Nações Unidas</a:t>
            </a:r>
          </a:p>
          <a:p>
            <a:pPr marL="0" lvl="4" algn="ctr"/>
            <a:endParaRPr lang="pt-BR" sz="28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Apoio aos Estados membros.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Promover a troca de conhecimentos.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Desenvolver projetos de luta contra a pobreza.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Analisar a estrutura econômica internacional.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Promover a cooperação internacional.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pt-BR" sz="20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8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t="-1000" r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8748464" y="4755305"/>
            <a:ext cx="360040" cy="3395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051" name="Imagem 17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D5828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Número de Slide 2"/>
          <p:cNvSpPr txBox="1">
            <a:spLocks/>
          </p:cNvSpPr>
          <p:nvPr/>
        </p:nvSpPr>
        <p:spPr>
          <a:xfrm>
            <a:off x="8748464" y="4775846"/>
            <a:ext cx="360040" cy="33949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DA6BC0-A69E-4C52-8C73-097A11F8E0A0}" type="slidenum">
              <a:rPr lang="pt-BR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11</a:t>
            </a:fld>
            <a:endParaRPr 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-1814257" y="2137785"/>
            <a:ext cx="51435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  <a:buSzPct val="110000"/>
              <a:defRPr/>
            </a:pPr>
            <a:r>
              <a:rPr lang="pt-BR" sz="2800" b="1" cap="al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anose="020B0604030504040204" pitchFamily="34" charset="0"/>
              </a:rPr>
              <a:t>Agenda 21                      combate à pobreza</a:t>
            </a:r>
            <a:endParaRPr lang="pt-BR" sz="2800" b="1" cap="al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anose="020B060403050404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619672" y="71420"/>
            <a:ext cx="74888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54000">
                    <a:schemeClr val="accent4">
                      <a:satMod val="1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</a:p>
          <a:p>
            <a:pPr algn="ctr"/>
            <a:endParaRPr lang="pt-BR" sz="20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54000">
                  <a:schemeClr val="accent4">
                    <a:satMod val="1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4" algn="ctr"/>
            <a:endParaRPr lang="pt-BR" sz="28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pt-BR" sz="20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8" name="Imagem 7" descr="image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06" y="808884"/>
            <a:ext cx="3375682" cy="41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08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t="-1000" r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8748464" y="4755305"/>
            <a:ext cx="360040" cy="3395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051" name="Imagem 17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D5828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Número de Slide 2"/>
          <p:cNvSpPr txBox="1">
            <a:spLocks/>
          </p:cNvSpPr>
          <p:nvPr/>
        </p:nvSpPr>
        <p:spPr>
          <a:xfrm>
            <a:off x="8748464" y="4775846"/>
            <a:ext cx="360040" cy="33949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DA6BC0-A69E-4C52-8C73-097A11F8E0A0}" type="slidenum">
              <a:rPr lang="pt-BR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12</a:t>
            </a:fld>
            <a:endParaRPr 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-1814257" y="2137785"/>
            <a:ext cx="51435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  <a:buSzPct val="110000"/>
              <a:defRPr/>
            </a:pPr>
            <a:r>
              <a:rPr lang="pt-BR" sz="2800" b="1" cap="al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anose="020B0604030504040204" pitchFamily="34" charset="0"/>
              </a:rPr>
              <a:t>Agenda 21                      combate à pobreza</a:t>
            </a:r>
            <a:endParaRPr lang="pt-BR" sz="2800" b="1" cap="al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anose="020B060403050404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619672" y="71420"/>
            <a:ext cx="74888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54000">
                    <a:schemeClr val="accent4">
                      <a:satMod val="1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MEIOS DE IMPLEMENTAÇÃO</a:t>
            </a:r>
            <a:endParaRPr lang="pt-BR" sz="20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54000">
                  <a:schemeClr val="accent4">
                    <a:satMod val="1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4" algn="ctr"/>
            <a:endParaRPr lang="pt-BR" sz="28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Custo anual médio (1993-2000) estimado: $ 30 bilhões de dólares.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Metade dos recurso provido pela comunidade internacional.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Concessões e doações.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Caráter nacional: fortalecimento institucional e técnico.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Apoio financeiro e técnico internacional.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pt-BR" sz="20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8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t="-1000" r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8748464" y="4755305"/>
            <a:ext cx="360040" cy="3395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051" name="Imagem 17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D5828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Número de Slide 2"/>
          <p:cNvSpPr txBox="1">
            <a:spLocks/>
          </p:cNvSpPr>
          <p:nvPr/>
        </p:nvSpPr>
        <p:spPr>
          <a:xfrm>
            <a:off x="8748464" y="4775846"/>
            <a:ext cx="360040" cy="33949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DA6BC0-A69E-4C52-8C73-097A11F8E0A0}" type="slidenum">
              <a:rPr lang="pt-BR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13</a:t>
            </a:fld>
            <a:endParaRPr 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-1814257" y="2137785"/>
            <a:ext cx="51435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  <a:buSzPct val="110000"/>
              <a:defRPr/>
            </a:pPr>
            <a:r>
              <a:rPr lang="pt-BR" sz="2800" b="1" cap="al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anose="020B0604030504040204" pitchFamily="34" charset="0"/>
              </a:rPr>
              <a:t>Agenda 21                      combate à pobreza</a:t>
            </a:r>
            <a:endParaRPr lang="pt-BR" sz="2800" b="1" cap="al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anose="020B060403050404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619672" y="71420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54000">
                    <a:schemeClr val="accent4">
                      <a:satMod val="1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</a:t>
            </a:r>
            <a:endParaRPr lang="pt-BR" sz="20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54000">
                  <a:schemeClr val="accent4">
                    <a:satMod val="1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4" algn="ctr"/>
            <a:endParaRPr lang="pt-BR" sz="28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 algn="just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A erradicação da pobreza é essencial ao desenvolvimento sustentável,  pois o sucesso depende de um delicado equilíbrio, a sobrevivência do homem e do planeta. </a:t>
            </a:r>
            <a:endParaRPr lang="pt-BR" sz="20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8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Imagem 17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D5828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579862"/>
            <a:ext cx="9144000" cy="158417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</p:pic>
      <p:sp>
        <p:nvSpPr>
          <p:cNvPr id="13" name="Retângulo de cantos arredondados 12"/>
          <p:cNvSpPr/>
          <p:nvPr/>
        </p:nvSpPr>
        <p:spPr>
          <a:xfrm>
            <a:off x="136525" y="3939902"/>
            <a:ext cx="8883650" cy="1152128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51520" y="3661767"/>
            <a:ext cx="8640960" cy="638175"/>
          </a:xfrm>
          <a:prstGeom prst="roundRect">
            <a:avLst>
              <a:gd name="adj" fmla="val 18414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36882" y="3709011"/>
            <a:ext cx="2468946" cy="5909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  <a:buSzPct val="110000"/>
              <a:defRPr/>
            </a:pPr>
            <a:r>
              <a:rPr lang="pt-BR" sz="3600" b="1" cap="al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anose="020B0604030504040204" pitchFamily="34" charset="0"/>
              </a:rPr>
              <a:t>OBRIGADO!</a:t>
            </a:r>
            <a:endParaRPr lang="pt-BR" sz="3600" b="1" cap="al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ahoma" panose="020B060403050404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000232" y="4367302"/>
            <a:ext cx="6786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anose="020B0604030504040204" pitchFamily="34" charset="0"/>
              </a:rPr>
              <a:t>Grupo: 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Alan Cristian Brostt, Andre Molenda Jambersi, Cleusa Granatto, Eduardo V. dos Santos Jr. , Wanessa Martins Lopes.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anose="020B0604030504040204" pitchFamily="34" charset="0"/>
            </a:endParaRPr>
          </a:p>
        </p:txBody>
      </p:sp>
      <p:pic>
        <p:nvPicPr>
          <p:cNvPr id="10" name="Imagem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980" t="26527" r="82083" b="64861"/>
          <a:stretch>
            <a:fillRect/>
          </a:stretch>
        </p:blipFill>
        <p:spPr bwMode="auto">
          <a:xfrm>
            <a:off x="1428728" y="4436576"/>
            <a:ext cx="4730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4110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</a:blip>
          <a:srcRect/>
          <a:stretch>
            <a:fillRect l="-6000" t="-1000" r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Louis Armstrong  1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8839200" y="4786328"/>
            <a:ext cx="304800" cy="304800"/>
          </a:xfrm>
          <a:prstGeom prst="rect">
            <a:avLst/>
          </a:prstGeom>
        </p:spPr>
      </p:pic>
      <p:pic>
        <p:nvPicPr>
          <p:cNvPr id="32" name="Imagem 31" descr="família 21_04_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7356" y="2000246"/>
            <a:ext cx="2161351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" name="Retângulo de cantos arredondados 15"/>
          <p:cNvSpPr/>
          <p:nvPr/>
        </p:nvSpPr>
        <p:spPr>
          <a:xfrm>
            <a:off x="8748464" y="4755305"/>
            <a:ext cx="360040" cy="3395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051" name="Imagem 17" hidden="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D5828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Número de Slide 2"/>
          <p:cNvSpPr txBox="1">
            <a:spLocks/>
          </p:cNvSpPr>
          <p:nvPr/>
        </p:nvSpPr>
        <p:spPr>
          <a:xfrm>
            <a:off x="8748464" y="4775846"/>
            <a:ext cx="360040" cy="33949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DA6BC0-A69E-4C52-8C73-097A11F8E0A0}" type="slidenum">
              <a:rPr lang="pt-BR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2</a:t>
            </a:fld>
            <a:endParaRPr 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-1814257" y="2137785"/>
            <a:ext cx="51435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  <a:buSzPct val="110000"/>
              <a:defRPr/>
            </a:pPr>
            <a:r>
              <a:rPr lang="pt-BR" sz="2800" b="1" cap="al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anose="020B0604030504040204" pitchFamily="34" charset="0"/>
              </a:rPr>
              <a:t>Agenda 21                      combate à pobreza</a:t>
            </a:r>
            <a:endParaRPr lang="pt-BR" sz="2800" b="1" cap="al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anose="020B0604030504040204" pitchFamily="34" charset="0"/>
            </a:endParaRPr>
          </a:p>
        </p:txBody>
      </p:sp>
      <p:pic>
        <p:nvPicPr>
          <p:cNvPr id="24" name="Imagem 23" descr="refeição-em-família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4744" y="428610"/>
            <a:ext cx="2161910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7" name="Imagem 26" descr="Como-tirar-fotos-bonitas-do-bebe-Dicas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72462" y="1714494"/>
            <a:ext cx="2400000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8" name="Imagem 17" descr="5638260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68043" y="3143254"/>
            <a:ext cx="1904155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1" name="Imagem 50" descr="hqdefault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4480" y="642924"/>
            <a:ext cx="1920000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7" name="Imagem 46" descr="picture-247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00760" y="214296"/>
            <a:ext cx="1895780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9" name="Imagem 18" descr="46391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2108" y="3357568"/>
            <a:ext cx="2141264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4" name="Imagem 43" descr="1347232252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98215" y="2928940"/>
            <a:ext cx="2159999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0" name="Imagem 49" descr="MORTE CRIANÇA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57620" y="1643056"/>
            <a:ext cx="2143140" cy="15538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8808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)">
                                      <p:cBhvr>
                                        <p:cTn id="10" dur="31008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"/>
                            </p:stCondLst>
                            <p:childTnLst>
                              <p:par>
                                <p:cTn id="3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0"/>
                            </p:stCondLst>
                            <p:childTnLst>
                              <p:par>
                                <p:cTn id="3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0"/>
                            </p:stCondLst>
                            <p:childTnLst>
                              <p:par>
                                <p:cTn id="4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0"/>
                            </p:stCondLst>
                            <p:childTnLst>
                              <p:par>
                                <p:cTn id="4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5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t="-1000" r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8748464" y="4755305"/>
            <a:ext cx="360040" cy="3395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051" name="Imagem 17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D5828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Número de Slide 2"/>
          <p:cNvSpPr txBox="1">
            <a:spLocks/>
          </p:cNvSpPr>
          <p:nvPr/>
        </p:nvSpPr>
        <p:spPr>
          <a:xfrm>
            <a:off x="8748464" y="4775846"/>
            <a:ext cx="360040" cy="33949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DA6BC0-A69E-4C52-8C73-097A11F8E0A0}" type="slidenum">
              <a:rPr lang="pt-BR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3</a:t>
            </a:fld>
            <a:endParaRPr 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-1814257" y="2137785"/>
            <a:ext cx="51435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  <a:buSzPct val="110000"/>
              <a:defRPr/>
            </a:pPr>
            <a:r>
              <a:rPr lang="pt-BR" sz="2800" b="1" cap="al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anose="020B0604030504040204" pitchFamily="34" charset="0"/>
              </a:rPr>
              <a:t>Agenda 21                      combate à pobreza</a:t>
            </a:r>
            <a:endParaRPr lang="pt-BR" sz="2800" b="1" cap="al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anose="020B060403050404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619672" y="51470"/>
            <a:ext cx="748883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54000">
                    <a:schemeClr val="accent4">
                      <a:satMod val="1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21</a:t>
            </a:r>
            <a:endParaRPr lang="pt-BR" sz="24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54000">
                  <a:schemeClr val="accent4">
                    <a:satMod val="1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4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54000">
                  <a:schemeClr val="accent4">
                    <a:satMod val="1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ü"/>
            </a:pPr>
            <a:r>
              <a:rPr lang="pt-BR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</a:t>
            </a: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Rio de Janeiro – 1992</a:t>
            </a:r>
          </a:p>
          <a:p>
            <a:endParaRPr lang="pt-BR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Conferência das Nações Unidas sobre o Meio Ambiente e o Desenvolvimento Sustentável.</a:t>
            </a:r>
          </a:p>
          <a:p>
            <a:pPr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Rio 92.</a:t>
            </a:r>
          </a:p>
          <a:p>
            <a:pPr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179 países assinaram a Agenda 21 Global.</a:t>
            </a:r>
          </a:p>
          <a:p>
            <a:pPr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Documento com 40 capítulos.</a:t>
            </a:r>
          </a:p>
          <a:p>
            <a:pPr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Proposta: “Desenvolvimento Sustentável” em escala global.</a:t>
            </a:r>
          </a:p>
        </p:txBody>
      </p:sp>
    </p:spTree>
    <p:extLst>
      <p:ext uri="{BB962C8B-B14F-4D97-AF65-F5344CB8AC3E}">
        <p14:creationId xmlns:p14="http://schemas.microsoft.com/office/powerpoint/2010/main" xmlns="" val="28808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t="-1000" r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3000364" y="928676"/>
            <a:ext cx="4750248" cy="5000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8748464" y="4755305"/>
            <a:ext cx="360040" cy="3395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051" name="Imagem 17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D5828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Número de Slide 2"/>
          <p:cNvSpPr txBox="1">
            <a:spLocks/>
          </p:cNvSpPr>
          <p:nvPr/>
        </p:nvSpPr>
        <p:spPr>
          <a:xfrm>
            <a:off x="8748464" y="4775846"/>
            <a:ext cx="360040" cy="33949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DA6BC0-A69E-4C52-8C73-097A11F8E0A0}" type="slidenum">
              <a:rPr lang="pt-BR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</a:t>
            </a:fld>
            <a:endParaRPr 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-1814257" y="2137785"/>
            <a:ext cx="51435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  <a:buSzPct val="110000"/>
              <a:defRPr/>
            </a:pPr>
            <a:r>
              <a:rPr lang="pt-BR" sz="2800" b="1" cap="al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anose="020B0604030504040204" pitchFamily="34" charset="0"/>
              </a:rPr>
              <a:t>Agenda 21                      combate à pobreza</a:t>
            </a:r>
            <a:endParaRPr lang="pt-BR" sz="2800" b="1" cap="al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anose="020B060403050404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619672" y="51470"/>
            <a:ext cx="7488832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54000">
                    <a:schemeClr val="accent4">
                      <a:satMod val="1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CAPÍTULO 3</a:t>
            </a:r>
            <a:endParaRPr lang="pt-BR" sz="24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54000">
                  <a:schemeClr val="accent4">
                    <a:satMod val="1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54000">
                  <a:schemeClr val="accent4">
                    <a:satMod val="1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b="1" dirty="0" smtClean="0"/>
          </a:p>
          <a:p>
            <a:pPr algn="ctr"/>
            <a:r>
              <a:rPr lang="pt-BR" sz="21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Combate à Pobreza</a:t>
            </a:r>
            <a:endParaRPr lang="pt-BR" sz="21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54000">
                  <a:schemeClr val="accent4">
                    <a:satMod val="175000"/>
                  </a:schemeClr>
                </a:glow>
              </a:effectLst>
            </a:endParaRPr>
          </a:p>
          <a:p>
            <a:pPr marL="342900" indent="-342900"/>
            <a:endParaRPr lang="pt-BR" sz="200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2171700" lvl="4" indent="-342900" algn="just"/>
            <a:endParaRPr lang="pt-BR" sz="8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2171700" lvl="4" indent="-342900" algn="just">
              <a:buFont typeface="Wingdings" panose="05000000000000000000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Bases para a ação.</a:t>
            </a:r>
          </a:p>
          <a:p>
            <a:pPr marL="342900" indent="-342900" algn="ctr"/>
            <a:endParaRPr lang="pt-BR" sz="20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2171700" lvl="4" indent="-342900" algn="just">
              <a:buFont typeface="Wingdings" panose="05000000000000000000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Objetivos.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pt-BR" sz="20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2171700" lvl="4" indent="-342900" algn="just">
              <a:buFont typeface="Wingdings" panose="05000000000000000000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Atividades.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pt-BR" sz="20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2171700" lvl="4" indent="-342900" algn="just">
              <a:buFont typeface="Wingdings" panose="05000000000000000000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Meios de Implementação.</a:t>
            </a:r>
          </a:p>
          <a:p>
            <a:pPr marL="342900" indent="-342900" algn="ctr"/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808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t="-1000" r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8748464" y="4755305"/>
            <a:ext cx="360040" cy="3395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051" name="Imagem 17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D5828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Número de Slide 2"/>
          <p:cNvSpPr txBox="1">
            <a:spLocks/>
          </p:cNvSpPr>
          <p:nvPr/>
        </p:nvSpPr>
        <p:spPr>
          <a:xfrm>
            <a:off x="8748464" y="4775846"/>
            <a:ext cx="360040" cy="33949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DA6BC0-A69E-4C52-8C73-097A11F8E0A0}" type="slidenum">
              <a:rPr lang="pt-BR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5</a:t>
            </a:fld>
            <a:endParaRPr 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-1814257" y="2137785"/>
            <a:ext cx="51435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  <a:buSzPct val="110000"/>
              <a:defRPr/>
            </a:pPr>
            <a:r>
              <a:rPr lang="pt-BR" sz="2800" b="1" cap="al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anose="020B0604030504040204" pitchFamily="34" charset="0"/>
              </a:rPr>
              <a:t>Agenda 21                      combate à pobreza</a:t>
            </a:r>
            <a:endParaRPr lang="pt-BR" sz="2800" b="1" cap="al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anose="020B060403050404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619672" y="71420"/>
            <a:ext cx="748883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54000">
                    <a:schemeClr val="accent4">
                      <a:satMod val="1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PARA A AÇÃO</a:t>
            </a:r>
            <a:endParaRPr lang="pt-BR" sz="20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54000">
                  <a:schemeClr val="accent4">
                    <a:satMod val="1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4" algn="ctr"/>
            <a:endParaRPr lang="pt-BR" sz="36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</a:t>
            </a: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Não existe uma solução universal.</a:t>
            </a:r>
          </a:p>
          <a:p>
            <a:pPr marL="0" lvl="4"/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Ações individuais com apoio internacional.</a:t>
            </a:r>
          </a:p>
          <a:p>
            <a:pPr marL="0" lvl="4"/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Erradicação da fome.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Igualdade na distribuição de renda.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Desenvolvimento de recursos humanos.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pt-BR" sz="20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8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t="-1000" r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8748464" y="4755305"/>
            <a:ext cx="360040" cy="3395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051" name="Imagem 17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D5828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Número de Slide 2"/>
          <p:cNvSpPr txBox="1">
            <a:spLocks/>
          </p:cNvSpPr>
          <p:nvPr/>
        </p:nvSpPr>
        <p:spPr>
          <a:xfrm>
            <a:off x="8748464" y="4775846"/>
            <a:ext cx="360040" cy="33949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DA6BC0-A69E-4C52-8C73-097A11F8E0A0}" type="slidenum">
              <a:rPr lang="pt-BR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6</a:t>
            </a:fld>
            <a:endParaRPr 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-1814257" y="2137785"/>
            <a:ext cx="51435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  <a:buSzPct val="110000"/>
              <a:defRPr/>
            </a:pPr>
            <a:r>
              <a:rPr lang="pt-BR" sz="2800" b="1" cap="al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anose="020B0604030504040204" pitchFamily="34" charset="0"/>
              </a:rPr>
              <a:t>Agenda 21                      combate à pobreza</a:t>
            </a:r>
            <a:endParaRPr lang="pt-BR" sz="2800" b="1" cap="al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anose="020B0604030504040204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655676" y="1142990"/>
            <a:ext cx="7416824" cy="4314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619672" y="71420"/>
            <a:ext cx="748883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54000">
                    <a:schemeClr val="accent4">
                      <a:satMod val="1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  <a:p>
            <a:pPr algn="ctr"/>
            <a:endParaRPr lang="pt-BR" sz="20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54000">
                  <a:schemeClr val="accent4">
                    <a:satMod val="1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4" algn="ctr"/>
            <a:endParaRPr lang="pt-BR" sz="28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 algn="ctr"/>
            <a:r>
              <a:rPr lang="pt-BR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Capacitar todas as pessoas a obterem sua subsistência de modo sustentável.</a:t>
            </a:r>
          </a:p>
          <a:p>
            <a:pPr marL="0" lvl="4" algn="ctr"/>
            <a:endParaRPr lang="pt-BR" sz="36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</a:t>
            </a: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Políticas e projetos voltados a sobrevivência sustentável.</a:t>
            </a:r>
          </a:p>
          <a:p>
            <a:pPr marL="0" lvl="4"/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Apoio financeiro a projetos de desenvolvimento humano.</a:t>
            </a:r>
          </a:p>
          <a:p>
            <a:pPr marL="0" lvl="4"/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Inclusão de todas as áreas atingidas pela pobreza.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Investimento no capital humano.</a:t>
            </a:r>
          </a:p>
          <a:p>
            <a:pPr marL="342900" indent="-342900" algn="ctr"/>
            <a:endParaRPr lang="pt-BR" sz="20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8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t="-1000" r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8748464" y="4755305"/>
            <a:ext cx="360040" cy="3395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051" name="Imagem 17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D5828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Número de Slide 2"/>
          <p:cNvSpPr txBox="1">
            <a:spLocks/>
          </p:cNvSpPr>
          <p:nvPr/>
        </p:nvSpPr>
        <p:spPr>
          <a:xfrm>
            <a:off x="8748464" y="4775846"/>
            <a:ext cx="360040" cy="33949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DA6BC0-A69E-4C52-8C73-097A11F8E0A0}" type="slidenum">
              <a:rPr lang="pt-BR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7</a:t>
            </a:fld>
            <a:endParaRPr 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-1814257" y="2137785"/>
            <a:ext cx="51435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  <a:buSzPct val="110000"/>
              <a:defRPr/>
            </a:pPr>
            <a:r>
              <a:rPr lang="pt-BR" sz="2800" b="1" cap="al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anose="020B0604030504040204" pitchFamily="34" charset="0"/>
              </a:rPr>
              <a:t>Agenda 21                      combate à pobreza</a:t>
            </a:r>
            <a:endParaRPr lang="pt-BR" sz="2800" b="1" cap="al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anose="020B060403050404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619672" y="71420"/>
            <a:ext cx="748883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54000">
                    <a:schemeClr val="accent4">
                      <a:satMod val="1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</a:p>
          <a:p>
            <a:pPr algn="ctr"/>
            <a:endParaRPr lang="pt-BR" sz="20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54000">
                  <a:schemeClr val="accent4">
                    <a:satMod val="1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4" algn="ctr"/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Comunidades Locais</a:t>
            </a:r>
          </a:p>
          <a:p>
            <a:pPr marL="0" lvl="4" algn="ctr"/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Trabalho em conjunto – nível nacional e local.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Atribuição de poder a grupos locais e comunidades.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A curto prazo – aplacar a pobreza e promover a sustentabilidade.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A longo prazo – planos de desenvolvimento local, regional e nacional.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Grupos especiais: mulheres, crianças, jovens e refugiados.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pt-BR" sz="20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8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t="-1000" r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8748464" y="4755305"/>
            <a:ext cx="360040" cy="3395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051" name="Imagem 17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D5828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Número de Slide 2"/>
          <p:cNvSpPr txBox="1">
            <a:spLocks/>
          </p:cNvSpPr>
          <p:nvPr/>
        </p:nvSpPr>
        <p:spPr>
          <a:xfrm>
            <a:off x="8748464" y="4775846"/>
            <a:ext cx="360040" cy="33949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DA6BC0-A69E-4C52-8C73-097A11F8E0A0}" type="slidenum">
              <a:rPr lang="pt-BR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8</a:t>
            </a:fld>
            <a:endParaRPr 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-1814257" y="2137785"/>
            <a:ext cx="51435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  <a:buSzPct val="110000"/>
              <a:defRPr/>
            </a:pPr>
            <a:r>
              <a:rPr lang="pt-BR" sz="2800" b="1" cap="al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anose="020B0604030504040204" pitchFamily="34" charset="0"/>
              </a:rPr>
              <a:t>Agenda 21                      combate à pobreza</a:t>
            </a:r>
            <a:endParaRPr lang="pt-BR" sz="2800" b="1" cap="al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anose="020B060403050404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619672" y="71420"/>
            <a:ext cx="748883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54000">
                    <a:schemeClr val="accent4">
                      <a:satMod val="1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</a:p>
          <a:p>
            <a:pPr algn="ctr"/>
            <a:endParaRPr lang="pt-BR" sz="20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54000">
                  <a:schemeClr val="accent4">
                    <a:satMod val="1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4" algn="ctr"/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Ações governamentais</a:t>
            </a:r>
          </a:p>
          <a:p>
            <a:pPr marL="0" lvl="4" algn="ctr"/>
            <a:endParaRPr lang="pt-BR" sz="28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Geração de empregos e trabalho produtivo.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Desenvolver </a:t>
            </a:r>
            <a:r>
              <a:rPr lang="pt-BR" sz="2000" b="1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infraestrutura</a:t>
            </a: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Criação e fortalecimento de estruturas jurídicas.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Reabilitação de áreas degradadas.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Programas de planejamento familiar.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pt-BR" sz="20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8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t="-1000" r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8748464" y="4755305"/>
            <a:ext cx="360040" cy="3395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0" sx="95000" sy="95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051" name="Imagem 17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D5828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Número de Slide 2"/>
          <p:cNvSpPr txBox="1">
            <a:spLocks/>
          </p:cNvSpPr>
          <p:nvPr/>
        </p:nvSpPr>
        <p:spPr>
          <a:xfrm>
            <a:off x="8748464" y="4775846"/>
            <a:ext cx="360040" cy="33949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DA6BC0-A69E-4C52-8C73-097A11F8E0A0}" type="slidenum">
              <a:rPr lang="pt-BR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9</a:t>
            </a:fld>
            <a:endParaRPr 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-1814257" y="2137785"/>
            <a:ext cx="51435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  <a:buSzPct val="110000"/>
              <a:defRPr/>
            </a:pPr>
            <a:r>
              <a:rPr lang="pt-BR" sz="2800" b="1" cap="al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anose="020B0604030504040204" pitchFamily="34" charset="0"/>
              </a:rPr>
              <a:t>Agenda 21                      combate à pobreza</a:t>
            </a:r>
            <a:endParaRPr lang="pt-BR" sz="2800" b="1" cap="al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anose="020B060403050404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619672" y="71420"/>
            <a:ext cx="74888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54000">
                    <a:schemeClr val="accent4">
                      <a:satMod val="1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</a:p>
          <a:p>
            <a:pPr algn="ctr"/>
            <a:endParaRPr lang="pt-BR" sz="20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54000">
                  <a:schemeClr val="accent4">
                    <a:satMod val="1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4" algn="ctr"/>
            <a:endParaRPr lang="pt-BR" sz="28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Programas de manejo da sustentabilidade nos centros urbanos.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Segurança alimentar e agricultura sustentável.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</a:t>
            </a: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Pesquisar </a:t>
            </a: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métodos tradicionais de produção.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Integração do setor informal na economia.</a:t>
            </a:r>
          </a:p>
          <a:p>
            <a:pPr marL="0" lvl="4">
              <a:buFont typeface="Wingdings" pitchFamily="2" charset="2"/>
              <a:buChar char="ü"/>
            </a:pPr>
            <a:endParaRPr lang="pt-BR" sz="2000" b="1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pPr marL="0" lvl="4">
              <a:buFont typeface="Wingdings" pitchFamily="2" charset="2"/>
              <a:buChar char="ü"/>
            </a:pPr>
            <a:r>
              <a:rPr lang="pt-BR" sz="2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  Apresentar dados atualizados sobre os programas desenvolvidos.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pt-BR" sz="20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8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539</Words>
  <Application>Microsoft Office PowerPoint</Application>
  <PresentationFormat>Apresentação na tela (16:9)</PresentationFormat>
  <Paragraphs>146</Paragraphs>
  <Slides>14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Emanuel Lenz</dc:creator>
  <cp:lastModifiedBy>Cleusa Granatto</cp:lastModifiedBy>
  <cp:revision>132</cp:revision>
  <dcterms:created xsi:type="dcterms:W3CDTF">2015-05-04T18:49:44Z</dcterms:created>
  <dcterms:modified xsi:type="dcterms:W3CDTF">2015-10-21T23:59:21Z</dcterms:modified>
</cp:coreProperties>
</file>