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</p:sldIdLst>
  <p:sldSz cy="5143500" cx="9144000"/>
  <p:notesSz cx="6858000" cy="9144000"/>
  <p:embeddedFontLst>
    <p:embeddedFont>
      <p:font typeface="Roboto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font" Target="fonts/Roboto-bold.fntdata"/><Relationship Id="rId30" Type="http://schemas.openxmlformats.org/officeDocument/2006/relationships/slide" Target="slides/slide26.xml"/><Relationship Id="rId74" Type="http://schemas.openxmlformats.org/officeDocument/2006/relationships/font" Target="fonts/Roboto-regular.fntdata"/><Relationship Id="rId33" Type="http://schemas.openxmlformats.org/officeDocument/2006/relationships/slide" Target="slides/slide29.xml"/><Relationship Id="rId77" Type="http://schemas.openxmlformats.org/officeDocument/2006/relationships/font" Target="fonts/Roboto-boldItalic.fntdata"/><Relationship Id="rId32" Type="http://schemas.openxmlformats.org/officeDocument/2006/relationships/slide" Target="slides/slide28.xml"/><Relationship Id="rId76" Type="http://schemas.openxmlformats.org/officeDocument/2006/relationships/font" Target="fonts/Roboto-italic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1010cf7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1010cf7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1010cf7c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1010cf7c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1010cf7c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1010cf7c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1010cf7c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1010cf7c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1010cf7c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1010cf7c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1010cf7c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1010cf7c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1010cf7c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1010cf7c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1010cf7c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1010cf7c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1010cf7c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1010cf7c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1010cf7c_4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1010cf7c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80fb43c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80fb43c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1010cf7c_4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1010cf7c_4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1010cf7c_4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1010cf7c_4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1010cf7c_4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1010cf7c_4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1010cf7c_4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1010cf7c_4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1010cf7c_4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1010cf7c_4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1010cf7c_4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1010cf7c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1010cf7c_4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1010cf7c_4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1010cf7c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31010cf7c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1010cf7c_1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31010cf7c_1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1010cf7c_1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31010cf7c_1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80fb43c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80fb43c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1010cf7c_1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31010cf7c_1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31010cf7c_1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31010cf7c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1010cf7c_1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31010cf7c_1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1010cf7c_1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31010cf7c_1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1010cf7c_1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1010cf7c_1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1010cf7c_1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1010cf7c_1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1010cf7c_1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31010cf7c_1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1010cf7c_1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31010cf7c_1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31010cf7c_1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31010cf7c_1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31010cf7c_1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31010cf7c_1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80fb43c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80fb43c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31010cf7c_1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31010cf7c_1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31010cf7c_1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31010cf7c_1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1010cf7c_1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31010cf7c_1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máquina tem sua própria memória virtual e suas próprias tabelas de páginas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1010cf7c_1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31010cf7c_1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31010cf7c_1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31010cf7c_1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31010cf7c_1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31010cf7c_1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31010cf7c_1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31010cf7c_1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31010cf7c_1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31010cf7c_1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31010cf7c_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31010cf7c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31010cf7c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31010cf7c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80fb43c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80fb43c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31010cf7c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31010cf7c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31010cf7c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31010cf7c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31010cf7c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31010cf7c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e74ab3bf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e74ab3bf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31010cf7c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31010cf7c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31010cf7c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31010cf7c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31010cf7c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31010cf7c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31010cf7c_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31010cf7c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31010cf7c_9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31010cf7c_9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31010cf7c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31010cf7c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80fb43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80fb43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31010cf7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31010cf7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31010cf7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31010cf7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31010cf7c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31010cf7c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31010cf7c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31010cf7c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31010cf7c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31010cf7c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31010cf7c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31010cf7c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31010cf7c_1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31010cf7c_1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31010cf7c_1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31010cf7c_1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31010cf7c_1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31010cf7c_1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31010cf7c_1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31010cf7c_1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80fb43c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80fb43c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80fb43cf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80fb43cf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80fb43c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80fb43c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Relationship Id="rId4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com múltiplos processadores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Capítulo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Alexandre Salgueirinho / Gustavo Bauer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Gustavo Haus / Eduardo / Ana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UMA: crossbar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_8.png"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363" y="1793038"/>
            <a:ext cx="43338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UMA: Redes de comutação Multiestágio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_9.png"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75" y="2514438"/>
            <a:ext cx="72199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UMA: Redes de comutação Multiestágio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_10.png"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83513"/>
            <a:ext cx="68961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Multiprocessadores NUMA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Existe  Um espaço de endereçamento único, visível a todas as CPU’s.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 Acesso à memória remota é feito via instruções LOAD e STORE.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 acesso à memória remota é mais lento do que acesso à memória local.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Multiprocessadores NUMA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NC-NUMA ( no cache NUMA);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CC-NUMA (cache-coherent NUMA);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CC-NUMA: Baseado em diretório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_11.png"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613" y="1752600"/>
            <a:ext cx="629602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SO’s para Multiprocessadores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CPU com SO próprio 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_12.png"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38" y="2205663"/>
            <a:ext cx="72675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Quatro aspectos: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Chamadas de sistemas são tratadas pela própria CPU;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Cada CPU faz seu Escalonamento;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Não existe compartilhamento de páginas;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 SO </a:t>
            </a:r>
            <a:r>
              <a:rPr lang="pt-BR"/>
              <a:t>mantém</a:t>
            </a:r>
            <a:r>
              <a:rPr lang="pt-BR"/>
              <a:t> uma cache como o buffer dos blocos usados recentemente;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SO’s mestre-escravo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_13.png"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63" y="2218538"/>
            <a:ext cx="72104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Procura por poder computacional.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Aumento na velocidade não supre a demanda.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Aumento do clock-&gt; diminuição das distâncias.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Dissipação de calor.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649" y="2527250"/>
            <a:ext cx="3256350" cy="245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SO’s Simétricos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_14.png"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350" y="2132688"/>
            <a:ext cx="72580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SO’s Simétricos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_16.png"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50" y="1783500"/>
            <a:ext cx="72771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Escalonamento: Tempo compartilhado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_17.png"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500" y="1780113"/>
            <a:ext cx="72961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Escalonamento: compartilhamento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_18.png"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263" y="2261300"/>
            <a:ext cx="72675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Escalonamento:  Bando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_19.png"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75" y="1919063"/>
            <a:ext cx="72961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Escalonamento: Bando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Os grupos de threads relacionados são escalonados como uma unidade chamada bando.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Todos os membros de um bando executam simultaneamente, em diferentes CPUs com tempo compartilhado.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Todos os membros do bando iniciam e finalizam juntos suas fatias de tempo.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Escalonamento: Bando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shot_20.png"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75" y="1802200"/>
            <a:ext cx="72390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Multicomputadores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Multicomputadores</a:t>
            </a:r>
            <a:endParaRPr/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Multiprocessadores - Populares e atrativos, sincronização entre processos feita por técnicas bem definidas, mas em grande porte são difíceis de se construir -&gt; Maior custo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Solução -&gt; Multicomputadores = CPUs fortemente acopladas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Multicomputadores</a:t>
            </a:r>
            <a:endParaRPr/>
          </a:p>
        </p:txBody>
      </p:sp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Fáceis de construir -&gt; custo menor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Objetivo: enviar mensagens em um tempo na escala de microssegundos -&gt; mais simples -&gt; mais barato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do problema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Computação paralela.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divisão dos cálculos.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computadores biológicos.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Hardware de um multicomputador</a:t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Nó básico: CPU + memória + interface de rede e algumas vezes, disco rígido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Dispositivos de entrada/saída geralmente ausentes.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Multicomputador = junção dos nós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Topologias de interconexão</a:t>
            </a:r>
            <a:endParaRPr/>
          </a:p>
        </p:txBody>
      </p:sp>
      <p:pic>
        <p:nvPicPr>
          <p:cNvPr id="261" name="Google Shape;26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312" y="781987"/>
            <a:ext cx="8669400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162" y="3939700"/>
            <a:ext cx="8675700" cy="3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3"/>
          <p:cNvSpPr txBox="1"/>
          <p:nvPr/>
        </p:nvSpPr>
        <p:spPr>
          <a:xfrm>
            <a:off x="387425" y="4315900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AutoNum type="alphaLcParenR"/>
            </a:pPr>
            <a:r>
              <a:rPr lang="pt-BR" sz="700"/>
              <a:t>Padrão Ethernet, b) Nenhum comutador é necessario c) Sistemas Comerciais</a:t>
            </a:r>
            <a:endParaRPr sz="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Topologias de interconexão</a:t>
            </a:r>
            <a:endParaRPr/>
          </a:p>
        </p:txBody>
      </p:sp>
      <p:pic>
        <p:nvPicPr>
          <p:cNvPr id="269" name="Google Shape;26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12" y="722900"/>
            <a:ext cx="8686800" cy="29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062" y="4025100"/>
            <a:ext cx="8686800" cy="3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 txBox="1"/>
          <p:nvPr/>
        </p:nvSpPr>
        <p:spPr>
          <a:xfrm>
            <a:off x="333625" y="4425000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Comutação de pacotes</a:t>
            </a:r>
            <a:endParaRPr/>
          </a:p>
        </p:txBody>
      </p:sp>
      <p:pic>
        <p:nvPicPr>
          <p:cNvPr id="277" name="Google Shape;27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676" y="693800"/>
            <a:ext cx="8282100" cy="39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5"/>
          <p:cNvSpPr txBox="1"/>
          <p:nvPr/>
        </p:nvSpPr>
        <p:spPr>
          <a:xfrm>
            <a:off x="591850" y="4669450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Comutação de circuito</a:t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Comutador remetente estabelece uma rota até o destinatário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Bits bombeados até o fim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caminho deve ser desfeito após conclusão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Roteamento de wormhole -&gt; quebra cada pacote em subpacotes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Interfaces de rede</a:t>
            </a:r>
            <a:endParaRPr/>
          </a:p>
        </p:txBody>
      </p:sp>
      <p:sp>
        <p:nvSpPr>
          <p:cNvPr id="290" name="Google Shape;290;p47"/>
          <p:cNvSpPr txBox="1"/>
          <p:nvPr/>
        </p:nvSpPr>
        <p:spPr>
          <a:xfrm>
            <a:off x="161475" y="70457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476" y="1272626"/>
            <a:ext cx="7771500" cy="33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 txBox="1"/>
          <p:nvPr/>
        </p:nvSpPr>
        <p:spPr>
          <a:xfrm>
            <a:off x="625800" y="466832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Placas de interface com RAM - armazena os pacotes de entrada e saída. RAM dedicada na placa de interface </a:t>
            </a:r>
            <a:endParaRPr sz="700"/>
          </a:p>
        </p:txBody>
      </p:sp>
      <p:sp>
        <p:nvSpPr>
          <p:cNvPr id="293" name="Google Shape;293;p47"/>
          <p:cNvSpPr txBox="1"/>
          <p:nvPr/>
        </p:nvSpPr>
        <p:spPr>
          <a:xfrm>
            <a:off x="936225" y="887500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 como as placas são construídas e se conectam ao CPU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 de comunicação de baixo nível</a:t>
            </a:r>
            <a:endParaRPr/>
          </a:p>
        </p:txBody>
      </p:sp>
      <p:sp>
        <p:nvSpPr>
          <p:cNvPr id="299" name="Google Shape;299;p4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Cópia excessiva de pacotes = dificulta comunicação de alto desempenho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Cópias extras para/a partir do núcleo duplicam o atraso = reduz a vazão pela metade. Sol -&gt; mapear a placa de interface diretamente no espaço do usuário -&gt; não envolve o núcleo -&gt;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Originam problemas -&gt;  vários processos e nem todos tem acesso a rede. </a:t>
            </a:r>
            <a:endParaRPr/>
          </a:p>
          <a:p>
            <a:pPr indent="-317500" lvl="5" marL="2743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 núcleo pode precisar acessar a rede por si próprio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 de comunicação de baixo nível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mapeamento da placa de interface só funciona bem quando existe somente um processo em cada nó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Duas placas de redes: uma mapeada no espaço do usuário para tráfego de aplicações e outra no espaço do núcleo para o sistema operacional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 de comunicação no nível do usuário</a:t>
            </a:r>
            <a:endParaRPr/>
          </a:p>
        </p:txBody>
      </p:sp>
      <p:sp>
        <p:nvSpPr>
          <p:cNvPr id="311" name="Google Shape;311;p5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Troca de mensagens real é escondida do usuário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Envio e recepção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Chamadas bloqueantes vs Não bloqueantes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Chamadas bloqueantes vs chamadas não bloqueantes</a:t>
            </a:r>
            <a:endParaRPr/>
          </a:p>
        </p:txBody>
      </p:sp>
      <p:pic>
        <p:nvPicPr>
          <p:cNvPr id="317" name="Google Shape;31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512" y="724650"/>
            <a:ext cx="6488100" cy="38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/>
          <p:nvPr/>
        </p:nvSpPr>
        <p:spPr>
          <a:xfrm>
            <a:off x="98250" y="4547250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Enquanto a mensagem está sendo enviada, o processo emissor é suspenso (bloqueado)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vs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retorna imediatamente o controle para o processo chamador torna-se necessário criar um canal ou buffer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Utilização da computação paralela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699300"/>
            <a:ext cx="85206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trabalho com números pesados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previsão do tempo, economia mundial e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Internet.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Escala de tempo.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Chamadas bloqueantes vs chamadas não bloqueantes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Desvantagem de chamadas não bloqueantes: o emissor não pode modificar o buffer antes que tenha sido enviada; o processo emissor não sabe quando a transmissão é feita. Solução &gt; ex: marcar o buffer como sendo somente leitura até que a mensagem tenha sido enviada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Escolhas do lado do emissor: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07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Arial"/>
              <a:buAutoNum type="arabicPeriod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Envio bloqueante (a CPU fica ociosa durante a transmissão da mensagem).***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07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Arial"/>
              <a:buAutoNum type="arabicPeriod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Envio não bloqueante com cópia (tempo da CPU desperdiçado para cópia extra).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07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Arial"/>
              <a:buAutoNum type="arabicPeriod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Envio não bloqueante com interrupção (torna  a programação difícil).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07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Arial"/>
              <a:buAutoNum type="arabicPeriod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Cópia na escrita (uma cópia extra eventualmente é necessária).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Chamada de procedimento remoto</a:t>
            </a:r>
            <a:endParaRPr/>
          </a:p>
        </p:txBody>
      </p:sp>
      <p:pic>
        <p:nvPicPr>
          <p:cNvPr id="330" name="Google Shape;33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50" y="862800"/>
            <a:ext cx="8664600" cy="3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3"/>
          <p:cNvSpPr txBox="1"/>
          <p:nvPr/>
        </p:nvSpPr>
        <p:spPr>
          <a:xfrm>
            <a:off x="290525" y="4420500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32" name="Google Shape;332;p53"/>
          <p:cNvSpPr txBox="1"/>
          <p:nvPr/>
        </p:nvSpPr>
        <p:spPr>
          <a:xfrm>
            <a:off x="179250" y="4420500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Modelo de troca de mensagem -&gt; E/S -&gt; Muitas pessoas acreditam que E/S é o modelo errado de programação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PROGRAMAS CAPAZES DE CHAMAR PROCEDIMENTOS LOCALIZADOS EM OUTRAS CPUs.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O programa cliente deve ser ligado a um procedimento -&gt; stub do cliente</a:t>
            </a:r>
            <a:br>
              <a:rPr lang="pt-BR" sz="700"/>
            </a:br>
            <a:r>
              <a:rPr lang="pt-BR" sz="700"/>
              <a:t>Quando um processo na máquina 1 chama um na maquina 2 -&gt; processo chamador suspenso e procedimento ocorre na maquina 2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Tanto o stub do cliente quanto do servidor escondem o fato de uma chamada de procedimento do cliente para o servidor não ser local.</a:t>
            </a:r>
            <a:endParaRPr sz="7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Memória compartilhada distribuída</a:t>
            </a:r>
            <a:endParaRPr/>
          </a:p>
        </p:txBody>
      </p:sp>
      <p:pic>
        <p:nvPicPr>
          <p:cNvPr id="338" name="Google Shape;33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93725"/>
            <a:ext cx="5541600" cy="41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6375" y="1284150"/>
            <a:ext cx="3914700" cy="25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Falso compartilhamento</a:t>
            </a:r>
            <a:endParaRPr/>
          </a:p>
        </p:txBody>
      </p:sp>
      <p:sp>
        <p:nvSpPr>
          <p:cNvPr id="345" name="Google Shape;345;p55"/>
          <p:cNvSpPr txBox="1"/>
          <p:nvPr/>
        </p:nvSpPr>
        <p:spPr>
          <a:xfrm>
            <a:off x="98250" y="715325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 por um tamanho de página muito grande</a:t>
            </a:r>
            <a:endParaRPr/>
          </a:p>
        </p:txBody>
      </p:sp>
      <p:pic>
        <p:nvPicPr>
          <p:cNvPr id="346" name="Google Shape;34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62" y="1438337"/>
            <a:ext cx="8675700" cy="29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Escalonamento em multicomputador</a:t>
            </a:r>
            <a:endParaRPr/>
          </a:p>
        </p:txBody>
      </p:sp>
      <p:sp>
        <p:nvSpPr>
          <p:cNvPr id="352" name="Google Shape;352;p5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Escalonamento em multicomputador é mais fácil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Similar ao escalonamento em multiprocessadores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Qualquer algoritmo pode ser utilizado uma vez que cada nó tenha seus próprios processos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Balanceamento de carga</a:t>
            </a:r>
            <a:endParaRPr/>
          </a:p>
        </p:txBody>
      </p:sp>
      <p:sp>
        <p:nvSpPr>
          <p:cNvPr id="358" name="Google Shape;358;p5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Pouco a se falar sobre escalonamento em multicomputador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Processo associado a um nó = qualquer algoritmo de escalonamento local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os processos podem ser efetivamente associados aos nós?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-&gt;Algoritmos de alocação de processador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alocação de processador</a:t>
            </a:r>
            <a:endParaRPr/>
          </a:p>
        </p:txBody>
      </p:sp>
      <p:sp>
        <p:nvSpPr>
          <p:cNvPr id="364" name="Google Shape;364;p58"/>
          <p:cNvSpPr txBox="1"/>
          <p:nvPr/>
        </p:nvSpPr>
        <p:spPr>
          <a:xfrm>
            <a:off x="538075" y="758350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DETERMINISTICO TEORICO DE GRAFOS</a:t>
            </a:r>
            <a:endParaRPr/>
          </a:p>
        </p:txBody>
      </p:sp>
      <p:pic>
        <p:nvPicPr>
          <p:cNvPr id="365" name="Google Shape;36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175" y="1107300"/>
            <a:ext cx="8675700" cy="29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8"/>
          <p:cNvSpPr txBox="1"/>
          <p:nvPr/>
        </p:nvSpPr>
        <p:spPr>
          <a:xfrm>
            <a:off x="1221350" y="4280100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vértice é um processo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arco é um fluxo.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heuristico distribuido iniciado pelo emissor</a:t>
            </a:r>
            <a:endParaRPr/>
          </a:p>
        </p:txBody>
      </p:sp>
      <p:pic>
        <p:nvPicPr>
          <p:cNvPr id="372" name="Google Shape;37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912" y="845412"/>
            <a:ext cx="8415300" cy="34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Virtualização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Virtualização</a:t>
            </a:r>
            <a:endParaRPr/>
          </a:p>
        </p:txBody>
      </p:sp>
      <p:sp>
        <p:nvSpPr>
          <p:cNvPr id="383" name="Google Shape;383;p6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Multicomputador: vários computadores </a:t>
            </a:r>
            <a:r>
              <a:rPr lang="pt-BR"/>
              <a:t>executam</a:t>
            </a:r>
            <a:r>
              <a:rPr lang="pt-BR"/>
              <a:t> diferentes serviços, independentemente um do outro.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Multicomputadores, custo elevado e difícil gerenciamento.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que fazer?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omputação paralela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25" y="1921625"/>
            <a:ext cx="72580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Virtualização</a:t>
            </a:r>
            <a:endParaRPr/>
          </a:p>
        </p:txBody>
      </p:sp>
      <p:sp>
        <p:nvSpPr>
          <p:cNvPr id="389" name="Google Shape;389;p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Virtualização: computador hospeda várias máquinas virtuais, cada uma com seu 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Falha parcial, menor custo e fácil manutenção.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Falha crítica, caso servidor de hospedagem falhe.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Vantagens: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menos máquina física -&gt; economia hardware/energia;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fácil criação de </a:t>
            </a:r>
            <a:r>
              <a:rPr i="1" lang="pt-BR"/>
              <a:t>check points</a:t>
            </a:r>
            <a:r>
              <a:rPr lang="pt-BR"/>
              <a:t> e migração;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rodar aplicações de versões mais antigas em MV’s ao mesmo tempo;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auxilia no desenvolvimento, diferentes SO’s rodando ao mesmo tempo.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Requisitos.Virtualização</a:t>
            </a:r>
            <a:endParaRPr/>
          </a:p>
        </p:txBody>
      </p:sp>
      <p:sp>
        <p:nvSpPr>
          <p:cNvPr id="395" name="Google Shape;395;p6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Hipervisor tipo 1: único no modo núcleo (próprio SO)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gerencia as MV’s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Hipervisor tipo 2: programa usuário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“interpretador” de conjuntos de instruções da máquina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Hipervisor 1 -&gt; SO </a:t>
            </a:r>
            <a:r>
              <a:rPr lang="pt-BR"/>
              <a:t>hóspede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Hipervisor 2 -&gt; SO hospedeiro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Requisitos.Virtualização</a:t>
            </a:r>
            <a:endParaRPr/>
          </a:p>
        </p:txBody>
      </p:sp>
      <p:sp>
        <p:nvSpPr>
          <p:cNvPr id="401" name="Google Shape;401;p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Instrução</a:t>
            </a:r>
            <a:r>
              <a:rPr lang="pt-BR"/>
              <a:t> sensível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conjunto de instruções executadas apenas no modo núcleo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Instruções privilegiadas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conjunto de instruções capturados por uma </a:t>
            </a:r>
            <a:r>
              <a:rPr i="1" lang="pt-BR"/>
              <a:t>trap</a:t>
            </a:r>
            <a:r>
              <a:rPr lang="pt-BR"/>
              <a:t>, executado no modo usuário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Máquina virtualizável apenas se as instruções sensíveis forem subconjunto das privilegiadas.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Hipervisor tipo 1</a:t>
            </a:r>
            <a:endParaRPr/>
          </a:p>
        </p:txBody>
      </p:sp>
      <p:sp>
        <p:nvSpPr>
          <p:cNvPr id="407" name="Google Shape;407;p6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ipervisort1.png" id="408" name="Google Shape;40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450" y="2083550"/>
            <a:ext cx="72390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Requisitos.Virtualização</a:t>
            </a:r>
            <a:endParaRPr/>
          </a:p>
        </p:txBody>
      </p:sp>
      <p:sp>
        <p:nvSpPr>
          <p:cNvPr id="414" name="Google Shape;414;p6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VT(Intel) ou SVM(AMD)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VMware, primeiro hipervisor de tipo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funciona como um programa de usuário simples em um SO hospedeiro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age como novo computador </a:t>
            </a:r>
            <a:r>
              <a:rPr lang="pt-BR"/>
              <a:t>recém</a:t>
            </a:r>
            <a:r>
              <a:rPr lang="pt-BR"/>
              <a:t> ligado e espera um CD-ROM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Paravirtualização</a:t>
            </a:r>
            <a:endParaRPr/>
          </a:p>
        </p:txBody>
      </p:sp>
      <p:sp>
        <p:nvSpPr>
          <p:cNvPr id="420" name="Google Shape;420;p6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interface composta que o hipervisor(modo usuário) define para se comunicar com o 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Hipervisor -&gt; Micronúcleo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remover instruções sensíveis do SO e fazer com que ele faça apenas chamadas do hipervisor para solicitar serviço de sistema.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SO sem as instruções sensíveis -&gt; considerado paravirtualizado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Virtualização da memória</a:t>
            </a:r>
            <a:endParaRPr/>
          </a:p>
        </p:txBody>
      </p:sp>
      <p:sp>
        <p:nvSpPr>
          <p:cNvPr id="426" name="Google Shape;426;p6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Tabela de páginas sombra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Virtualização de E/S</a:t>
            </a:r>
            <a:endParaRPr/>
          </a:p>
        </p:txBody>
      </p:sp>
      <p:sp>
        <p:nvSpPr>
          <p:cNvPr id="432" name="Google Shape;432;p6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Testar o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Leitura e escrita no hardware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Virtualização</a:t>
            </a:r>
            <a:endParaRPr/>
          </a:p>
        </p:txBody>
      </p:sp>
      <p:sp>
        <p:nvSpPr>
          <p:cNvPr id="438" name="Google Shape;438;p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Ferramentas virtuais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Máquinas</a:t>
            </a:r>
            <a:r>
              <a:rPr lang="pt-BR"/>
              <a:t> virtuais em CPUs </a:t>
            </a:r>
            <a:r>
              <a:rPr lang="pt-BR"/>
              <a:t>multi núcleo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</a:t>
            </a:r>
            <a:r>
              <a:rPr lang="pt-BR"/>
              <a:t>Distribuídos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Multiprocessadores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Duas ou mais CPU’s </a:t>
            </a:r>
            <a:r>
              <a:rPr lang="pt-BR"/>
              <a:t>compartilham</a:t>
            </a:r>
            <a:r>
              <a:rPr lang="pt-BR"/>
              <a:t> acesso total a uma RAM comum.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Propriedade não usual: “Escrever um valor na memória, depois ler ele de volta e obter um valor diferente.”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os SO os multiprocessadores são SO regulares.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</a:t>
            </a:r>
            <a:r>
              <a:rPr lang="pt-BR"/>
              <a:t>Distribuídos</a:t>
            </a:r>
            <a:r>
              <a:rPr lang="pt-BR"/>
              <a:t>	</a:t>
            </a:r>
            <a:endParaRPr/>
          </a:p>
        </p:txBody>
      </p:sp>
      <p:sp>
        <p:nvSpPr>
          <p:cNvPr id="449" name="Google Shape;449;p7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919075"/>
            <a:ext cx="8222099" cy="25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Ethernet</a:t>
            </a:r>
            <a:endParaRPr/>
          </a:p>
        </p:txBody>
      </p:sp>
      <p:sp>
        <p:nvSpPr>
          <p:cNvPr id="456" name="Google Shape;456;p7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</a:t>
            </a:r>
            <a:r>
              <a:rPr lang="pt-BR"/>
              <a:t>distribuídos</a:t>
            </a:r>
            <a:r>
              <a:rPr lang="pt-BR"/>
              <a:t> são construídos sobre redes de computadores.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88" y="1835900"/>
            <a:ext cx="78169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Internet</a:t>
            </a:r>
            <a:endParaRPr/>
          </a:p>
        </p:txBody>
      </p:sp>
      <p:sp>
        <p:nvSpPr>
          <p:cNvPr id="463" name="Google Shape;463;p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4" name="Google Shape;46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100" y="1697788"/>
            <a:ext cx="67042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Protocolos de rede</a:t>
            </a:r>
            <a:endParaRPr/>
          </a:p>
        </p:txBody>
      </p:sp>
      <p:sp>
        <p:nvSpPr>
          <p:cNvPr id="470" name="Google Shape;470;p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90825"/>
            <a:ext cx="72580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78" name="Google Shape;47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88" y="1797800"/>
            <a:ext cx="72485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Middleware com base em documentos</a:t>
            </a:r>
            <a:endParaRPr/>
          </a:p>
        </p:txBody>
      </p:sp>
      <p:sp>
        <p:nvSpPr>
          <p:cNvPr id="484" name="Google Shape;484;p7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85" name="Google Shape;48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3" y="1688263"/>
            <a:ext cx="79914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Middleware baseado em objetos compartilhados</a:t>
            </a:r>
            <a:endParaRPr/>
          </a:p>
        </p:txBody>
      </p:sp>
      <p:sp>
        <p:nvSpPr>
          <p:cNvPr id="491" name="Google Shape;491;p7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Apenas Objetos.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Sistema CORBA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Processo deve adquirir referência ao objeto.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Desempenho Ruim(Corba)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Middleware baseado 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coordenação</a:t>
            </a:r>
            <a:endParaRPr/>
          </a:p>
        </p:txBody>
      </p:sp>
      <p:sp>
        <p:nvSpPr>
          <p:cNvPr id="497" name="Google Shape;497;p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Linda: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sistema para comunicação e sincronização.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Processos independentes se comunicam via um espaço de tuplas.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tupla é uma estrutura de um ou mais campos,cada um é um valor de algum tipo apoiado pela linguagem base.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Tuplas correspondentes</a:t>
            </a:r>
            <a:endParaRPr/>
          </a:p>
        </p:txBody>
      </p:sp>
      <p:sp>
        <p:nvSpPr>
          <p:cNvPr id="503" name="Google Shape;503;p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correspondência ocorre se as três condições a seguir forem satisfeitas: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modelo e a tupla têm o mesmo número de campos.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tipos de campos correspondentes são iguais.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constante ou variável no modelo corresponde a seu campo na tupla.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Publica/Inscreve</a:t>
            </a:r>
            <a:endParaRPr/>
          </a:p>
        </p:txBody>
      </p:sp>
      <p:sp>
        <p:nvSpPr>
          <p:cNvPr id="509" name="Google Shape;509;p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10" name="Google Shape;51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25" y="1853950"/>
            <a:ext cx="80105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r>
              <a:rPr lang="pt-BR"/>
              <a:t> únicas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Sincronização de processos.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Gerenciamentos de recursos.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Escalonamento.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Hardware do multiprocessador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Acesso a memória.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(Uniform Memory </a:t>
            </a:r>
            <a:r>
              <a:rPr lang="pt-BR"/>
              <a:t>Access</a:t>
            </a:r>
            <a:r>
              <a:rPr lang="pt-BR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NUMA(Nouniform Memory </a:t>
            </a:r>
            <a:r>
              <a:rPr lang="pt-BR"/>
              <a:t>Access).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UMA: Barramentos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Mais simples baseados em um único barramento.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Problema com acesso no barramento.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325" y="2837875"/>
            <a:ext cx="71818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