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6992A4-0F5B-4381-A689-495E200D6E22}">
  <a:tblStyle styleId="{056992A4-0F5B-4381-A689-495E200D6E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Cavassin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6bbd6302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6bbd6302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Cavassin </a:t>
            </a:r>
            <a:br>
              <a:rPr lang="pt-BR"/>
            </a:br>
            <a:r>
              <a:rPr lang="pt-BR"/>
              <a:t>ETA MIRINGUAVA - FOCO RM CT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620df3f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620df3f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Matheus</a:t>
            </a:r>
            <a:br>
              <a:rPr lang="pt-BR"/>
            </a:br>
            <a:r>
              <a:rPr lang="pt-BR"/>
              <a:t>H carcerelli: reparos. Outras empresas cuidam da limpeza, e outras da manutenção de equipamento e infraestrutura.</a:t>
            </a:r>
            <a:br>
              <a:rPr lang="pt-BR"/>
            </a:br>
            <a:r>
              <a:rPr lang="pt-BR"/>
              <a:t>Citar tambem que há cargos administrativos que podem ser por indicação do governo e também há cargos comissionados.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620df3f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620df3f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Matheus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620df3f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620df3f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Matheus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Frisar que a hierarquia da empresa, devido a ser uma empresa que tem 60% como dono o governo do parana aplica-se a ideia de governo </a:t>
            </a:r>
            <a:r>
              <a:rPr lang="pt-BR"/>
              <a:t>democrático</a:t>
            </a:r>
            <a:r>
              <a:rPr lang="pt-BR"/>
              <a:t>, contando com um assembleia geral e conselhos acima das diretorias.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20df3f9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20df3f9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ELCIO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6bbd6302_5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6bbd6302_5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ELCIO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94f8fce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94f8fce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CAvassin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94f8fce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94f8fce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CAvassin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94f8fce5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94f8fce5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CAvassin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620df3f9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620df3f9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Eduardo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6bbd630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6bbd630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Cavassin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6bbd6302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6bbd6302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Eduardo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6bbd6302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6bbd6302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ELCIO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6bbd6302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6bbd6302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CAvassin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620df3f9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620df3f9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6bbd630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6bbd630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r>
              <a:rPr lang="pt-BR"/>
              <a:t>DAE: depto de agua e esgoto; ETA: estação de tratamento de agua; ETE: estação de tratamento de esgoto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6bbd6302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6bbd630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Nos slides 4 e 5 de </a:t>
            </a:r>
            <a:r>
              <a:rPr lang="pt-BR"/>
              <a:t>histórico</a:t>
            </a:r>
            <a:r>
              <a:rPr lang="pt-BR"/>
              <a:t> frisar a questão do avanço </a:t>
            </a:r>
            <a:r>
              <a:rPr lang="pt-BR"/>
              <a:t>tecnológico</a:t>
            </a:r>
            <a:r>
              <a:rPr lang="pt-BR"/>
              <a:t>, contenção de custos por estes </a:t>
            </a:r>
            <a:r>
              <a:rPr lang="pt-BR"/>
              <a:t>também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6bbd6302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6bbd6302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MATHEUS</a:t>
            </a:r>
            <a:br>
              <a:rPr lang="pt-BR"/>
            </a:br>
            <a:r>
              <a:rPr lang="pt-BR"/>
              <a:t>ETA: ESTAÇÃO TRATAMENTO AGUA, ETE: ESTAÇÃO TRATAMENTO ESGOTO; ETAI: ESTAÇÃO TRATAMENTO DE AGUA INDUSTRIAL; OURO VERDE: PRODUZ ENERGIA ELETRICA QUEIMANDO METANO; MIRINGUIVA: SISTEMA NO SUL DE CURITIBA ETA; E2: ETAPA 2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6bbd6302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6bbd6302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CAVASSIN</a:t>
            </a:r>
            <a:br>
              <a:rPr lang="pt-BR"/>
            </a:br>
            <a:r>
              <a:rPr lang="pt-BR"/>
              <a:t>Espaço tarumã é um museu acerca das realizações do saneamento em curitiba e parana. também primeira eta de curitiba.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6bbd6302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6bbd6302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ELCIO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6bbd6302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6bbd6302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EDUARDO</a:t>
            </a:r>
            <a:br>
              <a:rPr lang="pt-BR"/>
            </a:br>
            <a:r>
              <a:rPr lang="pt-BR"/>
              <a:t>Frisar que tambem tal mapa é um propaganda da empresa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620df3f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620df3f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Matheus - 399 </a:t>
            </a:r>
            <a:r>
              <a:rPr lang="pt-BR"/>
              <a:t>municípios totais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tratamento experimental de água do mar em pontal do paraná.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Frisar que a empresa trabalha em um sistema de economia mista e se trata de um semi-monopolio, como fornecedora do serviço de </a:t>
            </a:r>
            <a:r>
              <a:rPr lang="pt-BR"/>
              <a:t>água</a:t>
            </a:r>
            <a:r>
              <a:rPr lang="pt-BR"/>
              <a:t> e saneamento </a:t>
            </a:r>
            <a:r>
              <a:rPr lang="pt-BR"/>
              <a:t>básico</a:t>
            </a:r>
            <a:r>
              <a:rPr lang="pt-BR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4294967295" type="title"/>
          </p:nvPr>
        </p:nvSpPr>
        <p:spPr>
          <a:xfrm>
            <a:off x="538775" y="2620250"/>
            <a:ext cx="7719600" cy="23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Grupo: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José Guilherme Goetten</a:t>
            </a:r>
            <a:br>
              <a:rPr lang="pt-BR" sz="1600"/>
            </a:br>
            <a:r>
              <a:rPr lang="pt-BR" sz="1600"/>
              <a:t>Matheus Biscaya Gutierrez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Wagner Luiz Pereira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Wilian Henrique Cavassin</a:t>
            </a:r>
            <a:endParaRPr sz="16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049" y="222775"/>
            <a:ext cx="4203924" cy="232965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50" y="1211600"/>
            <a:ext cx="7660500" cy="287268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22"/>
          <p:cNvSpPr txBox="1"/>
          <p:nvPr>
            <p:ph type="title"/>
          </p:nvPr>
        </p:nvSpPr>
        <p:spPr>
          <a:xfrm>
            <a:off x="311725" y="316475"/>
            <a:ext cx="8520600" cy="6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Produção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4294967295" type="body"/>
          </p:nvPr>
        </p:nvSpPr>
        <p:spPr>
          <a:xfrm>
            <a:off x="311725" y="1367650"/>
            <a:ext cx="81606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A sanepar trabalha com vários modos de contratação: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CLT:</a:t>
            </a:r>
            <a:endParaRPr b="1"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400">
                <a:solidFill>
                  <a:schemeClr val="dk1"/>
                </a:solidFill>
              </a:rPr>
              <a:t>Funcionários contratados pela instituição diretamente passam por cargos de confiança, indicação e concurso, dependendo da função do mesmo;</a:t>
            </a:r>
            <a:endParaRPr sz="14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Terceirizações por empresa</a:t>
            </a:r>
            <a:r>
              <a:rPr b="1" lang="pt-BR" sz="1600">
                <a:solidFill>
                  <a:schemeClr val="dk1"/>
                </a:solidFill>
              </a:rPr>
              <a:t>:</a:t>
            </a:r>
            <a:endParaRPr b="1"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400">
                <a:solidFill>
                  <a:schemeClr val="dk1"/>
                </a:solidFill>
              </a:rPr>
              <a:t>Estrutural: H Carcerelli;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400">
                <a:solidFill>
                  <a:schemeClr val="dk1"/>
                </a:solidFill>
              </a:rPr>
              <a:t>Comercial: alguns do setor de limpeza e manutenção;</a:t>
            </a:r>
            <a:endParaRPr sz="14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Funcionários Emprestados:</a:t>
            </a:r>
            <a:endParaRPr b="1"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400">
                <a:solidFill>
                  <a:schemeClr val="dk1"/>
                </a:solidFill>
              </a:rPr>
              <a:t>Durante algum tempo a Sanepar trabalhou com funcionários emprestados de prefeituras e órgãos do estado, tais funcionários recebiam o salário pela sanepar, no modo de uma parceria, tal parceria era utilizada em cidades pequenas, os </a:t>
            </a:r>
            <a:r>
              <a:rPr lang="pt-BR" sz="1400">
                <a:solidFill>
                  <a:schemeClr val="dk1"/>
                </a:solidFill>
              </a:rPr>
              <a:t>funcionários</a:t>
            </a:r>
            <a:r>
              <a:rPr lang="pt-BR" sz="1400">
                <a:solidFill>
                  <a:schemeClr val="dk1"/>
                </a:solidFill>
              </a:rPr>
              <a:t> ora estavam a cargo do regimento do órgão, ora da sanepar.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4" name="Google Shape;144;p23"/>
          <p:cNvSpPr txBox="1"/>
          <p:nvPr>
            <p:ph type="title"/>
          </p:nvPr>
        </p:nvSpPr>
        <p:spPr>
          <a:xfrm>
            <a:off x="311725" y="316475"/>
            <a:ext cx="85206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Vínculos Empregatícios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idx="4294967295" type="body"/>
          </p:nvPr>
        </p:nvSpPr>
        <p:spPr>
          <a:xfrm>
            <a:off x="311725" y="1367650"/>
            <a:ext cx="816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Jornada de Trabalho:</a:t>
            </a:r>
            <a:endParaRPr b="1"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400">
                <a:solidFill>
                  <a:schemeClr val="dk1"/>
                </a:solidFill>
              </a:rPr>
              <a:t>A jornada de trabalho </a:t>
            </a:r>
            <a:r>
              <a:rPr lang="pt-BR" sz="1400">
                <a:solidFill>
                  <a:schemeClr val="dk1"/>
                </a:solidFill>
              </a:rPr>
              <a:t>máxima</a:t>
            </a:r>
            <a:r>
              <a:rPr lang="pt-BR" sz="1400">
                <a:solidFill>
                  <a:schemeClr val="dk1"/>
                </a:solidFill>
              </a:rPr>
              <a:t> praticada na empresa é de 8 horas diárias e 40 horas semanais, considerando-se o </a:t>
            </a:r>
            <a:r>
              <a:rPr lang="pt-BR" sz="1400">
                <a:solidFill>
                  <a:schemeClr val="dk1"/>
                </a:solidFill>
              </a:rPr>
              <a:t>sábado</a:t>
            </a:r>
            <a:r>
              <a:rPr lang="pt-BR" sz="1400">
                <a:solidFill>
                  <a:schemeClr val="dk1"/>
                </a:solidFill>
              </a:rPr>
              <a:t> dia </a:t>
            </a:r>
            <a:r>
              <a:rPr lang="pt-BR" sz="1400">
                <a:solidFill>
                  <a:schemeClr val="dk1"/>
                </a:solidFill>
              </a:rPr>
              <a:t>útil</a:t>
            </a:r>
            <a:r>
              <a:rPr lang="pt-BR" sz="1400">
                <a:solidFill>
                  <a:schemeClr val="dk1"/>
                </a:solidFill>
              </a:rPr>
              <a:t> não trabalhado.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400">
                <a:solidFill>
                  <a:schemeClr val="dk1"/>
                </a:solidFill>
              </a:rPr>
              <a:t>Para o </a:t>
            </a:r>
            <a:r>
              <a:rPr lang="pt-BR" sz="1400">
                <a:solidFill>
                  <a:schemeClr val="dk1"/>
                </a:solidFill>
              </a:rPr>
              <a:t>cálculo</a:t>
            </a:r>
            <a:r>
              <a:rPr lang="pt-BR" sz="1400">
                <a:solidFill>
                  <a:schemeClr val="dk1"/>
                </a:solidFill>
              </a:rPr>
              <a:t> de horas extras trabalhadas é adotado o divisor 200 para a jornada de trabalho de 8 horas </a:t>
            </a:r>
            <a:r>
              <a:rPr lang="pt-BR" sz="1400">
                <a:solidFill>
                  <a:schemeClr val="dk1"/>
                </a:solidFill>
              </a:rPr>
              <a:t>diárias</a:t>
            </a:r>
            <a:r>
              <a:rPr lang="pt-BR" sz="1400">
                <a:solidFill>
                  <a:schemeClr val="dk1"/>
                </a:solidFill>
              </a:rPr>
              <a:t>, 180 para 6 horas, 150 para 5 horas e 80 para 4 horas. A </a:t>
            </a:r>
            <a:r>
              <a:rPr lang="pt-BR" sz="1400">
                <a:solidFill>
                  <a:schemeClr val="dk1"/>
                </a:solidFill>
              </a:rPr>
              <a:t>remuneração</a:t>
            </a:r>
            <a:r>
              <a:rPr lang="pt-BR" sz="1400">
                <a:solidFill>
                  <a:schemeClr val="dk1"/>
                </a:solidFill>
              </a:rPr>
              <a:t> adicional a ser aplicada sobre as horas extras é de 50% para as realizadas nos dias normais de trabalho e de 100% para as realizadas nos dias de folga e feriados.</a:t>
            </a:r>
            <a:endParaRPr sz="14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Benefícios:</a:t>
            </a:r>
            <a:endParaRPr b="1"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400">
                <a:solidFill>
                  <a:schemeClr val="dk1"/>
                </a:solidFill>
              </a:rPr>
              <a:t>A empresa oferece os seguintes benefícios: Auxílio Habitação, Auxílio Alimentação, Vale Lanche, Auxílio Creche, Benefício Social no fim do ano, </a:t>
            </a:r>
            <a:r>
              <a:rPr lang="pt-BR" sz="1400">
                <a:solidFill>
                  <a:schemeClr val="dk1"/>
                </a:solidFill>
              </a:rPr>
              <a:t>Auxílio Maternidade e Licença Paternidade, sendo as últimas duas passíveis de ampliação.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400">
                <a:solidFill>
                  <a:schemeClr val="dk1"/>
                </a:solidFill>
              </a:rPr>
              <a:t>Alguns dos benefícios são oferecidos para todos os funcionários da empresa. Já outros são oferecidos apenas de acordo com certos requerimentos..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1" name="Google Shape;151;p24"/>
          <p:cNvSpPr txBox="1"/>
          <p:nvPr>
            <p:ph type="title"/>
          </p:nvPr>
        </p:nvSpPr>
        <p:spPr>
          <a:xfrm>
            <a:off x="311725" y="316475"/>
            <a:ext cx="85206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Jornada de Trabalho e Benefícios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.png" id="156" name="Google Shape;1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175" y="1096425"/>
            <a:ext cx="5600000" cy="342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8" name="Google Shape;158;p25"/>
          <p:cNvSpPr txBox="1"/>
          <p:nvPr>
            <p:ph idx="4294967295" type="title"/>
          </p:nvPr>
        </p:nvSpPr>
        <p:spPr>
          <a:xfrm>
            <a:off x="311725" y="316475"/>
            <a:ext cx="85206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Aspecto Hierárquico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idx="4294967295" type="body"/>
          </p:nvPr>
        </p:nvSpPr>
        <p:spPr>
          <a:xfrm>
            <a:off x="311725" y="1638925"/>
            <a:ext cx="8160900" cy="25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Salário Inicial: R$ 1.788,81 a R$ 5.763,00;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A carga horária compreende 20 e 25 (estágio), 30, 36, ou 40 horas semanais;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Lei que rege o salário: 14950a/66, somado aos acordos sindicais e reajustes da categoria e funções que </a:t>
            </a:r>
            <a:r>
              <a:rPr lang="pt-BR" sz="1600">
                <a:solidFill>
                  <a:schemeClr val="dk1"/>
                </a:solidFill>
              </a:rPr>
              <a:t>trabalham</a:t>
            </a:r>
            <a:r>
              <a:rPr lang="pt-BR" sz="1600">
                <a:solidFill>
                  <a:schemeClr val="dk1"/>
                </a:solidFill>
              </a:rPr>
              <a:t> na empresa;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Os trabalhadores possuem um sindicato geral: SAEMAC;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Constata-se que com benefícios, correções salariais, cargos de </a:t>
            </a:r>
            <a:r>
              <a:rPr lang="pt-BR" sz="1600">
                <a:solidFill>
                  <a:schemeClr val="dk1"/>
                </a:solidFill>
              </a:rPr>
              <a:t>gerência</a:t>
            </a:r>
            <a:r>
              <a:rPr lang="pt-BR" sz="1600">
                <a:solidFill>
                  <a:schemeClr val="dk1"/>
                </a:solidFill>
              </a:rPr>
              <a:t>, administração e diretoria os valores podem ultrapassar R$ 40.000,00.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5" name="Google Shape;165;p26"/>
          <p:cNvSpPr txBox="1"/>
          <p:nvPr>
            <p:ph type="title"/>
          </p:nvPr>
        </p:nvSpPr>
        <p:spPr>
          <a:xfrm>
            <a:off x="311725" y="316475"/>
            <a:ext cx="85206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Faixa Salarial (1 de 2)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idx="4294967295" type="body"/>
          </p:nvPr>
        </p:nvSpPr>
        <p:spPr>
          <a:xfrm>
            <a:off x="311725" y="1582800"/>
            <a:ext cx="8160900" cy="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CUSTOS E DESPESAS COM PESSOAL</a:t>
            </a:r>
            <a:endParaRPr b="1" sz="1600"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400">
                <a:solidFill>
                  <a:schemeClr val="dk1"/>
                </a:solidFill>
              </a:rPr>
              <a:t>A composição dos custos e despesas, considerando salários, encargos sociais e benefícios, é a seguinte:</a:t>
            </a:r>
            <a:endParaRPr sz="1400"/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72" name="Google Shape;172;p27"/>
          <p:cNvGraphicFramePr/>
          <p:nvPr/>
        </p:nvGraphicFramePr>
        <p:xfrm>
          <a:off x="428750" y="253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{056992A4-0F5B-4381-A689-495E200D6E22}</a:tableStyleId>
              </a:tblPr>
              <a:tblGrid>
                <a:gridCol w="2071625"/>
                <a:gridCol w="2071625"/>
                <a:gridCol w="2071625"/>
                <a:gridCol w="2071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2015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2016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Até 06/2017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custos operacionais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R$ </a:t>
                      </a:r>
                      <a:r>
                        <a:rPr b="1" lang="pt-B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302.071.000,00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R$ 345.498.000,00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R$ </a:t>
                      </a:r>
                      <a:r>
                        <a:rPr b="1" lang="pt-B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184.914.000,00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comercial 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R$ </a:t>
                      </a:r>
                      <a:r>
                        <a:rPr b="1" lang="pt-B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92.508.000,00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R$ </a:t>
                      </a:r>
                      <a:r>
                        <a:rPr b="1" lang="pt-B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104.757.000,00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R$ </a:t>
                      </a:r>
                      <a:r>
                        <a:rPr b="1" lang="pt-B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57.216.000,00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administrativo 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R$ </a:t>
                      </a:r>
                      <a:r>
                        <a:rPr b="1" lang="pt-B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544.900.000,00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R$ </a:t>
                      </a:r>
                      <a:r>
                        <a:rPr b="1" lang="pt-B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582.353.000,00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R$ </a:t>
                      </a:r>
                      <a:r>
                        <a:rPr b="1" lang="pt-B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280.767.000,00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p27"/>
          <p:cNvSpPr txBox="1"/>
          <p:nvPr>
            <p:ph type="title"/>
          </p:nvPr>
        </p:nvSpPr>
        <p:spPr>
          <a:xfrm>
            <a:off x="311725" y="316475"/>
            <a:ext cx="85206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Faixa Salarial (2 de 2)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949475"/>
            <a:ext cx="8160600" cy="3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FAZER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0" name="Google Shape;180;p28"/>
          <p:cNvSpPr txBox="1"/>
          <p:nvPr>
            <p:ph idx="4294967295" type="title"/>
          </p:nvPr>
        </p:nvSpPr>
        <p:spPr>
          <a:xfrm>
            <a:off x="311725" y="316475"/>
            <a:ext cx="85206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de Benefícios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949475"/>
            <a:ext cx="8160600" cy="3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FAZER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7" name="Google Shape;187;p29"/>
          <p:cNvSpPr txBox="1"/>
          <p:nvPr>
            <p:ph idx="4294967295" type="title"/>
          </p:nvPr>
        </p:nvSpPr>
        <p:spPr>
          <a:xfrm>
            <a:off x="311725" y="316475"/>
            <a:ext cx="85206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de Benefícios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949475"/>
            <a:ext cx="8160600" cy="3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FAZER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30"/>
          <p:cNvSpPr txBox="1"/>
          <p:nvPr>
            <p:ph idx="4294967295" type="title"/>
          </p:nvPr>
        </p:nvSpPr>
        <p:spPr>
          <a:xfrm>
            <a:off x="311725" y="316475"/>
            <a:ext cx="85206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de Benefícios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663475" y="1384950"/>
            <a:ext cx="7809000" cy="28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A sanepar tem baixa rotatividade, devido ao modo de contratação, por ser uma empresa </a:t>
            </a:r>
            <a:r>
              <a:rPr lang="pt-BR" sz="2000">
                <a:solidFill>
                  <a:schemeClr val="lt1"/>
                </a:solidFill>
              </a:rPr>
              <a:t>pública</a:t>
            </a:r>
            <a:r>
              <a:rPr lang="pt-BR" sz="2000">
                <a:solidFill>
                  <a:schemeClr val="lt1"/>
                </a:solidFill>
              </a:rPr>
              <a:t> mista e se utilizar da contratação </a:t>
            </a:r>
            <a:r>
              <a:rPr lang="pt-BR" sz="2000">
                <a:solidFill>
                  <a:schemeClr val="lt1"/>
                </a:solidFill>
              </a:rPr>
              <a:t>através</a:t>
            </a:r>
            <a:r>
              <a:rPr lang="pt-BR" sz="2000">
                <a:solidFill>
                  <a:schemeClr val="lt1"/>
                </a:solidFill>
              </a:rPr>
              <a:t> de concurso público.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As </a:t>
            </a:r>
            <a:r>
              <a:rPr lang="pt-BR" sz="2000">
                <a:solidFill>
                  <a:schemeClr val="lt1"/>
                </a:solidFill>
              </a:rPr>
              <a:t>terceirizações</a:t>
            </a:r>
            <a:r>
              <a:rPr lang="pt-BR" sz="2000">
                <a:solidFill>
                  <a:schemeClr val="lt1"/>
                </a:solidFill>
              </a:rPr>
              <a:t> para empresas prestadoras de serviço à sanepar são através de licitações, </a:t>
            </a:r>
            <a:r>
              <a:rPr lang="pt-BR" sz="2000">
                <a:solidFill>
                  <a:schemeClr val="lt1"/>
                </a:solidFill>
              </a:rPr>
              <a:t>válidas</a:t>
            </a:r>
            <a:r>
              <a:rPr lang="pt-BR" sz="2000">
                <a:solidFill>
                  <a:schemeClr val="lt1"/>
                </a:solidFill>
              </a:rPr>
              <a:t> por um </a:t>
            </a:r>
            <a:r>
              <a:rPr lang="pt-BR" sz="2000">
                <a:solidFill>
                  <a:schemeClr val="lt1"/>
                </a:solidFill>
              </a:rPr>
              <a:t>período</a:t>
            </a:r>
            <a:r>
              <a:rPr lang="pt-BR" sz="2000">
                <a:solidFill>
                  <a:schemeClr val="lt1"/>
                </a:solidFill>
              </a:rPr>
              <a:t> determinado, assim sendo a rotatividade depende da empresa contratada e do </a:t>
            </a:r>
            <a:r>
              <a:rPr lang="pt-BR" sz="2000">
                <a:solidFill>
                  <a:schemeClr val="lt1"/>
                </a:solidFill>
              </a:rPr>
              <a:t>período</a:t>
            </a:r>
            <a:r>
              <a:rPr lang="pt-BR" sz="2000">
                <a:solidFill>
                  <a:schemeClr val="lt1"/>
                </a:solidFill>
              </a:rPr>
              <a:t> da </a:t>
            </a:r>
            <a:r>
              <a:rPr lang="pt-BR" sz="2000">
                <a:solidFill>
                  <a:schemeClr val="lt1"/>
                </a:solidFill>
              </a:rPr>
              <a:t>vigência</a:t>
            </a:r>
            <a:r>
              <a:rPr lang="pt-BR" sz="2000">
                <a:solidFill>
                  <a:schemeClr val="lt1"/>
                </a:solidFill>
              </a:rPr>
              <a:t> contratual;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31"/>
          <p:cNvSpPr txBox="1"/>
          <p:nvPr>
            <p:ph type="title"/>
          </p:nvPr>
        </p:nvSpPr>
        <p:spPr>
          <a:xfrm>
            <a:off x="311725" y="316475"/>
            <a:ext cx="8520600" cy="6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Rotatividade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316475"/>
            <a:ext cx="85206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 (1 de 5)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25" y="1477950"/>
            <a:ext cx="4514700" cy="29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1853: Bebedouro do Largo da Ordem;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 u="sng">
                <a:solidFill>
                  <a:schemeClr val="dk1"/>
                </a:solidFill>
              </a:rPr>
              <a:t>1871: Chafariz da praça Zacarias;</a:t>
            </a:r>
            <a:endParaRPr b="1" sz="1600" u="sng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1903: Saneamento em Curitiba;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1908: Primeiro Sistema de Abastecimento de água, Alto São </a:t>
            </a:r>
            <a:r>
              <a:rPr lang="pt-BR" sz="1600">
                <a:solidFill>
                  <a:schemeClr val="dk1"/>
                </a:solidFill>
              </a:rPr>
              <a:t>Francisco</a:t>
            </a:r>
            <a:r>
              <a:rPr lang="pt-BR" sz="1600">
                <a:solidFill>
                  <a:schemeClr val="dk1"/>
                </a:solidFill>
              </a:rPr>
              <a:t>, Coleta e tratamento de esgoto;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1917: Criação da seção de Água e Esgotos do Estado;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825" y="1668702"/>
            <a:ext cx="4074825" cy="27133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949475"/>
            <a:ext cx="8160900" cy="3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Diversidade de funções, cargos, áreas;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trabalhador em si tem uma liberdade de julgamento e pensamento em relação às ações dele </a:t>
            </a: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fim</a:t>
            </a: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cumprir sua função;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empresa passa por transformações em sua história, visto o tempo em que ela </a:t>
            </a: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está</a:t>
            </a: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ativa, tais transformações mudam o sistema de carregar </a:t>
            </a: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água</a:t>
            </a: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em </a:t>
            </a: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barris e</a:t>
            </a: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chafarizes para um sistema com alto teor informatizado e com conexões nas casas das pessoas através de uma longa e complexa rede de canos em baixo da terra;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08" name="Google Shape;208;p32"/>
          <p:cNvSpPr txBox="1"/>
          <p:nvPr>
            <p:ph idx="4294967295" type="title"/>
          </p:nvPr>
        </p:nvSpPr>
        <p:spPr>
          <a:xfrm>
            <a:off x="311725" y="316475"/>
            <a:ext cx="85206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Trabalho(1 de 3)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949475"/>
            <a:ext cx="8160900" cy="32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Devido à automatização, as funções do trabalhador da organização passam em sua grande maioria por funções gerenciais, atendimento ao consumidor, reparos e coleta de valores de hidrômetros.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empresa apresenta </a:t>
            </a: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características</a:t>
            </a: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do modelo toyotista, visto que temos um operador para </a:t>
            </a: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várias</a:t>
            </a: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máquinas</a:t>
            </a: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com um valor </a:t>
            </a: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enxuto</a:t>
            </a: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no tratamento de </a:t>
            </a: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água</a:t>
            </a: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 esgoto;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opinião</a:t>
            </a: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do empregado tem algum valor e sua ação não é totalmente controlada ou de modo engessada pela organização, visando mais um ponto toyotista;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15" name="Google Shape;215;p33"/>
          <p:cNvSpPr txBox="1"/>
          <p:nvPr>
            <p:ph idx="4294967295" type="title"/>
          </p:nvPr>
        </p:nvSpPr>
        <p:spPr>
          <a:xfrm>
            <a:off x="311725" y="316475"/>
            <a:ext cx="85206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Trabalho(2 de 3)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311700" y="949475"/>
            <a:ext cx="8160600" cy="3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Possui uma terceirização em vários setores operacionais e estruturais, demonstrando mais um ponto toyotista;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Os salários são regidos por leis do governo federal e negociações com sindicatos;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estudo e o tempo que o trabalhador necessita para aprender sua função é variado, visto que as atividades possuem complexidades distintas, algo muito diferente do simples apertar parafusos;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34"/>
          <p:cNvSpPr txBox="1"/>
          <p:nvPr>
            <p:ph idx="4294967295" type="title"/>
          </p:nvPr>
        </p:nvSpPr>
        <p:spPr>
          <a:xfrm>
            <a:off x="311725" y="316475"/>
            <a:ext cx="85206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Trabalho(3 de 3)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311725" y="1288950"/>
            <a:ext cx="81606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</a:rPr>
              <a:t>Love Mondays. </a:t>
            </a:r>
            <a:r>
              <a:rPr lang="pt-BR" sz="1600">
                <a:solidFill>
                  <a:schemeClr val="lt1"/>
                </a:solidFill>
              </a:rPr>
              <a:t>Disponível em:&lt;https://www.lovemondays.com.br/trabalhar-na-companhia-de-saneamento-doparana/salarios&gt;. Acesso em: nov. 2017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</a:rPr>
              <a:t>Princípios e Valores. Disponível em:&lt;http://site.sanepar.com.br/a-sanepar/principios-e-valores&gt;. Acesso em: nov. 2017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Acordo Coletivo de Trabalho. Disponível em: &lt;http://www.senge-pr.org.br/wp-content/uploads/2016/09/ACT-Sanepar-2016-2017.pdf&gt;. Acesso em: nov. 2017.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Entrevistados dos cargos de estagiário e atendente (URCTN)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28" name="Google Shape;22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p35"/>
          <p:cNvSpPr txBox="1"/>
          <p:nvPr>
            <p:ph type="title"/>
          </p:nvPr>
        </p:nvSpPr>
        <p:spPr>
          <a:xfrm>
            <a:off x="311725" y="316475"/>
            <a:ext cx="8520600" cy="6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Referências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25" y="1387525"/>
            <a:ext cx="4491900" cy="32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1919: Contratação, pelo governo do estado de Francisco Saturnino de Britto;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1928: Inauguração do Reservatório Batel, Criação do DAE;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1945: </a:t>
            </a:r>
            <a:r>
              <a:rPr lang="pt-BR" sz="1600" u="sng">
                <a:solidFill>
                  <a:schemeClr val="dk1"/>
                </a:solidFill>
              </a:rPr>
              <a:t>ETA Tarumã</a:t>
            </a:r>
            <a:r>
              <a:rPr lang="pt-BR" sz="1600">
                <a:solidFill>
                  <a:schemeClr val="dk1"/>
                </a:solidFill>
              </a:rPr>
              <a:t> e ETA Castro;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1958: Adição do Flúor;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1963: Criação da AGEPAR;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1964: Alteração de nome para SANEPAR;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1969: Sistema Iguaçu;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311725" y="316475"/>
            <a:ext cx="85206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 (2 de 5)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425" y="1701702"/>
            <a:ext cx="4074825" cy="2713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25" y="1330400"/>
            <a:ext cx="4503300" cy="3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1969: Sistema Iguaçú (abastecimento);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1979: Inauguração da Barragem do Cayuguava (Piraquara I), a primeira do brasil do seu tipo;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1980: ETE </a:t>
            </a:r>
            <a:r>
              <a:rPr lang="pt-BR" sz="1600">
                <a:solidFill>
                  <a:schemeClr val="dk1"/>
                </a:solidFill>
              </a:rPr>
              <a:t>Belém</a:t>
            </a:r>
            <a:r>
              <a:rPr lang="pt-BR" sz="1600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1981:Implantação do 195;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1982:</a:t>
            </a:r>
            <a:r>
              <a:rPr b="1" lang="pt-BR" sz="1600" u="sng">
                <a:solidFill>
                  <a:schemeClr val="dk1"/>
                </a:solidFill>
              </a:rPr>
              <a:t>SGM</a:t>
            </a:r>
            <a:r>
              <a:rPr lang="pt-BR" sz="1600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1986:Inauguração da Passaúna E1;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1988:Entrega de contas Instantânea, primeira do país;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311725" y="316475"/>
            <a:ext cx="85206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 (3 de 5)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425" y="1701720"/>
            <a:ext cx="4074825" cy="2713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306300"/>
            <a:ext cx="4435500" cy="3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1991: Tarifa Social, Novas Políticas, Sistema TIbagi;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1992: Inauguração da ETA Passaúna E2;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1997: ISO 9002;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pt-BR" sz="1800" u="sng">
                <a:solidFill>
                  <a:schemeClr val="dk1"/>
                </a:solidFill>
              </a:rPr>
              <a:t>1998: ETE ATUBA SUL</a:t>
            </a:r>
            <a:r>
              <a:rPr lang="pt-BR" sz="1800">
                <a:solidFill>
                  <a:schemeClr val="dk1"/>
                </a:solidFill>
              </a:rPr>
              <a:t>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2002: ETA IRAÍ, fornecimento de água industrial pela ETAI Araucária;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2007: Faturas em Braile;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2008: Projeto Piloto ETE Ouro Verde, Barragem Piraquara II, Sistema Miringuava;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311725" y="316475"/>
            <a:ext cx="85206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 (4 de 5)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464" y="1701750"/>
            <a:ext cx="4074786" cy="27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25" y="1426150"/>
            <a:ext cx="4333800" cy="29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2014: </a:t>
            </a:r>
            <a:r>
              <a:rPr b="1" lang="pt-BR" sz="1600" u="sng">
                <a:solidFill>
                  <a:schemeClr val="dk1"/>
                </a:solidFill>
              </a:rPr>
              <a:t>Espaço</a:t>
            </a:r>
            <a:r>
              <a:rPr b="1" lang="pt-BR" sz="1600" u="sng">
                <a:solidFill>
                  <a:schemeClr val="dk1"/>
                </a:solidFill>
              </a:rPr>
              <a:t> Tarumã;</a:t>
            </a:r>
            <a:endParaRPr b="1" sz="1600" u="sng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2015: Prêmio de melhor companhia de água do Brasil;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2016: ONU recomenda Programa da </a:t>
            </a:r>
            <a:r>
              <a:rPr lang="pt-BR" sz="1600">
                <a:solidFill>
                  <a:schemeClr val="dk1"/>
                </a:solidFill>
              </a:rPr>
              <a:t>Sanepar Para</a:t>
            </a:r>
            <a:r>
              <a:rPr lang="pt-BR" sz="1600">
                <a:solidFill>
                  <a:schemeClr val="dk1"/>
                </a:solidFill>
              </a:rPr>
              <a:t> uso do lodo do esgoto na agricultura de forma sustentável, Implantação do sistema de tratamento piloto de água do mar.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311725" y="316475"/>
            <a:ext cx="85206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 (5 de 5)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440" y="1701727"/>
            <a:ext cx="4074810" cy="27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4294967295" type="body"/>
          </p:nvPr>
        </p:nvSpPr>
        <p:spPr>
          <a:xfrm>
            <a:off x="311725" y="1864975"/>
            <a:ext cx="4073700" cy="30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R$ 742,4 milhões em investimentos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7.344 empregados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foram admitidos 159 no ano de 2016 e foram demitidos 46, excluindo-se aposentados;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164 Estações de Tratamento de água (ETA)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239 Estações de Tratamento de Esgoto (ETE)</a:t>
            </a:r>
            <a:endParaRPr sz="1600"/>
          </a:p>
        </p:txBody>
      </p:sp>
      <p:graphicFrame>
        <p:nvGraphicFramePr>
          <p:cNvPr id="112" name="Google Shape;112;p19"/>
          <p:cNvGraphicFramePr/>
          <p:nvPr/>
        </p:nvGraphicFramePr>
        <p:xfrm>
          <a:off x="4440975" y="1983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{056992A4-0F5B-4381-A689-495E200D6E22}</a:tableStyleId>
              </a:tblPr>
              <a:tblGrid>
                <a:gridCol w="1176000"/>
                <a:gridCol w="1732075"/>
                <a:gridCol w="1744225"/>
              </a:tblGrid>
              <a:tr h="41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Dezembro/2016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Junho/2017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1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Imobilizado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R$ 131.268.000,00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R$ 131.447.000,00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9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Intangível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R$ 7.199.393.000,00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R$ 7.383.837.000,00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3" name="Google Shape;113;p19"/>
          <p:cNvSpPr txBox="1"/>
          <p:nvPr>
            <p:ph type="title"/>
          </p:nvPr>
        </p:nvSpPr>
        <p:spPr>
          <a:xfrm>
            <a:off x="311725" y="316475"/>
            <a:ext cx="85206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</a:t>
            </a:r>
            <a:r>
              <a:rPr lang="pt-BR"/>
              <a:t> (1 de 2)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311725" y="1311125"/>
            <a:ext cx="3999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Gerais</a:t>
            </a:r>
            <a:endParaRPr b="1"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4440975" y="1311125"/>
            <a:ext cx="3999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Patrimônio</a:t>
            </a:r>
            <a:endParaRPr b="1"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0" l="0" r="0" t="12441"/>
          <a:stretch/>
        </p:blipFill>
        <p:spPr>
          <a:xfrm>
            <a:off x="741738" y="949475"/>
            <a:ext cx="7660525" cy="37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3" name="Google Shape;123;p20"/>
          <p:cNvSpPr txBox="1"/>
          <p:nvPr>
            <p:ph idx="4294967295" type="title"/>
          </p:nvPr>
        </p:nvSpPr>
        <p:spPr>
          <a:xfrm>
            <a:off x="311725" y="316475"/>
            <a:ext cx="85206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(2 de 2)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25" y="1300200"/>
            <a:ext cx="8160600" cy="25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A Empresa presta serviços de fornecimento de água tratada, coleta e tratamento de esgoto e gerenciamento de resíduos sólidos. Contando com geração de eletricidade de modo piloto, assim como tratamento de água marinha;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Atuação em </a:t>
            </a:r>
            <a:r>
              <a:rPr lang="pt-BR" sz="1800">
                <a:solidFill>
                  <a:schemeClr val="lt1"/>
                </a:solidFill>
              </a:rPr>
              <a:t>345 cidades do Paraná e a 291 localidades de menor porte, além de Porto União, município de Santa Catarina;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 txBox="1"/>
          <p:nvPr>
            <p:ph type="title"/>
          </p:nvPr>
        </p:nvSpPr>
        <p:spPr>
          <a:xfrm>
            <a:off x="311725" y="316475"/>
            <a:ext cx="8520600" cy="6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Produtos e Serviços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