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matic SC"/>
      <p:regular r:id="rId23"/>
      <p:bold r:id="rId24"/>
    </p:embeddedFont>
    <p:embeddedFont>
      <p:font typeface="Lato"/>
      <p:regular r:id="rId25"/>
      <p:bold r:id="rId26"/>
      <p:italic r:id="rId27"/>
      <p:boldItalic r:id="rId28"/>
    </p:embeddedFont>
    <p:embeddedFont>
      <p:font typeface="Source Code Pro"/>
      <p:regular r:id="rId29"/>
      <p:bold r:id="rId30"/>
      <p:italic r:id="rId31"/>
      <p:boldItalic r:id="rId32"/>
    </p:embeddedFont>
    <p:embeddedFont>
      <p:font typeface="Averag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996e41c61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996e41c61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4996e41c61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996e41c61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4996e41c61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996e41c61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996e41c61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996e41c61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996e41c61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996e41c61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4996e41c61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96e41c61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996e41c61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996e41c61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996e41c61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996e41c61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4996e41c61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996e41c61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996e41c61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996e41c61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996e41c61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996e41c61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4996e41c61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996e41c61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4996e41c61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996e41c61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4996e41c61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996e41c61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570750" y="630225"/>
            <a:ext cx="81324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Courier New"/>
                <a:ea typeface="Courier New"/>
                <a:cs typeface="Courier New"/>
                <a:sym typeface="Courier New"/>
              </a:rPr>
              <a:t>Relatório sobre Gestão da informação de uma organização - Resource IT Solutions</a:t>
            </a:r>
            <a:endParaRPr sz="4800">
              <a:latin typeface="Courier New"/>
              <a:ea typeface="Courier New"/>
              <a:cs typeface="Courier New"/>
              <a:sym typeface="Courier New"/>
            </a:endParaRPr>
          </a:p>
        </p:txBody>
      </p:sp>
      <p:sp>
        <p:nvSpPr>
          <p:cNvPr id="57" name="Google Shape;57;p13"/>
          <p:cNvSpPr txBox="1"/>
          <p:nvPr>
            <p:ph idx="1" type="subTitle"/>
          </p:nvPr>
        </p:nvSpPr>
        <p:spPr>
          <a:xfrm>
            <a:off x="1153625" y="3238450"/>
            <a:ext cx="7568400" cy="124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Average"/>
                <a:ea typeface="Average"/>
                <a:cs typeface="Average"/>
                <a:sym typeface="Average"/>
              </a:rPr>
              <a:t>Eduardo Junior, Henrique Mazzoline, Priscila Salomão</a:t>
            </a:r>
            <a:endParaRPr b="1" sz="2400"/>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11700" y="2282975"/>
            <a:ext cx="8520600" cy="22860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O feedback também é levado em consideração, se o funcionário notar que os alinhamento da empresa não se encaixa em algum projeto por algum motivo ele pode avisar a equipe que se reúne e repensa no planejamento para aquele projeto em específico.</a:t>
            </a:r>
            <a:endParaRPr>
              <a:solidFill>
                <a:srgbClr val="000000"/>
              </a:solidFill>
              <a:latin typeface="Arial"/>
              <a:ea typeface="Arial"/>
              <a:cs typeface="Arial"/>
              <a:sym typeface="Arial"/>
            </a:endParaRPr>
          </a:p>
          <a:p>
            <a:pPr indent="457200" lvl="0" marL="0" rtl="0" algn="just">
              <a:lnSpc>
                <a:spcPct val="15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Vendo tudo isso a empresa parece transparecer seu planejamento em todos os ciclos de processo, todos são envolvidos para que a essência do projeto e da empresa não seja perdida.</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21" name="Google Shape;121;p22"/>
          <p:cNvPicPr preferRelativeResize="0"/>
          <p:nvPr/>
        </p:nvPicPr>
        <p:blipFill>
          <a:blip r:embed="rId3">
            <a:alphaModFix/>
          </a:blip>
          <a:stretch>
            <a:fillRect/>
          </a:stretch>
        </p:blipFill>
        <p:spPr>
          <a:xfrm>
            <a:off x="2498825" y="285975"/>
            <a:ext cx="4146350" cy="1941724"/>
          </a:xfrm>
          <a:prstGeom prst="rect">
            <a:avLst/>
          </a:prstGeom>
          <a:noFill/>
          <a:ln>
            <a:noFill/>
          </a:ln>
        </p:spPr>
      </p:pic>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Average"/>
                <a:ea typeface="Average"/>
                <a:cs typeface="Average"/>
                <a:sym typeface="Average"/>
              </a:rPr>
              <a:t>Qualidade da informação</a:t>
            </a:r>
            <a:endParaRPr>
              <a:solidFill>
                <a:srgbClr val="00FFFF"/>
              </a:solidFill>
              <a:latin typeface="Average"/>
              <a:ea typeface="Average"/>
              <a:cs typeface="Average"/>
              <a:sym typeface="Average"/>
            </a:endParaRPr>
          </a:p>
        </p:txBody>
      </p:sp>
      <p:sp>
        <p:nvSpPr>
          <p:cNvPr id="128" name="Google Shape;128;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rgbClr val="000000"/>
              </a:buClr>
              <a:buSzPts val="1100"/>
              <a:buFont typeface="Arial"/>
              <a:buNone/>
            </a:pPr>
            <a:r>
              <a:rPr lang="en" sz="1700">
                <a:solidFill>
                  <a:srgbClr val="000000"/>
                </a:solidFill>
                <a:latin typeface="Arial"/>
                <a:ea typeface="Arial"/>
                <a:cs typeface="Arial"/>
                <a:sym typeface="Arial"/>
              </a:rPr>
              <a:t>Uma das coisas mais importantes que é pouco levada em consideração é a qualidade da informação que é gerada no final de um processo. Saber diferenciar que as respostas estão nas informações e não no sistema é um grande obstáculo enfrentado tanto por quem faz quanto por quem usa o sistema.</a:t>
            </a:r>
            <a:endParaRPr sz="1700">
              <a:solidFill>
                <a:srgbClr val="000000"/>
              </a:solidFill>
              <a:latin typeface="Arial"/>
              <a:ea typeface="Arial"/>
              <a:cs typeface="Arial"/>
              <a:sym typeface="Arial"/>
            </a:endParaRPr>
          </a:p>
          <a:p>
            <a:pPr indent="0" lvl="0" marL="0" rtl="0" algn="just">
              <a:lnSpc>
                <a:spcPct val="150000"/>
              </a:lnSpc>
              <a:spcBef>
                <a:spcPts val="0"/>
              </a:spcBef>
              <a:spcAft>
                <a:spcPts val="0"/>
              </a:spcAft>
              <a:buClr>
                <a:srgbClr val="000000"/>
              </a:buClr>
              <a:buSzPts val="1100"/>
              <a:buFont typeface="Arial"/>
              <a:buNone/>
            </a:pPr>
            <a:r>
              <a:rPr lang="en" sz="1700">
                <a:solidFill>
                  <a:srgbClr val="000000"/>
                </a:solidFill>
                <a:latin typeface="Arial"/>
                <a:ea typeface="Arial"/>
                <a:cs typeface="Arial"/>
                <a:sym typeface="Arial"/>
              </a:rPr>
              <a:t>Na entrevista ficou claro que a empresa está preocupada em atender as necessidades do cliente, ele participa ativamente de todas as partes, desde da elaboração do problema até a entrega. Ele recebe uma garantia após a finalização em caso d</a:t>
            </a:r>
            <a:r>
              <a:rPr lang="en" sz="1700">
                <a:solidFill>
                  <a:srgbClr val="000000"/>
                </a:solidFill>
                <a:latin typeface="Arial"/>
                <a:ea typeface="Arial"/>
                <a:cs typeface="Arial"/>
                <a:sym typeface="Arial"/>
              </a:rPr>
              <a:t>o produto</a:t>
            </a:r>
            <a:r>
              <a:rPr lang="en" sz="1700">
                <a:solidFill>
                  <a:srgbClr val="000000"/>
                </a:solidFill>
                <a:latin typeface="Arial"/>
                <a:ea typeface="Arial"/>
                <a:cs typeface="Arial"/>
                <a:sym typeface="Arial"/>
              </a:rPr>
              <a:t> não seja o que ele solicitou, nesse caso é feito uma auditoria em cima do projeto para encontrar onde está o erro e realizar o retrabalho.</a:t>
            </a:r>
            <a:endParaRPr sz="17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311700" y="2270825"/>
            <a:ext cx="8520600" cy="22980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No ambiente interno a informação é vista como algo mais imutável onde tudo é proveniente de um portal e que alterações devem ser passadas para cima na hierarquia. Essa visão também é passada para os clientes, mesmo envolvidos como foi citado em cima eles apenas entendem informação como números em uma tela.</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2498825" y="225250"/>
            <a:ext cx="4146349" cy="1941725"/>
          </a:xfrm>
          <a:prstGeom prst="rect">
            <a:avLst/>
          </a:prstGeom>
          <a:noFill/>
          <a:ln>
            <a:noFill/>
          </a:ln>
        </p:spPr>
      </p:pic>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rgbClr val="000000"/>
              </a:buClr>
              <a:buSzPts val="1100"/>
              <a:buFont typeface="Arial"/>
              <a:buNone/>
            </a:pPr>
            <a:r>
              <a:rPr lang="en">
                <a:solidFill>
                  <a:srgbClr val="00FFFF"/>
                </a:solidFill>
                <a:latin typeface="Average"/>
                <a:ea typeface="Average"/>
                <a:cs typeface="Average"/>
                <a:sym typeface="Average"/>
              </a:rPr>
              <a:t>Processo de Gestão da informação</a:t>
            </a:r>
            <a:endParaRPr>
              <a:solidFill>
                <a:srgbClr val="00FFFF"/>
              </a:solidFill>
              <a:latin typeface="Average"/>
              <a:ea typeface="Average"/>
              <a:cs typeface="Average"/>
              <a:sym typeface="Average"/>
            </a:endParaRPr>
          </a:p>
        </p:txBody>
      </p:sp>
      <p:sp>
        <p:nvSpPr>
          <p:cNvPr id="142" name="Google Shape;142;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Foi visto em sala dois tipos de processos para gestão da informação o da IBM que é um processo mais complexo que leva em considerações algumas áreas e um processo genérico que é um passo a passo básico para realização de alguma atividade.</a:t>
            </a:r>
            <a:endParaRPr>
              <a:solidFill>
                <a:srgbClr val="000000"/>
              </a:solidFill>
              <a:latin typeface="Arial"/>
              <a:ea typeface="Arial"/>
              <a:cs typeface="Arial"/>
              <a:sym typeface="Arial"/>
            </a:endParaRPr>
          </a:p>
          <a:p>
            <a:pPr indent="457200" lvl="0" marL="0" rtl="0" algn="just">
              <a:lnSpc>
                <a:spcPct val="15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Baseado no questionário dá para se perceber um processo utilizado é o genérico pois há um plano base para se seguir que é alterado conforme a necessidade da função.</a:t>
            </a:r>
            <a:endParaRPr>
              <a:solidFill>
                <a:srgbClr val="000000"/>
              </a:solidFill>
              <a:latin typeface="Arial"/>
              <a:ea typeface="Arial"/>
              <a:cs typeface="Arial"/>
              <a:sym typeface="Arial"/>
            </a:endParaRPr>
          </a:p>
          <a:p>
            <a:pPr indent="-342900" lvl="0" marL="457200" rtl="0" algn="just">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Determinação das exigências &gt; Obtenção &gt; Distribuição &gt; Utilização</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43" name="Google Shape;14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311700" y="2392250"/>
            <a:ext cx="8520600" cy="25380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Realizar o entendimento do problema;</a:t>
            </a:r>
            <a:endParaRPr sz="1600">
              <a:solidFill>
                <a:srgbClr val="000000"/>
              </a:solidFill>
              <a:latin typeface="Arial"/>
              <a:ea typeface="Arial"/>
              <a:cs typeface="Arial"/>
              <a:sym typeface="Arial"/>
            </a:endParaRPr>
          </a:p>
          <a:p>
            <a:pPr indent="-330200" lvl="0" marL="457200" rtl="0" algn="just">
              <a:lnSpc>
                <a:spcPct val="15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Verificar quais as possibilidades e limitações o sistema impõe para atender ao  cliente;</a:t>
            </a:r>
            <a:endParaRPr sz="1600">
              <a:solidFill>
                <a:srgbClr val="000000"/>
              </a:solidFill>
              <a:latin typeface="Arial"/>
              <a:ea typeface="Arial"/>
              <a:cs typeface="Arial"/>
              <a:sym typeface="Arial"/>
            </a:endParaRPr>
          </a:p>
          <a:p>
            <a:pPr indent="-330200" lvl="0" marL="457200" rtl="0" algn="just">
              <a:lnSpc>
                <a:spcPct val="15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Alinhar com o cliente o atendimento;</a:t>
            </a:r>
            <a:endParaRPr sz="1600">
              <a:solidFill>
                <a:srgbClr val="000000"/>
              </a:solidFill>
              <a:latin typeface="Arial"/>
              <a:ea typeface="Arial"/>
              <a:cs typeface="Arial"/>
              <a:sym typeface="Arial"/>
            </a:endParaRPr>
          </a:p>
          <a:p>
            <a:pPr indent="-330200" lvl="0" marL="457200" rtl="0" algn="just">
              <a:lnSpc>
                <a:spcPct val="15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Realizar o desenvolvimento e envolver a fase de testes juntamente com a equipe do cliente;</a:t>
            </a:r>
            <a:endParaRPr sz="1600">
              <a:solidFill>
                <a:srgbClr val="000000"/>
              </a:solidFill>
              <a:latin typeface="Arial"/>
              <a:ea typeface="Arial"/>
              <a:cs typeface="Arial"/>
              <a:sym typeface="Arial"/>
            </a:endParaRPr>
          </a:p>
          <a:p>
            <a:pPr indent="-330200" lvl="0" marL="457200" rtl="0" algn="just">
              <a:lnSpc>
                <a:spcPct val="15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Após aprovação, aplicar o ajuste em produção;</a:t>
            </a:r>
            <a:endParaRPr sz="1600">
              <a:solidFill>
                <a:srgbClr val="000000"/>
              </a:solidFill>
              <a:latin typeface="Arial"/>
              <a:ea typeface="Arial"/>
              <a:cs typeface="Arial"/>
              <a:sym typeface="Arial"/>
            </a:endParaRPr>
          </a:p>
          <a:p>
            <a:pPr indent="-330200" lvl="0" marL="457200" rtl="0" algn="just">
              <a:lnSpc>
                <a:spcPct val="15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Aplicar o plano de cutover e garantia de projeto.</a:t>
            </a:r>
            <a:endParaRPr sz="1600">
              <a:solidFill>
                <a:srgbClr val="000000"/>
              </a:solidFill>
              <a:latin typeface="Arial"/>
              <a:ea typeface="Arial"/>
              <a:cs typeface="Arial"/>
              <a:sym typeface="Arial"/>
            </a:endParaRPr>
          </a:p>
          <a:p>
            <a:pPr indent="0" lvl="0" marL="0" rtl="0" algn="l">
              <a:spcBef>
                <a:spcPts val="0"/>
              </a:spcBef>
              <a:spcAft>
                <a:spcPts val="1600"/>
              </a:spcAft>
              <a:buNone/>
            </a:pPr>
            <a:r>
              <a:t/>
            </a:r>
            <a:endParaRPr sz="1600"/>
          </a:p>
        </p:txBody>
      </p:sp>
      <p:pic>
        <p:nvPicPr>
          <p:cNvPr id="149" name="Google Shape;149;p26"/>
          <p:cNvPicPr preferRelativeResize="0"/>
          <p:nvPr/>
        </p:nvPicPr>
        <p:blipFill>
          <a:blip r:embed="rId3">
            <a:alphaModFix/>
          </a:blip>
          <a:stretch>
            <a:fillRect/>
          </a:stretch>
        </p:blipFill>
        <p:spPr>
          <a:xfrm>
            <a:off x="2498825" y="267750"/>
            <a:ext cx="4146350" cy="1978176"/>
          </a:xfrm>
          <a:prstGeom prst="rect">
            <a:avLst/>
          </a:prstGeom>
          <a:noFill/>
          <a:ln>
            <a:noFill/>
          </a:ln>
        </p:spPr>
      </p:pic>
      <p:sp>
        <p:nvSpPr>
          <p:cNvPr id="150" name="Google Shape;15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600"/>
              </a:spcAft>
              <a:buClr>
                <a:srgbClr val="000000"/>
              </a:buClr>
              <a:buSzPts val="1100"/>
              <a:buFont typeface="Arial"/>
              <a:buNone/>
            </a:pPr>
            <a:r>
              <a:rPr lang="en" sz="3800">
                <a:solidFill>
                  <a:srgbClr val="00FFFF"/>
                </a:solidFill>
                <a:latin typeface="Average"/>
                <a:ea typeface="Average"/>
                <a:cs typeface="Average"/>
                <a:sym typeface="Average"/>
              </a:rPr>
              <a:t>Transformar informação em software</a:t>
            </a:r>
            <a:endParaRPr sz="3800">
              <a:solidFill>
                <a:srgbClr val="00FFFF"/>
              </a:solidFill>
              <a:latin typeface="Average"/>
              <a:ea typeface="Average"/>
              <a:cs typeface="Average"/>
              <a:sym typeface="Average"/>
            </a:endParaRPr>
          </a:p>
        </p:txBody>
      </p:sp>
      <p:sp>
        <p:nvSpPr>
          <p:cNvPr id="156" name="Google Shape;156;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 </a:t>
            </a:r>
            <a:r>
              <a:rPr lang="en" sz="1600">
                <a:solidFill>
                  <a:srgbClr val="000000"/>
                </a:solidFill>
                <a:latin typeface="Arial"/>
                <a:ea typeface="Arial"/>
                <a:cs typeface="Arial"/>
                <a:sym typeface="Arial"/>
              </a:rPr>
              <a:t>A união das práticas de sistemas de informação com a gestão da informação é um caminho assertivo que promete e trabalha para garantir que tanto software, quanto informação cumprirão sua função de ser útil, segura e eficaz para aqueles que as utilizarão. Para a </a:t>
            </a:r>
            <a:r>
              <a:rPr i="1" lang="en" sz="1600">
                <a:solidFill>
                  <a:srgbClr val="000000"/>
                </a:solidFill>
                <a:latin typeface="Arial"/>
                <a:ea typeface="Arial"/>
                <a:cs typeface="Arial"/>
                <a:sym typeface="Arial"/>
              </a:rPr>
              <a:t>ResourceIT </a:t>
            </a:r>
            <a:r>
              <a:rPr lang="en" sz="1600">
                <a:solidFill>
                  <a:srgbClr val="000000"/>
                </a:solidFill>
                <a:latin typeface="Arial"/>
                <a:ea typeface="Arial"/>
                <a:cs typeface="Arial"/>
                <a:sym typeface="Arial"/>
              </a:rPr>
              <a:t>esse contexto é ampliado, dado que, o material de trabalho da empresa é justamente a transformação de informação em modelos informacionais utilizáveis. Durante a entrevista ficou claro que o gerenciamento da informação é algo essencial e muito praticado dentro da organização, seja durante a coleta junto aos clientes e colaboradores, seja também na aplicação de reuniões e auditorias para revisão e asseguramento de que os itens levantados são realmente os pretendidos.</a:t>
            </a:r>
            <a:endParaRPr sz="1600"/>
          </a:p>
        </p:txBody>
      </p:sp>
      <p:sp>
        <p:nvSpPr>
          <p:cNvPr id="157" name="Google Shape;15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idx="1" type="body"/>
          </p:nvPr>
        </p:nvSpPr>
        <p:spPr>
          <a:xfrm>
            <a:off x="311700" y="2295100"/>
            <a:ext cx="8520600" cy="22737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rgbClr val="000000"/>
              </a:buClr>
              <a:buSzPts val="1100"/>
              <a:buFont typeface="Arial"/>
              <a:buNone/>
            </a:pPr>
            <a:r>
              <a:rPr lang="en" sz="1400">
                <a:solidFill>
                  <a:srgbClr val="000000"/>
                </a:solidFill>
                <a:latin typeface="Arial"/>
                <a:ea typeface="Arial"/>
                <a:cs typeface="Arial"/>
                <a:sym typeface="Arial"/>
              </a:rPr>
              <a:t>O entrevistado, que é um profissional de tecnologia da informação, tem uma visão extremamente voltada aos sistemas e como estes são feitos, portanto, alguns pontos da entrevista ficaram bastantes restritos às práticas e processos de software. Contudo, podemos tirar lições desse cenário, haja vista que, para que processos que lidam com a customização da informação para algo que gere que um modelo que compreenda todos os aspectos e atributos das informações, são necessários inúmeros movimentos gerenciais e presença de gestão, para que o desenvolvedor, o analista, o testador, etc, tenham segurança para desempenhar suas respectivas funções sem comprometimento da qualidade ou esmaecimento das propriedades informacionais envolvidas. </a:t>
            </a:r>
            <a:endParaRPr sz="1400"/>
          </a:p>
        </p:txBody>
      </p:sp>
      <p:pic>
        <p:nvPicPr>
          <p:cNvPr id="163" name="Google Shape;163;p28"/>
          <p:cNvPicPr preferRelativeResize="0"/>
          <p:nvPr/>
        </p:nvPicPr>
        <p:blipFill>
          <a:blip r:embed="rId3">
            <a:alphaModFix/>
          </a:blip>
          <a:stretch>
            <a:fillRect/>
          </a:stretch>
        </p:blipFill>
        <p:spPr>
          <a:xfrm>
            <a:off x="2498825" y="219175"/>
            <a:ext cx="4146350" cy="1978175"/>
          </a:xfrm>
          <a:prstGeom prst="rect">
            <a:avLst/>
          </a:prstGeom>
          <a:noFill/>
          <a:ln>
            <a:noFill/>
          </a:ln>
        </p:spPr>
      </p:pic>
      <p:sp>
        <p:nvSpPr>
          <p:cNvPr id="164" name="Google Shape;16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513700" y="802500"/>
            <a:ext cx="40074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OBRIGADO!</a:t>
            </a:r>
            <a:endParaRPr>
              <a:latin typeface="Average"/>
              <a:ea typeface="Average"/>
              <a:cs typeface="Average"/>
              <a:sym typeface="Average"/>
            </a:endParaRPr>
          </a:p>
        </p:txBody>
      </p:sp>
      <p:sp>
        <p:nvSpPr>
          <p:cNvPr id="170" name="Google Shape;17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4294967295" type="title"/>
          </p:nvPr>
        </p:nvSpPr>
        <p:spPr>
          <a:xfrm>
            <a:off x="399225" y="2085700"/>
            <a:ext cx="6159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latin typeface="Average"/>
                <a:ea typeface="Average"/>
                <a:cs typeface="Average"/>
                <a:sym typeface="Average"/>
              </a:rPr>
              <a:t>Resource IT solutions</a:t>
            </a:r>
            <a:endParaRPr sz="2400">
              <a:latin typeface="Average"/>
              <a:ea typeface="Average"/>
              <a:cs typeface="Average"/>
              <a:sym typeface="Average"/>
            </a:endParaRPr>
          </a:p>
        </p:txBody>
      </p:sp>
      <p:sp>
        <p:nvSpPr>
          <p:cNvPr id="64" name="Google Shape;64;p14"/>
          <p:cNvSpPr txBox="1"/>
          <p:nvPr>
            <p:ph idx="4294967295" type="title"/>
          </p:nvPr>
        </p:nvSpPr>
        <p:spPr>
          <a:xfrm>
            <a:off x="535775" y="2853700"/>
            <a:ext cx="7090200" cy="22896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2"/>
              </a:buClr>
              <a:buSzPts val="1100"/>
              <a:buFont typeface="Arial"/>
              <a:buNone/>
            </a:pPr>
            <a:r>
              <a:rPr b="0" lang="en" sz="1800">
                <a:latin typeface="Arial"/>
                <a:ea typeface="Arial"/>
                <a:cs typeface="Arial"/>
                <a:sym typeface="Arial"/>
              </a:rPr>
              <a:t>Em cima de um questionário e uma entrevista feito a um funcionário, desejamos conseguir identificar as questões pertinentes dentro do dia-a-dia de uma empresa, e como isso impacta os funcionários e os clientes. E como a empresa trata isso, </a:t>
            </a:r>
            <a:r>
              <a:rPr b="0" lang="en" sz="1800">
                <a:latin typeface="Arial"/>
                <a:ea typeface="Arial"/>
                <a:cs typeface="Arial"/>
                <a:sym typeface="Arial"/>
              </a:rPr>
              <a:t>já</a:t>
            </a:r>
            <a:r>
              <a:rPr b="0" lang="en" sz="1800">
                <a:latin typeface="Arial"/>
                <a:ea typeface="Arial"/>
                <a:cs typeface="Arial"/>
                <a:sym typeface="Arial"/>
              </a:rPr>
              <a:t> que na teoria deveria ser o objetivo máximo de todos. </a:t>
            </a:r>
            <a:endParaRPr sz="1800">
              <a:latin typeface="Arial"/>
              <a:ea typeface="Arial"/>
              <a:cs typeface="Arial"/>
              <a:sym typeface="Arial"/>
            </a:endParaRPr>
          </a:p>
        </p:txBody>
      </p:sp>
      <p:pic>
        <p:nvPicPr>
          <p:cNvPr id="65" name="Google Shape;65;p14"/>
          <p:cNvPicPr preferRelativeResize="0"/>
          <p:nvPr/>
        </p:nvPicPr>
        <p:blipFill>
          <a:blip r:embed="rId3">
            <a:alphaModFix/>
          </a:blip>
          <a:stretch>
            <a:fillRect/>
          </a:stretch>
        </p:blipFill>
        <p:spPr>
          <a:xfrm>
            <a:off x="2055088" y="225250"/>
            <a:ext cx="5033818" cy="1780900"/>
          </a:xfrm>
          <a:prstGeom prst="rect">
            <a:avLst/>
          </a:prstGeom>
          <a:noFill/>
          <a:ln>
            <a:noFill/>
          </a:ln>
        </p:spPr>
      </p:pic>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60275" y="19200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Average"/>
                <a:ea typeface="Average"/>
                <a:cs typeface="Average"/>
                <a:sym typeface="Average"/>
              </a:rPr>
              <a:t>A</a:t>
            </a:r>
            <a:r>
              <a:rPr lang="en">
                <a:solidFill>
                  <a:srgbClr val="00FFFF"/>
                </a:solidFill>
              </a:rPr>
              <a:t> </a:t>
            </a:r>
            <a:r>
              <a:rPr lang="en">
                <a:solidFill>
                  <a:srgbClr val="00FFFF"/>
                </a:solidFill>
                <a:latin typeface="Average"/>
                <a:ea typeface="Average"/>
                <a:cs typeface="Average"/>
                <a:sym typeface="Average"/>
              </a:rPr>
              <a:t>organização</a:t>
            </a:r>
            <a:endParaRPr>
              <a:solidFill>
                <a:srgbClr val="00FFFF"/>
              </a:solidFill>
              <a:latin typeface="Average"/>
              <a:ea typeface="Average"/>
              <a:cs typeface="Average"/>
              <a:sym typeface="Average"/>
            </a:endParaRPr>
          </a:p>
        </p:txBody>
      </p:sp>
      <p:sp>
        <p:nvSpPr>
          <p:cNvPr id="72" name="Google Shape;72;p15"/>
          <p:cNvSpPr txBox="1"/>
          <p:nvPr>
            <p:ph idx="1" type="body"/>
          </p:nvPr>
        </p:nvSpPr>
        <p:spPr>
          <a:xfrm>
            <a:off x="311700" y="2841550"/>
            <a:ext cx="8520600" cy="2173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O cenário para a entrevista foi a organização ResourceIT Solutions, que é uma transnacional que se denomina como integradora digital, auxiliando diversos setores econômicos a encontrarem soluções que promovam a potencialização de produtividade.</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2019625" y="213100"/>
            <a:ext cx="5104725" cy="1780900"/>
          </a:xfrm>
          <a:prstGeom prst="rect">
            <a:avLst/>
          </a:prstGeom>
          <a:noFill/>
          <a:ln>
            <a:noFill/>
          </a:ln>
        </p:spPr>
      </p:pic>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311700" y="643600"/>
            <a:ext cx="8520600" cy="39252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Os serviços oferecidos são:</a:t>
            </a:r>
            <a:endParaRPr>
              <a:solidFill>
                <a:srgbClr val="000000"/>
              </a:solidFill>
              <a:latin typeface="Arial"/>
              <a:ea typeface="Arial"/>
              <a:cs typeface="Arial"/>
              <a:sym typeface="Arial"/>
            </a:endParaRPr>
          </a:p>
          <a:p>
            <a:pPr indent="-342900" lvl="0" marL="914400" rtl="0" algn="just">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Serviços gerenciados (ERP - SAP)</a:t>
            </a:r>
            <a:endParaRPr>
              <a:solidFill>
                <a:srgbClr val="000000"/>
              </a:solidFill>
              <a:latin typeface="Arial"/>
              <a:ea typeface="Arial"/>
              <a:cs typeface="Arial"/>
              <a:sym typeface="Arial"/>
            </a:endParaRPr>
          </a:p>
          <a:p>
            <a:pPr indent="-342900" lvl="0" marL="914400" rtl="0" algn="just">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Aplicativos empresariais (Aplicativos em smarphones, Web)</a:t>
            </a:r>
            <a:endParaRPr>
              <a:solidFill>
                <a:srgbClr val="000000"/>
              </a:solidFill>
              <a:latin typeface="Arial"/>
              <a:ea typeface="Arial"/>
              <a:cs typeface="Arial"/>
              <a:sym typeface="Arial"/>
            </a:endParaRPr>
          </a:p>
          <a:p>
            <a:pPr indent="457200" lvl="0" marL="0" rtl="0" algn="just">
              <a:lnSpc>
                <a:spcPct val="15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A organização se apresenta com os seguintes números:</a:t>
            </a:r>
            <a:endParaRPr>
              <a:solidFill>
                <a:srgbClr val="000000"/>
              </a:solidFill>
              <a:latin typeface="Arial"/>
              <a:ea typeface="Arial"/>
              <a:cs typeface="Arial"/>
              <a:sym typeface="Arial"/>
            </a:endParaRPr>
          </a:p>
          <a:p>
            <a:pPr indent="-342900" lvl="0" marL="914400" rtl="0" algn="just">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25 anos de experiência de mercado.</a:t>
            </a:r>
            <a:endParaRPr>
              <a:solidFill>
                <a:srgbClr val="000000"/>
              </a:solidFill>
              <a:latin typeface="Arial"/>
              <a:ea typeface="Arial"/>
              <a:cs typeface="Arial"/>
              <a:sym typeface="Arial"/>
            </a:endParaRPr>
          </a:p>
          <a:p>
            <a:pPr indent="-342900" lvl="0" marL="914400" rtl="0" algn="just">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Mais de 2500 colaboradores.</a:t>
            </a:r>
            <a:endParaRPr>
              <a:solidFill>
                <a:srgbClr val="000000"/>
              </a:solidFill>
              <a:latin typeface="Arial"/>
              <a:ea typeface="Arial"/>
              <a:cs typeface="Arial"/>
              <a:sym typeface="Arial"/>
            </a:endParaRPr>
          </a:p>
          <a:p>
            <a:pPr indent="-342900" lvl="0" marL="914400" rtl="0" algn="just">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Mais de 300 clientes.</a:t>
            </a:r>
            <a:endParaRPr>
              <a:solidFill>
                <a:srgbClr val="000000"/>
              </a:solidFill>
              <a:latin typeface="Arial"/>
              <a:ea typeface="Arial"/>
              <a:cs typeface="Arial"/>
              <a:sym typeface="Arial"/>
            </a:endParaRPr>
          </a:p>
          <a:p>
            <a:pPr indent="-342900" lvl="0" marL="914400" rtl="0" algn="just">
              <a:lnSpc>
                <a:spcPct val="15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Mais de 20 parceiros de negócio</a:t>
            </a:r>
            <a:r>
              <a:rPr b="1" lang="en">
                <a:solidFill>
                  <a:srgbClr val="000000"/>
                </a:solidFill>
                <a:latin typeface="Arial"/>
                <a:ea typeface="Arial"/>
                <a:cs typeface="Arial"/>
                <a:sym typeface="Arial"/>
              </a:rPr>
              <a:t>.</a:t>
            </a:r>
            <a:endParaRPr b="1">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311700" y="643600"/>
            <a:ext cx="8520600" cy="39252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rgbClr val="000000"/>
              </a:buClr>
              <a:buSzPts val="1100"/>
              <a:buFont typeface="Arial"/>
              <a:buNone/>
            </a:pPr>
            <a:r>
              <a:rPr b="1" lang="en">
                <a:solidFill>
                  <a:srgbClr val="000000"/>
                </a:solidFill>
                <a:latin typeface="Arial"/>
                <a:ea typeface="Arial"/>
                <a:cs typeface="Arial"/>
                <a:sym typeface="Arial"/>
              </a:rPr>
              <a:t>Missão </a:t>
            </a:r>
            <a:r>
              <a:rPr lang="en">
                <a:solidFill>
                  <a:srgbClr val="000000"/>
                </a:solidFill>
                <a:latin typeface="Arial"/>
                <a:ea typeface="Arial"/>
                <a:cs typeface="Arial"/>
                <a:sym typeface="Arial"/>
              </a:rPr>
              <a:t>- Prover serviços e soluções de TI para empresas, desenvolvendo software sob medida e oferecendo as melhores tecnologias globais de maneira independente e imparcial, que geram diferencial competitivo e alta performance dos negócios. Sempre respeitar as pessoas e compromissos, tendo como objetivo final o resultado mútuo.</a:t>
            </a:r>
            <a:endParaRPr>
              <a:solidFill>
                <a:srgbClr val="000000"/>
              </a:solidFill>
              <a:latin typeface="Arial"/>
              <a:ea typeface="Arial"/>
              <a:cs typeface="Arial"/>
              <a:sym typeface="Arial"/>
            </a:endParaRPr>
          </a:p>
          <a:p>
            <a:pPr indent="457200" lvl="0" marL="0" rtl="0" algn="just">
              <a:lnSpc>
                <a:spcPct val="150000"/>
              </a:lnSpc>
              <a:spcBef>
                <a:spcPts val="0"/>
              </a:spcBef>
              <a:spcAft>
                <a:spcPts val="0"/>
              </a:spcAft>
              <a:buClr>
                <a:srgbClr val="000000"/>
              </a:buClr>
              <a:buSzPts val="1100"/>
              <a:buFont typeface="Arial"/>
              <a:buNone/>
            </a:pPr>
            <a:r>
              <a:rPr b="1" lang="en">
                <a:solidFill>
                  <a:srgbClr val="000000"/>
                </a:solidFill>
                <a:latin typeface="Arial"/>
                <a:ea typeface="Arial"/>
                <a:cs typeface="Arial"/>
                <a:sym typeface="Arial"/>
              </a:rPr>
              <a:t>Visão </a:t>
            </a:r>
            <a:r>
              <a:rPr lang="en">
                <a:solidFill>
                  <a:srgbClr val="000000"/>
                </a:solidFill>
                <a:latin typeface="Arial"/>
                <a:ea typeface="Arial"/>
                <a:cs typeface="Arial"/>
                <a:sym typeface="Arial"/>
              </a:rPr>
              <a:t>- Ser reconhecida como a melhor integradora brasileira de soluções digitais orientada ao negócio dos seus clientes, bem como pela excelência de profissionais motivados e comprometidos, garantindo a satisfação e a fidelidade dos clientes e funcionários.</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8"/>
          <p:cNvSpPr txBox="1"/>
          <p:nvPr>
            <p:ph idx="1" type="subTitle"/>
          </p:nvPr>
        </p:nvSpPr>
        <p:spPr>
          <a:xfrm>
            <a:off x="26550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Nosso entrevistado, Diego, 22 anos.</a:t>
            </a:r>
            <a:endParaRPr>
              <a:solidFill>
                <a:srgbClr val="000000"/>
              </a:solidFill>
              <a:latin typeface="Arial"/>
              <a:ea typeface="Arial"/>
              <a:cs typeface="Arial"/>
              <a:sym typeface="Arial"/>
            </a:endParaRPr>
          </a:p>
          <a:p>
            <a:pPr indent="457200" lvl="0" marL="0" rtl="0" algn="just">
              <a:lnSpc>
                <a:spcPct val="150000"/>
              </a:lnSpc>
              <a:spcBef>
                <a:spcPts val="1600"/>
              </a:spcBef>
              <a:spcAft>
                <a:spcPts val="0"/>
              </a:spcAft>
              <a:buClr>
                <a:srgbClr val="000000"/>
              </a:buClr>
              <a:buSzPts val="1100"/>
              <a:buFont typeface="Arial"/>
              <a:buNone/>
            </a:pPr>
            <a:r>
              <a:rPr lang="en">
                <a:solidFill>
                  <a:srgbClr val="000000"/>
                </a:solidFill>
                <a:latin typeface="Arial"/>
                <a:ea typeface="Arial"/>
                <a:cs typeface="Arial"/>
                <a:sym typeface="Arial"/>
              </a:rPr>
              <a:t>Trabalha na organização a cerca de 8 meses.  O questionário tem como objetivo entender os processos informacionais de gestão que envolvem os procedimentos da empresa, tanto nos aspectos de organização interna quanto no campo externo, no trato com clientes.</a:t>
            </a:r>
            <a:endParaRPr/>
          </a:p>
        </p:txBody>
      </p:sp>
      <p:sp>
        <p:nvSpPr>
          <p:cNvPr id="92" name="Google Shape;92;p18"/>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2"/>
                </a:solidFill>
                <a:latin typeface="Lato"/>
                <a:ea typeface="Lato"/>
                <a:cs typeface="Lato"/>
                <a:sym typeface="Lato"/>
              </a:rPr>
              <a:t>Story for illustration purposes only</a:t>
            </a:r>
            <a:endParaRPr i="1" sz="1200">
              <a:solidFill>
                <a:schemeClr val="lt2"/>
              </a:solidFill>
              <a:latin typeface="Lato"/>
              <a:ea typeface="Lato"/>
              <a:cs typeface="Lato"/>
              <a:sym typeface="Lato"/>
            </a:endParaRPr>
          </a:p>
        </p:txBody>
      </p:sp>
      <p:pic>
        <p:nvPicPr>
          <p:cNvPr id="93" name="Google Shape;93;p18"/>
          <p:cNvPicPr preferRelativeResize="0"/>
          <p:nvPr/>
        </p:nvPicPr>
        <p:blipFill>
          <a:blip r:embed="rId3">
            <a:alphaModFix/>
          </a:blip>
          <a:stretch>
            <a:fillRect/>
          </a:stretch>
        </p:blipFill>
        <p:spPr>
          <a:xfrm>
            <a:off x="5179175" y="129975"/>
            <a:ext cx="3429900" cy="4782700"/>
          </a:xfrm>
          <a:prstGeom prst="rect">
            <a:avLst/>
          </a:prstGeom>
          <a:noFill/>
          <a:ln>
            <a:noFill/>
          </a:ln>
        </p:spPr>
      </p:pic>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00FFFF"/>
                </a:solidFill>
                <a:latin typeface="Average"/>
                <a:ea typeface="Average"/>
                <a:cs typeface="Average"/>
                <a:sym typeface="Average"/>
              </a:rPr>
              <a:t>Dados, informações e conhecimento abstraído após a entrevista.</a:t>
            </a:r>
            <a:endParaRPr sz="3800">
              <a:solidFill>
                <a:srgbClr val="00FFFF"/>
              </a:solidFill>
              <a:latin typeface="Average"/>
              <a:ea typeface="Average"/>
              <a:cs typeface="Average"/>
              <a:sym typeface="Average"/>
            </a:endParaRPr>
          </a:p>
        </p:txBody>
      </p:sp>
      <p:sp>
        <p:nvSpPr>
          <p:cNvPr id="100" name="Google Shape;100;p19"/>
          <p:cNvSpPr txBox="1"/>
          <p:nvPr>
            <p:ph idx="1" type="body"/>
          </p:nvPr>
        </p:nvSpPr>
        <p:spPr>
          <a:xfrm>
            <a:off x="311700" y="1772950"/>
            <a:ext cx="8520600" cy="3242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A empresa que analisamos se foca na clareza de informações transmitidas pelo usuário e cliente, como a empresa é focada em processos é difícil fazer uma análise precisa sobre como eles utilizam as informações. Sendo assim através da entrevista fica claro que as informações principais levada em consideração são de seus usuários, não possui um processo de limpeza das informações, retirando as que serão realmente úteis ao processo, isso segundo o entrevistado está em processo de desenvolvimento. </a:t>
            </a:r>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2246525"/>
            <a:ext cx="8520600" cy="23226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Em relação ao sigilo e o armazenamento das informações, os funcionários necessitam de uma “key user”, para acessar determinada informação, há também um contrato entre a empresa e o cliente, caso alguma informação sensível do cliente seja vazada ocorre a cobrança de uma multa de 35% do valor total do contrato, é uma maneira de passar alguma segurança ao cliente.</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07" name="Google Shape;107;p20"/>
          <p:cNvPicPr preferRelativeResize="0"/>
          <p:nvPr/>
        </p:nvPicPr>
        <p:blipFill>
          <a:blip r:embed="rId3">
            <a:alphaModFix/>
          </a:blip>
          <a:stretch>
            <a:fillRect/>
          </a:stretch>
        </p:blipFill>
        <p:spPr>
          <a:xfrm>
            <a:off x="2498814" y="225250"/>
            <a:ext cx="4146349" cy="1941726"/>
          </a:xfrm>
          <a:prstGeom prst="rect">
            <a:avLst/>
          </a:prstGeom>
          <a:noFill/>
          <a:ln>
            <a:noFill/>
          </a:ln>
        </p:spPr>
      </p:pic>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00FFFF"/>
                </a:solidFill>
                <a:latin typeface="Average"/>
                <a:ea typeface="Average"/>
                <a:cs typeface="Average"/>
                <a:sym typeface="Average"/>
              </a:rPr>
              <a:t>Alinhamento estrátegico da empresa</a:t>
            </a:r>
            <a:endParaRPr sz="3800">
              <a:solidFill>
                <a:srgbClr val="00FFFF"/>
              </a:solidFill>
              <a:latin typeface="Average"/>
              <a:ea typeface="Average"/>
              <a:cs typeface="Average"/>
              <a:sym typeface="Average"/>
            </a:endParaRPr>
          </a:p>
        </p:txBody>
      </p:sp>
      <p:sp>
        <p:nvSpPr>
          <p:cNvPr id="114" name="Google Shape;114;p21"/>
          <p:cNvSpPr txBox="1"/>
          <p:nvPr>
            <p:ph idx="1" type="body"/>
          </p:nvPr>
        </p:nvSpPr>
        <p:spPr>
          <a:xfrm>
            <a:off x="311700" y="1408625"/>
            <a:ext cx="8520600" cy="31602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Muitas vezes uma empresa consegue resolver seus problemas atuais facilmente, consegue atuar na sua área com um diferencial, mas mesmo assim não apresenta um representatividade no mercado, isso pode ser dar pela falta de pensamento a longo prazo. Planejamento estratégico é altamente importante para as empresas, pensar em coisas como valores, missão e metas são necessárias no cenário atual. Pensar nos objetivos, como alcançá-los e como essa jornada deve ser feita.</a:t>
            </a:r>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