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ce6920d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ace6920d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ce6920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ce6920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ce6920d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ce6920d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ce6920d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ce6920d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ace6920d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ace6920d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ce6920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ce6920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ace6920d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ace6920d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ce6920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ce6920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ace6920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ace6920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ace6920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ace6920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ace6920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ace6920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ce6920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ce6920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ace6920d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ace6920d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aradoxo de Abilene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 no gerenciamento de projetos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Caso</a:t>
            </a:r>
            <a:endParaRPr b="1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O projeto acaba atrasando e todos se sentem frustrados na equipe.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Em uma reunião pós entrega, Paulo desabafa dizendo que não curtiu a mudança do cronograma pois sabia que ia causar atrasos, mas aceitou os termos para não discordar do gerente.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Maria também conta que só não discordou da mudança pois queria agradar o gerente.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D9D9D9"/>
                </a:solidFill>
              </a:rPr>
              <a:t>Pedro conta que só propôs a ideia por achar que seria bom para a auto-estima da equipe.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8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isso ocorre?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Medo de represálias;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Achar que é </a:t>
            </a:r>
            <a:r>
              <a:rPr lang="pt-BR" sz="2400">
                <a:solidFill>
                  <a:srgbClr val="CCCCCC"/>
                </a:solidFill>
              </a:rPr>
              <a:t>opinião</a:t>
            </a:r>
            <a:r>
              <a:rPr lang="pt-BR" sz="2400">
                <a:solidFill>
                  <a:srgbClr val="CCCCCC"/>
                </a:solidFill>
              </a:rPr>
              <a:t> do grupo(como um todo);</a:t>
            </a:r>
            <a:endParaRPr sz="2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Comodismo;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resolver: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Ambientes que incentivem a exposição de ideias.</a:t>
            </a:r>
            <a:br>
              <a:rPr lang="pt-BR" sz="2400">
                <a:solidFill>
                  <a:srgbClr val="CCCCCC"/>
                </a:solidFill>
              </a:rPr>
            </a:b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Garanta que todos sejam ouvidos. </a:t>
            </a:r>
            <a:r>
              <a:rPr b="1" lang="pt-BR" sz="2400">
                <a:solidFill>
                  <a:srgbClr val="CCCCCC"/>
                </a:solidFill>
              </a:rPr>
              <a:t>SOLICITE FEEDBACKS</a:t>
            </a:r>
            <a:br>
              <a:rPr b="1" lang="pt-BR" sz="2400">
                <a:solidFill>
                  <a:srgbClr val="CCCCCC"/>
                </a:solidFill>
              </a:rPr>
            </a:br>
            <a:endParaRPr b="1"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Questionar os “porquês” de cada opinião.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resolver: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Instigue e envolva os participantes de modo a garantir que o projeto tem efetivamente seu comprometimento com os objetivos.</a:t>
            </a:r>
            <a:br>
              <a:rPr lang="pt-BR" sz="2400">
                <a:solidFill>
                  <a:srgbClr val="CCCCCC"/>
                </a:solidFill>
              </a:rPr>
            </a:b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b="1" lang="pt-BR" sz="2400">
                <a:solidFill>
                  <a:srgbClr val="CCCCCC"/>
                </a:solidFill>
              </a:rPr>
              <a:t>PROMOVA O DEBATE.</a:t>
            </a:r>
            <a:br>
              <a:rPr b="1" lang="pt-BR" sz="2400">
                <a:solidFill>
                  <a:srgbClr val="CCCCCC"/>
                </a:solidFill>
              </a:rPr>
            </a:br>
            <a:endParaRPr b="1"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-"/>
            </a:pPr>
            <a:r>
              <a:rPr lang="pt-BR" sz="2400">
                <a:solidFill>
                  <a:srgbClr val="CCCCCC"/>
                </a:solidFill>
              </a:rPr>
              <a:t>Integre as ideias.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pt-BR" sz="2200">
                <a:solidFill>
                  <a:srgbClr val="D9D9D9"/>
                </a:solidFill>
              </a:rPr>
              <a:t>Existem conflitos na equipe?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pt-BR" sz="2200">
                <a:solidFill>
                  <a:srgbClr val="D9D9D9"/>
                </a:solidFill>
              </a:rPr>
              <a:t>Você sente que os membros da equipe estão frustrados ou infelizes ao ter que lidar com conflitos?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pt-BR" sz="2200">
                <a:solidFill>
                  <a:srgbClr val="D9D9D9"/>
                </a:solidFill>
              </a:rPr>
              <a:t>Você acha que é visto como ineficaz nas suas decisões. As pessoas se calam com a sua presença?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AutoNum type="arabicPeriod"/>
            </a:pPr>
            <a:r>
              <a:rPr lang="pt-BR" sz="2200">
                <a:solidFill>
                  <a:srgbClr val="D9D9D9"/>
                </a:solidFill>
              </a:rPr>
              <a:t>As pessoas se encontram fora da equipe para discutir conflitos?</a:t>
            </a:r>
            <a:endParaRPr sz="22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rgbClr val="D9D9D9"/>
                </a:solidFill>
              </a:rPr>
              <a:t>5.  </a:t>
            </a:r>
            <a:r>
              <a:rPr lang="pt-BR" sz="2200">
                <a:solidFill>
                  <a:srgbClr val="D9D9D9"/>
                </a:solidFill>
              </a:rPr>
              <a:t>Em reuniões, os membros não expõe totalmente suas opiniões?</a:t>
            </a:r>
            <a:br>
              <a:rPr lang="pt-BR" sz="2200">
                <a:solidFill>
                  <a:srgbClr val="D9D9D9"/>
                </a:solidFill>
              </a:rPr>
            </a:br>
            <a:r>
              <a:rPr lang="pt-BR" sz="2200">
                <a:solidFill>
                  <a:srgbClr val="D9D9D9"/>
                </a:solidFill>
              </a:rPr>
              <a:t>6.  Você sente que algumas pessoas se arrependem de não terem dito nada nas reuniões por ficarem reclamando depois?</a:t>
            </a:r>
            <a:br>
              <a:rPr lang="pt-BR" sz="2200">
                <a:solidFill>
                  <a:srgbClr val="D9D9D9"/>
                </a:solidFill>
              </a:rPr>
            </a:br>
            <a:r>
              <a:rPr lang="pt-BR" sz="2200">
                <a:solidFill>
                  <a:srgbClr val="D9D9D9"/>
                </a:solidFill>
              </a:rPr>
              <a:t>7.  Todas as tentativas de resolver conflitos não resultam em nada?</a:t>
            </a:r>
            <a:br>
              <a:rPr lang="pt-BR" sz="2200">
                <a:solidFill>
                  <a:srgbClr val="D9D9D9"/>
                </a:solidFill>
              </a:rPr>
            </a:br>
            <a:r>
              <a:rPr lang="pt-BR" sz="2200">
                <a:solidFill>
                  <a:srgbClr val="D9D9D9"/>
                </a:solidFill>
              </a:rPr>
              <a:t>8.  Os membros da equipe se dão melhor fora da organização?</a:t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7725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 a resposta for sim para a maioria das perguntas, então sua equipe está vivendo 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PARADOXO DE ABILENE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paradoxo?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O paradoxo pode ser descrito como:  “Expressão de uma ideia lógica por meio do emprego de termos opostos entre si.”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paradoxos: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38" y="1311825"/>
            <a:ext cx="46196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paradoxos: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m um de seus versos mais famosos, o poeta Luís de Camões diz: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“(O amor) é ferida que dói e não se sente”.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paradoxo de abilene?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paradoxo de abilene pode ser descrito como quando um </a:t>
            </a:r>
            <a:r>
              <a:rPr lang="pt-BR"/>
              <a:t>indivíduo</a:t>
            </a:r>
            <a:r>
              <a:rPr lang="pt-BR"/>
              <a:t> ou um grupo, se encontra em uma situação em que sua escolhas contradizem a suas preferências pessoais.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375" y="2571750"/>
            <a:ext cx="4274501" cy="2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Caso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Na empresa X o gerente Pedro sugere uma alteração no cronograma do projeto.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Maria, que era responsável pelo desenvolvimento achava uma má ideia, pois pode causar atraso na entrega, mas concorda com a ideia para agradar o gerente.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D9D9D9"/>
                </a:solidFill>
              </a:rPr>
              <a:t>Ela repassa o novo cronograma para Paulo, que </a:t>
            </a:r>
            <a:r>
              <a:rPr lang="pt-BR">
                <a:solidFill>
                  <a:srgbClr val="D9D9D9"/>
                </a:solidFill>
              </a:rPr>
              <a:t>elogiou</a:t>
            </a:r>
            <a:r>
              <a:rPr lang="pt-BR">
                <a:solidFill>
                  <a:srgbClr val="D9D9D9"/>
                </a:solidFill>
              </a:rPr>
              <a:t> a ideia e começa a </a:t>
            </a:r>
            <a:r>
              <a:rPr lang="pt-BR">
                <a:solidFill>
                  <a:srgbClr val="D9D9D9"/>
                </a:solidFill>
              </a:rPr>
              <a:t>pôr</a:t>
            </a:r>
            <a:r>
              <a:rPr lang="pt-BR">
                <a:solidFill>
                  <a:srgbClr val="D9D9D9"/>
                </a:solidFill>
              </a:rPr>
              <a:t> em prática. 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