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1" r:id="rId6"/>
    <p:sldId id="262" r:id="rId7"/>
    <p:sldId id="263" r:id="rId8"/>
    <p:sldId id="264" r:id="rId9"/>
    <p:sldId id="265" r:id="rId10"/>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4707"/>
  </p:normalViewPr>
  <p:slideViewPr>
    <p:cSldViewPr snapToGrid="0">
      <p:cViewPr>
        <p:scale>
          <a:sx n="142" d="100"/>
          <a:sy n="142" d="100"/>
        </p:scale>
        <p:origin x="4960"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3BAA1C1-DEE0-AA44-A2AB-2F10BABE4AD8}" type="datetimeFigureOut">
              <a:rPr lang="es-EC" smtClean="0"/>
              <a:t>5/6/25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DA3A316-6F4C-7F43-BEF3-1897A51891F0}" type="slidenum">
              <a:rPr lang="es-EC" smtClean="0"/>
              <a:t>‹Nº›</a:t>
            </a:fld>
            <a:endParaRPr lang="es-EC"/>
          </a:p>
        </p:txBody>
      </p:sp>
    </p:spTree>
    <p:extLst>
      <p:ext uri="{BB962C8B-B14F-4D97-AF65-F5344CB8AC3E}">
        <p14:creationId xmlns:p14="http://schemas.microsoft.com/office/powerpoint/2010/main" val="432291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3BAA1C1-DEE0-AA44-A2AB-2F10BABE4AD8}" type="datetimeFigureOut">
              <a:rPr lang="es-EC" smtClean="0"/>
              <a:t>5/6/25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DA3A316-6F4C-7F43-BEF3-1897A51891F0}" type="slidenum">
              <a:rPr lang="es-EC" smtClean="0"/>
              <a:t>‹Nº›</a:t>
            </a:fld>
            <a:endParaRPr lang="es-EC"/>
          </a:p>
        </p:txBody>
      </p:sp>
    </p:spTree>
    <p:extLst>
      <p:ext uri="{BB962C8B-B14F-4D97-AF65-F5344CB8AC3E}">
        <p14:creationId xmlns:p14="http://schemas.microsoft.com/office/powerpoint/2010/main" val="600344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3BAA1C1-DEE0-AA44-A2AB-2F10BABE4AD8}" type="datetimeFigureOut">
              <a:rPr lang="es-EC" smtClean="0"/>
              <a:t>5/6/25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DA3A316-6F4C-7F43-BEF3-1897A51891F0}" type="slidenum">
              <a:rPr lang="es-EC" smtClean="0"/>
              <a:t>‹Nº›</a:t>
            </a:fld>
            <a:endParaRPr lang="es-EC"/>
          </a:p>
        </p:txBody>
      </p:sp>
    </p:spTree>
    <p:extLst>
      <p:ext uri="{BB962C8B-B14F-4D97-AF65-F5344CB8AC3E}">
        <p14:creationId xmlns:p14="http://schemas.microsoft.com/office/powerpoint/2010/main" val="95942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3BAA1C1-DEE0-AA44-A2AB-2F10BABE4AD8}" type="datetimeFigureOut">
              <a:rPr lang="es-EC" smtClean="0"/>
              <a:t>5/6/25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DA3A316-6F4C-7F43-BEF3-1897A51891F0}" type="slidenum">
              <a:rPr lang="es-EC" smtClean="0"/>
              <a:t>‹Nº›</a:t>
            </a:fld>
            <a:endParaRPr lang="es-EC"/>
          </a:p>
        </p:txBody>
      </p:sp>
    </p:spTree>
    <p:extLst>
      <p:ext uri="{BB962C8B-B14F-4D97-AF65-F5344CB8AC3E}">
        <p14:creationId xmlns:p14="http://schemas.microsoft.com/office/powerpoint/2010/main" val="582964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3BAA1C1-DEE0-AA44-A2AB-2F10BABE4AD8}" type="datetimeFigureOut">
              <a:rPr lang="es-EC" smtClean="0"/>
              <a:t>5/6/25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8DA3A316-6F4C-7F43-BEF3-1897A51891F0}" type="slidenum">
              <a:rPr lang="es-EC" smtClean="0"/>
              <a:t>‹Nº›</a:t>
            </a:fld>
            <a:endParaRPr lang="es-EC"/>
          </a:p>
        </p:txBody>
      </p:sp>
    </p:spTree>
    <p:extLst>
      <p:ext uri="{BB962C8B-B14F-4D97-AF65-F5344CB8AC3E}">
        <p14:creationId xmlns:p14="http://schemas.microsoft.com/office/powerpoint/2010/main" val="3971970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3BAA1C1-DEE0-AA44-A2AB-2F10BABE4AD8}" type="datetimeFigureOut">
              <a:rPr lang="es-EC" smtClean="0"/>
              <a:t>5/6/25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8DA3A316-6F4C-7F43-BEF3-1897A51891F0}" type="slidenum">
              <a:rPr lang="es-EC" smtClean="0"/>
              <a:t>‹Nº›</a:t>
            </a:fld>
            <a:endParaRPr lang="es-EC"/>
          </a:p>
        </p:txBody>
      </p:sp>
    </p:spTree>
    <p:extLst>
      <p:ext uri="{BB962C8B-B14F-4D97-AF65-F5344CB8AC3E}">
        <p14:creationId xmlns:p14="http://schemas.microsoft.com/office/powerpoint/2010/main" val="3373635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472381" y="3618442"/>
            <a:ext cx="2901255" cy="532218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471863" y="3618442"/>
            <a:ext cx="2915543" cy="532218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3BAA1C1-DEE0-AA44-A2AB-2F10BABE4AD8}" type="datetimeFigureOut">
              <a:rPr lang="es-EC" smtClean="0"/>
              <a:t>5/6/25</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8DA3A316-6F4C-7F43-BEF3-1897A51891F0}" type="slidenum">
              <a:rPr lang="es-EC" smtClean="0"/>
              <a:t>‹Nº›</a:t>
            </a:fld>
            <a:endParaRPr lang="es-EC"/>
          </a:p>
        </p:txBody>
      </p:sp>
    </p:spTree>
    <p:extLst>
      <p:ext uri="{BB962C8B-B14F-4D97-AF65-F5344CB8AC3E}">
        <p14:creationId xmlns:p14="http://schemas.microsoft.com/office/powerpoint/2010/main" val="956301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3BAA1C1-DEE0-AA44-A2AB-2F10BABE4AD8}" type="datetimeFigureOut">
              <a:rPr lang="es-EC" smtClean="0"/>
              <a:t>5/6/25</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8DA3A316-6F4C-7F43-BEF3-1897A51891F0}" type="slidenum">
              <a:rPr lang="es-EC" smtClean="0"/>
              <a:t>‹Nº›</a:t>
            </a:fld>
            <a:endParaRPr lang="es-EC"/>
          </a:p>
        </p:txBody>
      </p:sp>
    </p:spTree>
    <p:extLst>
      <p:ext uri="{BB962C8B-B14F-4D97-AF65-F5344CB8AC3E}">
        <p14:creationId xmlns:p14="http://schemas.microsoft.com/office/powerpoint/2010/main" val="1122583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BAA1C1-DEE0-AA44-A2AB-2F10BABE4AD8}" type="datetimeFigureOut">
              <a:rPr lang="es-EC" smtClean="0"/>
              <a:t>5/6/25</a:t>
            </a:fld>
            <a:endParaRPr lang="es-EC"/>
          </a:p>
        </p:txBody>
      </p:sp>
      <p:sp>
        <p:nvSpPr>
          <p:cNvPr id="3" name="Footer Placeholder 2"/>
          <p:cNvSpPr>
            <a:spLocks noGrp="1"/>
          </p:cNvSpPr>
          <p:nvPr>
            <p:ph type="ftr" sz="quarter" idx="11"/>
          </p:nvPr>
        </p:nvSpPr>
        <p:spPr/>
        <p:txBody>
          <a:bodyPr/>
          <a:lstStyle/>
          <a:p>
            <a:endParaRPr lang="es-EC"/>
          </a:p>
        </p:txBody>
      </p:sp>
      <p:sp>
        <p:nvSpPr>
          <p:cNvPr id="4" name="Slide Number Placeholder 3"/>
          <p:cNvSpPr>
            <a:spLocks noGrp="1"/>
          </p:cNvSpPr>
          <p:nvPr>
            <p:ph type="sldNum" sz="quarter" idx="12"/>
          </p:nvPr>
        </p:nvSpPr>
        <p:spPr/>
        <p:txBody>
          <a:bodyPr/>
          <a:lstStyle/>
          <a:p>
            <a:fld id="{8DA3A316-6F4C-7F43-BEF3-1897A51891F0}" type="slidenum">
              <a:rPr lang="es-EC" smtClean="0"/>
              <a:t>‹Nº›</a:t>
            </a:fld>
            <a:endParaRPr lang="es-EC"/>
          </a:p>
        </p:txBody>
      </p:sp>
    </p:spTree>
    <p:extLst>
      <p:ext uri="{BB962C8B-B14F-4D97-AF65-F5344CB8AC3E}">
        <p14:creationId xmlns:p14="http://schemas.microsoft.com/office/powerpoint/2010/main" val="390621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3BAA1C1-DEE0-AA44-A2AB-2F10BABE4AD8}" type="datetimeFigureOut">
              <a:rPr lang="es-EC" smtClean="0"/>
              <a:t>5/6/25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8DA3A316-6F4C-7F43-BEF3-1897A51891F0}" type="slidenum">
              <a:rPr lang="es-EC" smtClean="0"/>
              <a:t>‹Nº›</a:t>
            </a:fld>
            <a:endParaRPr lang="es-EC"/>
          </a:p>
        </p:txBody>
      </p:sp>
    </p:spTree>
    <p:extLst>
      <p:ext uri="{BB962C8B-B14F-4D97-AF65-F5344CB8AC3E}">
        <p14:creationId xmlns:p14="http://schemas.microsoft.com/office/powerpoint/2010/main" val="2437939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3BAA1C1-DEE0-AA44-A2AB-2F10BABE4AD8}" type="datetimeFigureOut">
              <a:rPr lang="es-EC" smtClean="0"/>
              <a:t>5/6/25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8DA3A316-6F4C-7F43-BEF3-1897A51891F0}" type="slidenum">
              <a:rPr lang="es-EC" smtClean="0"/>
              <a:t>‹Nº›</a:t>
            </a:fld>
            <a:endParaRPr lang="es-EC"/>
          </a:p>
        </p:txBody>
      </p:sp>
    </p:spTree>
    <p:extLst>
      <p:ext uri="{BB962C8B-B14F-4D97-AF65-F5344CB8AC3E}">
        <p14:creationId xmlns:p14="http://schemas.microsoft.com/office/powerpoint/2010/main" val="1443763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3BAA1C1-DEE0-AA44-A2AB-2F10BABE4AD8}" type="datetimeFigureOut">
              <a:rPr lang="es-EC" smtClean="0"/>
              <a:t>5/6/25</a:t>
            </a:fld>
            <a:endParaRPr lang="es-EC"/>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C"/>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8DA3A316-6F4C-7F43-BEF3-1897A51891F0}" type="slidenum">
              <a:rPr lang="es-EC" smtClean="0"/>
              <a:t>‹Nº›</a:t>
            </a:fld>
            <a:endParaRPr lang="es-EC"/>
          </a:p>
        </p:txBody>
      </p:sp>
    </p:spTree>
    <p:extLst>
      <p:ext uri="{BB962C8B-B14F-4D97-AF65-F5344CB8AC3E}">
        <p14:creationId xmlns:p14="http://schemas.microsoft.com/office/powerpoint/2010/main" val="8644173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360DED-5A3D-7284-0A32-6B32161B5234}"/>
              </a:ext>
            </a:extLst>
          </p:cNvPr>
          <p:cNvSpPr>
            <a:spLocks noGrp="1"/>
          </p:cNvSpPr>
          <p:nvPr>
            <p:ph type="ctrTitle"/>
          </p:nvPr>
        </p:nvSpPr>
        <p:spPr>
          <a:xfrm>
            <a:off x="340178" y="480368"/>
            <a:ext cx="2298519" cy="521118"/>
          </a:xfrm>
        </p:spPr>
        <p:txBody>
          <a:bodyPr/>
          <a:lstStyle/>
          <a:p>
            <a:r>
              <a:rPr lang="es-EC" sz="2400" dirty="0"/>
              <a:t>DISPO KOSMO</a:t>
            </a:r>
            <a:endParaRPr lang="es-EC" dirty="0"/>
          </a:p>
        </p:txBody>
      </p:sp>
      <p:sp>
        <p:nvSpPr>
          <p:cNvPr id="4" name="Título 1">
            <a:extLst>
              <a:ext uri="{FF2B5EF4-FFF2-40B4-BE49-F238E27FC236}">
                <a16:creationId xmlns:a16="http://schemas.microsoft.com/office/drawing/2014/main" id="{827B5D13-129E-1D70-5EDF-6C8EBCD006FD}"/>
              </a:ext>
            </a:extLst>
          </p:cNvPr>
          <p:cNvSpPr txBox="1">
            <a:spLocks/>
          </p:cNvSpPr>
          <p:nvPr/>
        </p:nvSpPr>
        <p:spPr>
          <a:xfrm>
            <a:off x="122464" y="1081260"/>
            <a:ext cx="2988674" cy="7271657"/>
          </a:xfrm>
          <a:prstGeom prst="rect">
            <a:avLst/>
          </a:prstGeom>
        </p:spPr>
        <p:txBody>
          <a:bodyPr vert="horz" lIns="91440" tIns="45720" rIns="91440" bIns="45720" rtlCol="0" anchor="b">
            <a:normAutofit lnSpcReduction="100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000" dirty="0">
                <a:solidFill>
                  <a:srgbClr val="000000"/>
                </a:solidFill>
                <a:effectLst/>
                <a:latin typeface="Helvetica" pitchFamily="2" charset="0"/>
              </a:rPr>
              <a:t>Kosmo Flowers  Availability - June 4th</a:t>
            </a:r>
            <a:br>
              <a:rPr lang="es-EC" sz="1000" dirty="0">
                <a:solidFill>
                  <a:srgbClr val="000000"/>
                </a:solidFill>
                <a:effectLst/>
                <a:latin typeface="Helvetica" pitchFamily="2" charset="0"/>
              </a:rPr>
            </a:br>
            <a:r>
              <a:rPr lang="es-EC" sz="1000" dirty="0">
                <a:solidFill>
                  <a:srgbClr val="000000"/>
                </a:solidFill>
                <a:effectLst/>
                <a:highlight>
                  <a:srgbClr val="00FF00"/>
                </a:highlight>
                <a:latin typeface="Helvetica" pitchFamily="2" charset="0"/>
              </a:rPr>
              <a:t>2hb Explorer 60 x 350 0,30</a:t>
            </a:r>
            <a:br>
              <a:rPr lang="es-EC" sz="1000" dirty="0">
                <a:solidFill>
                  <a:srgbClr val="000000"/>
                </a:solidFill>
                <a:effectLst/>
                <a:latin typeface="Helvetica" pitchFamily="2" charset="0"/>
              </a:rPr>
            </a:br>
            <a:r>
              <a:rPr lang="es-EC" sz="1000" dirty="0">
                <a:solidFill>
                  <a:srgbClr val="000000"/>
                </a:solidFill>
                <a:effectLst/>
                <a:highlight>
                  <a:srgbClr val="00FF00"/>
                </a:highlight>
                <a:latin typeface="Helvetica" pitchFamily="2" charset="0"/>
              </a:rPr>
              <a:t>1hb Explorer 70/80 x 300 0,35/0,40</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2hb Freedom 50 x 450 0,24</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19hb Freedom 60 x 400 0,28</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11qb Akito 50 x 100 0,40</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2qb Akito 60 x 100 0,45</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1qb Candlelight 50 x 100 0,35</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1qb Candlelight 50/60 x 100 0,35/0,45</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1hb Country Blues 50/60 x 300 0,35/0,40</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1hb Deep Purple 50 x 400 0,25</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2hb Deep Purple 60 x 450 0,30</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1qb Deep Purple 70 x 100 0,33</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2qb Escimo 50 x 125 0,40</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3qb Escimo 60 x 125 0,45</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1qb Faith 40/50 x 100 0,30/0,40</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1qb Free Spirit 40/50 x 125 0,30/0,40</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1hb Free Spirit 60/70 x 250 0,45/0,50</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1qb Hermosa 60 x 100 0,45</a:t>
            </a:r>
            <a:br>
              <a:rPr lang="es-EC" sz="1000" dirty="0">
                <a:solidFill>
                  <a:srgbClr val="000000"/>
                </a:solidFill>
                <a:effectLst/>
                <a:latin typeface="Helvetica" pitchFamily="2" charset="0"/>
              </a:rPr>
            </a:br>
            <a:r>
              <a:rPr lang="es-EC" sz="1000" dirty="0">
                <a:solidFill>
                  <a:srgbClr val="000000"/>
                </a:solidFill>
                <a:effectLst/>
                <a:highlight>
                  <a:srgbClr val="00FF00"/>
                </a:highlight>
                <a:latin typeface="Helvetica" pitchFamily="2" charset="0"/>
              </a:rPr>
              <a:t>1hb Kahala 50/60/70 x 250 0,35/0,40/0,45</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2qb Lola 50 x 100 0,35</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1hb Mandala 50/60 x 250 0,50/0,45</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1qb Mandarin Xpression 40 x 125 0,25</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2hb Mandarin Xpression 50 x 300 0,30</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1qb Mandarin Xpression 60 x 150 0,35</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1qb Mondial 50 x 125 0,30</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1qb Mondial 70 x 100 0,40</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1hb Moody Blues 50 x 400 0,30</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1hb Moody Blues 60 x 400 0,35</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2qb Nena 50 x 100 0,35</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1hb Nena 60 x 250 0,40</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2qb Nina 50/60 x 100 0,35/0,40</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1qb Orange Crush 40 x 125 0,25</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12qb Orange Crush 50 x 125 0,35</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1hb Pink Floyd 50 x 300 0,30</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1qb Pink Floyd 60 x 100 0,35</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1hb Pink Floyd 70 x 350 0,40</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1qb Pink Mondial 60/70 x 100 0,40/0,45</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1qb Playa Blanca 70 x 100 0,75</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1hb Priceless 50 x 400 0,30</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1qb Priceless 60 x 100 0,35</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1hb Quicksand 50/60/70 x 300 0,40/0,45/0,50</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1qb Sahara 40 x 125 0,30</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3qb Sahara 50 x 100 0,40</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2qb Sahara 60 x 125 0,45</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2qb Secret Garden 50/60 x 100 0,40/0,45</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1qb Shimmer 50/60/70 0,35/0,40/0,45</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1hb Tara 50 x 400 0,30</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1qb Tibet 40 x 125 0,35</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8qb Tibet 50 x 100 0,45</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1hb Tiffany 50/60/70 x 300 0,35/0,40/0,45</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1qb Toffe 50 x 100 0,50</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1hb Toffe 60 x 100 0,60</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1hb Mix 40 0,18</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4hb Mix 50 0,24</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4hb Mix 60 0,28</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1qb Spray Snowflake 50 x 120 0,45</a:t>
            </a:r>
            <a:br>
              <a:rPr lang="es-EC" sz="1000" dirty="0">
                <a:solidFill>
                  <a:srgbClr val="000000"/>
                </a:solidFill>
                <a:effectLst/>
                <a:latin typeface="Helvetica" pitchFamily="2" charset="0"/>
              </a:rPr>
            </a:br>
            <a:r>
              <a:rPr lang="es-EC" sz="1000" dirty="0">
                <a:solidFill>
                  <a:srgbClr val="000000"/>
                </a:solidFill>
                <a:effectLst/>
                <a:latin typeface="Helvetica" pitchFamily="2" charset="0"/>
              </a:rPr>
              <a:t>1qb Spray Snowflake 60 x 120 0,55</a:t>
            </a:r>
          </a:p>
        </p:txBody>
      </p:sp>
      <p:sp>
        <p:nvSpPr>
          <p:cNvPr id="6" name="Título 1">
            <a:extLst>
              <a:ext uri="{FF2B5EF4-FFF2-40B4-BE49-F238E27FC236}">
                <a16:creationId xmlns:a16="http://schemas.microsoft.com/office/drawing/2014/main" id="{7D420B3A-C8CA-8E55-3A2C-6EDAD6450035}"/>
              </a:ext>
            </a:extLst>
          </p:cNvPr>
          <p:cNvSpPr txBox="1">
            <a:spLocks/>
          </p:cNvSpPr>
          <p:nvPr/>
        </p:nvSpPr>
        <p:spPr>
          <a:xfrm>
            <a:off x="3294024" y="1010193"/>
            <a:ext cx="4134394" cy="896983"/>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br>
              <a:rPr lang="es-EC" sz="1000" dirty="0">
                <a:solidFill>
                  <a:srgbClr val="000000"/>
                </a:solidFill>
                <a:effectLst/>
                <a:latin typeface="Helvetica" pitchFamily="2" charset="0"/>
              </a:rPr>
            </a:br>
            <a:r>
              <a:rPr lang="es-EC" sz="1100" dirty="0">
                <a:solidFill>
                  <a:srgbClr val="000000"/>
                </a:solidFill>
                <a:effectLst/>
                <a:latin typeface="Helvetica" pitchFamily="2" charset="0"/>
              </a:rPr>
              <a:t>2      hb      Explorer        60          x   350       0,30</a:t>
            </a:r>
          </a:p>
          <a:p>
            <a:pPr algn="l"/>
            <a:br>
              <a:rPr lang="es-EC" sz="1100" dirty="0">
                <a:solidFill>
                  <a:srgbClr val="000000"/>
                </a:solidFill>
                <a:effectLst/>
                <a:latin typeface="Helvetica" pitchFamily="2" charset="0"/>
              </a:rPr>
            </a:br>
            <a:endParaRPr lang="es-EC" sz="1000" dirty="0">
              <a:solidFill>
                <a:srgbClr val="000000"/>
              </a:solidFill>
              <a:effectLst/>
              <a:latin typeface="Helvetica" pitchFamily="2" charset="0"/>
            </a:endParaRPr>
          </a:p>
        </p:txBody>
      </p:sp>
      <p:sp>
        <p:nvSpPr>
          <p:cNvPr id="7" name="Título 1">
            <a:extLst>
              <a:ext uri="{FF2B5EF4-FFF2-40B4-BE49-F238E27FC236}">
                <a16:creationId xmlns:a16="http://schemas.microsoft.com/office/drawing/2014/main" id="{33C283EB-CBAA-8782-0CD3-B31E31D8675E}"/>
              </a:ext>
            </a:extLst>
          </p:cNvPr>
          <p:cNvSpPr txBox="1">
            <a:spLocks/>
          </p:cNvSpPr>
          <p:nvPr/>
        </p:nvSpPr>
        <p:spPr>
          <a:xfrm>
            <a:off x="3346497" y="5176761"/>
            <a:ext cx="4134394" cy="462950"/>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rgbClr val="000000"/>
                </a:solidFill>
                <a:effectLst/>
                <a:latin typeface="Helvetica" pitchFamily="2" charset="0"/>
              </a:rPr>
              <a:t>1      hb       Explorer    70/80         x  300      0,35/0,40</a:t>
            </a:r>
          </a:p>
          <a:p>
            <a:pPr algn="l"/>
            <a:endParaRPr lang="es-EC" sz="1000" dirty="0">
              <a:solidFill>
                <a:srgbClr val="000000"/>
              </a:solidFill>
              <a:effectLst/>
              <a:latin typeface="Helvetica" pitchFamily="2" charset="0"/>
            </a:endParaRPr>
          </a:p>
        </p:txBody>
      </p:sp>
      <p:cxnSp>
        <p:nvCxnSpPr>
          <p:cNvPr id="10" name="Conector recto 9">
            <a:extLst>
              <a:ext uri="{FF2B5EF4-FFF2-40B4-BE49-F238E27FC236}">
                <a16:creationId xmlns:a16="http://schemas.microsoft.com/office/drawing/2014/main" id="{771F720F-7B09-87EC-2D84-28BCC7B364A4}"/>
              </a:ext>
            </a:extLst>
          </p:cNvPr>
          <p:cNvCxnSpPr/>
          <p:nvPr/>
        </p:nvCxnSpPr>
        <p:spPr>
          <a:xfrm>
            <a:off x="2926088" y="1384663"/>
            <a:ext cx="0" cy="704802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BF3A5574-B316-7FCB-A4AB-D51104F59030}"/>
              </a:ext>
            </a:extLst>
          </p:cNvPr>
          <p:cNvCxnSpPr>
            <a:cxnSpLocks/>
          </p:cNvCxnSpPr>
          <p:nvPr/>
        </p:nvCxnSpPr>
        <p:spPr>
          <a:xfrm flipV="1">
            <a:off x="3427918" y="166858"/>
            <a:ext cx="1318259" cy="113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B294CD29-7458-1285-0B3A-C340FA98848D}"/>
              </a:ext>
            </a:extLst>
          </p:cNvPr>
          <p:cNvCxnSpPr>
            <a:cxnSpLocks/>
          </p:cNvCxnSpPr>
          <p:nvPr/>
        </p:nvCxnSpPr>
        <p:spPr>
          <a:xfrm flipV="1">
            <a:off x="3825790" y="668557"/>
            <a:ext cx="920387" cy="657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2DD07B3E-CF04-4575-215D-61F66426376E}"/>
              </a:ext>
            </a:extLst>
          </p:cNvPr>
          <p:cNvCxnSpPr>
            <a:cxnSpLocks/>
          </p:cNvCxnSpPr>
          <p:nvPr/>
        </p:nvCxnSpPr>
        <p:spPr>
          <a:xfrm flipV="1">
            <a:off x="4410353" y="1010193"/>
            <a:ext cx="335824" cy="292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90EA4D0C-CF15-2A79-BED5-7013A43E8DD2}"/>
              </a:ext>
            </a:extLst>
          </p:cNvPr>
          <p:cNvCxnSpPr>
            <a:cxnSpLocks/>
          </p:cNvCxnSpPr>
          <p:nvPr/>
        </p:nvCxnSpPr>
        <p:spPr>
          <a:xfrm flipH="1">
            <a:off x="4715157" y="1631127"/>
            <a:ext cx="242069" cy="170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EA07F450-C5B8-7E1D-2DB2-E51717B9A133}"/>
              </a:ext>
            </a:extLst>
          </p:cNvPr>
          <p:cNvCxnSpPr>
            <a:cxnSpLocks/>
          </p:cNvCxnSpPr>
          <p:nvPr/>
        </p:nvCxnSpPr>
        <p:spPr>
          <a:xfrm flipH="1">
            <a:off x="4765366" y="1663770"/>
            <a:ext cx="861333" cy="661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8ABEF6B4-1BB8-19AC-4297-194A095F057B}"/>
              </a:ext>
            </a:extLst>
          </p:cNvPr>
          <p:cNvCxnSpPr>
            <a:cxnSpLocks/>
          </p:cNvCxnSpPr>
          <p:nvPr/>
        </p:nvCxnSpPr>
        <p:spPr>
          <a:xfrm flipH="1">
            <a:off x="4641229" y="1663770"/>
            <a:ext cx="1544931" cy="1138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ítulo 1">
            <a:extLst>
              <a:ext uri="{FF2B5EF4-FFF2-40B4-BE49-F238E27FC236}">
                <a16:creationId xmlns:a16="http://schemas.microsoft.com/office/drawing/2014/main" id="{C7C03063-2AB9-8593-E1B2-6899DAA7F755}"/>
              </a:ext>
            </a:extLst>
          </p:cNvPr>
          <p:cNvSpPr txBox="1">
            <a:spLocks/>
          </p:cNvSpPr>
          <p:nvPr/>
        </p:nvSpPr>
        <p:spPr>
          <a:xfrm>
            <a:off x="4836192" y="17657"/>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CANTIDAD DE CAJAS</a:t>
            </a:r>
            <a:endParaRPr lang="es-EC" sz="1000" dirty="0">
              <a:solidFill>
                <a:schemeClr val="accent6"/>
              </a:solidFill>
              <a:effectLst/>
              <a:latin typeface="Helvetica" pitchFamily="2" charset="0"/>
            </a:endParaRPr>
          </a:p>
        </p:txBody>
      </p:sp>
      <p:sp>
        <p:nvSpPr>
          <p:cNvPr id="30" name="Título 1">
            <a:extLst>
              <a:ext uri="{FF2B5EF4-FFF2-40B4-BE49-F238E27FC236}">
                <a16:creationId xmlns:a16="http://schemas.microsoft.com/office/drawing/2014/main" id="{F5C5B462-316B-D271-D54E-8D4D4FBB7383}"/>
              </a:ext>
            </a:extLst>
          </p:cNvPr>
          <p:cNvSpPr txBox="1">
            <a:spLocks/>
          </p:cNvSpPr>
          <p:nvPr/>
        </p:nvSpPr>
        <p:spPr>
          <a:xfrm>
            <a:off x="4795608" y="516282"/>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TIPO DE CAJA</a:t>
            </a:r>
            <a:endParaRPr lang="es-EC" sz="1000" dirty="0">
              <a:solidFill>
                <a:schemeClr val="accent6"/>
              </a:solidFill>
              <a:effectLst/>
              <a:latin typeface="Helvetica" pitchFamily="2" charset="0"/>
            </a:endParaRPr>
          </a:p>
        </p:txBody>
      </p:sp>
      <p:sp>
        <p:nvSpPr>
          <p:cNvPr id="31" name="Título 1">
            <a:extLst>
              <a:ext uri="{FF2B5EF4-FFF2-40B4-BE49-F238E27FC236}">
                <a16:creationId xmlns:a16="http://schemas.microsoft.com/office/drawing/2014/main" id="{186C8366-2A04-429D-852F-0D106782C6C1}"/>
              </a:ext>
            </a:extLst>
          </p:cNvPr>
          <p:cNvSpPr txBox="1">
            <a:spLocks/>
          </p:cNvSpPr>
          <p:nvPr/>
        </p:nvSpPr>
        <p:spPr>
          <a:xfrm>
            <a:off x="4790803" y="853598"/>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VARIEDAD DE LA FLOR</a:t>
            </a:r>
            <a:endParaRPr lang="es-EC" sz="1000" dirty="0">
              <a:solidFill>
                <a:schemeClr val="accent6"/>
              </a:solidFill>
              <a:effectLst/>
              <a:latin typeface="Helvetica" pitchFamily="2" charset="0"/>
            </a:endParaRPr>
          </a:p>
        </p:txBody>
      </p:sp>
      <p:sp>
        <p:nvSpPr>
          <p:cNvPr id="32" name="Título 1">
            <a:extLst>
              <a:ext uri="{FF2B5EF4-FFF2-40B4-BE49-F238E27FC236}">
                <a16:creationId xmlns:a16="http://schemas.microsoft.com/office/drawing/2014/main" id="{F3B62E6D-46E9-3B81-40C3-84FC39DBB53B}"/>
              </a:ext>
            </a:extLst>
          </p:cNvPr>
          <p:cNvSpPr txBox="1">
            <a:spLocks/>
          </p:cNvSpPr>
          <p:nvPr/>
        </p:nvSpPr>
        <p:spPr>
          <a:xfrm>
            <a:off x="3108974" y="1658018"/>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TAMAÑODE LA FLOR</a:t>
            </a:r>
            <a:endParaRPr lang="es-EC" sz="1000" dirty="0">
              <a:solidFill>
                <a:schemeClr val="accent6"/>
              </a:solidFill>
              <a:effectLst/>
              <a:latin typeface="Helvetica" pitchFamily="2" charset="0"/>
            </a:endParaRPr>
          </a:p>
        </p:txBody>
      </p:sp>
      <p:sp>
        <p:nvSpPr>
          <p:cNvPr id="33" name="Título 1">
            <a:extLst>
              <a:ext uri="{FF2B5EF4-FFF2-40B4-BE49-F238E27FC236}">
                <a16:creationId xmlns:a16="http://schemas.microsoft.com/office/drawing/2014/main" id="{B179DF7D-1FF4-2DC1-62DC-4EE90321E42C}"/>
              </a:ext>
            </a:extLst>
          </p:cNvPr>
          <p:cNvSpPr txBox="1">
            <a:spLocks/>
          </p:cNvSpPr>
          <p:nvPr/>
        </p:nvSpPr>
        <p:spPr>
          <a:xfrm>
            <a:off x="3108974" y="2175986"/>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CANTIDAD DE TALLOS</a:t>
            </a:r>
            <a:endParaRPr lang="es-EC" sz="1000" dirty="0">
              <a:solidFill>
                <a:schemeClr val="accent6"/>
              </a:solidFill>
              <a:effectLst/>
              <a:latin typeface="Helvetica" pitchFamily="2" charset="0"/>
            </a:endParaRPr>
          </a:p>
        </p:txBody>
      </p:sp>
      <p:sp>
        <p:nvSpPr>
          <p:cNvPr id="34" name="Título 1">
            <a:extLst>
              <a:ext uri="{FF2B5EF4-FFF2-40B4-BE49-F238E27FC236}">
                <a16:creationId xmlns:a16="http://schemas.microsoft.com/office/drawing/2014/main" id="{45560F78-715D-9E97-9943-932CE79441C1}"/>
              </a:ext>
            </a:extLst>
          </p:cNvPr>
          <p:cNvSpPr txBox="1">
            <a:spLocks/>
          </p:cNvSpPr>
          <p:nvPr/>
        </p:nvSpPr>
        <p:spPr>
          <a:xfrm>
            <a:off x="3106153" y="2646613"/>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PRECIO POR TALLO</a:t>
            </a:r>
            <a:endParaRPr lang="es-EC" sz="1000" dirty="0">
              <a:solidFill>
                <a:schemeClr val="accent6"/>
              </a:solidFill>
              <a:effectLst/>
              <a:latin typeface="Helvetica" pitchFamily="2" charset="0"/>
            </a:endParaRPr>
          </a:p>
        </p:txBody>
      </p:sp>
      <p:sp>
        <p:nvSpPr>
          <p:cNvPr id="38" name="Título 1">
            <a:extLst>
              <a:ext uri="{FF2B5EF4-FFF2-40B4-BE49-F238E27FC236}">
                <a16:creationId xmlns:a16="http://schemas.microsoft.com/office/drawing/2014/main" id="{E9426A61-900D-0C77-2BCC-D35231256C70}"/>
              </a:ext>
            </a:extLst>
          </p:cNvPr>
          <p:cNvSpPr txBox="1">
            <a:spLocks/>
          </p:cNvSpPr>
          <p:nvPr/>
        </p:nvSpPr>
        <p:spPr>
          <a:xfrm>
            <a:off x="3128835" y="2943451"/>
            <a:ext cx="4134394" cy="376457"/>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900" dirty="0">
                <a:solidFill>
                  <a:srgbClr val="FF0000"/>
                </a:solidFill>
                <a:effectLst/>
                <a:latin typeface="Helvetica" pitchFamily="2" charset="0"/>
              </a:rPr>
              <a:t>EXISTE 2 CAJAS HB DE EXPLOR EN 60 CM, ESTA CAJA TIENE 350 TALLOS Y EL COSTO POR TALLO ES DE $0.35 CENTAVOS</a:t>
            </a:r>
            <a:endParaRPr lang="es-EC" sz="800" dirty="0">
              <a:solidFill>
                <a:srgbClr val="FF0000"/>
              </a:solidFill>
              <a:effectLst/>
              <a:latin typeface="Helvetica" pitchFamily="2" charset="0"/>
            </a:endParaRPr>
          </a:p>
        </p:txBody>
      </p:sp>
      <p:cxnSp>
        <p:nvCxnSpPr>
          <p:cNvPr id="39" name="Conector recto de flecha 38">
            <a:extLst>
              <a:ext uri="{FF2B5EF4-FFF2-40B4-BE49-F238E27FC236}">
                <a16:creationId xmlns:a16="http://schemas.microsoft.com/office/drawing/2014/main" id="{B1996EAF-AB1A-4351-CA1D-D720A69B03DA}"/>
              </a:ext>
            </a:extLst>
          </p:cNvPr>
          <p:cNvCxnSpPr>
            <a:cxnSpLocks/>
          </p:cNvCxnSpPr>
          <p:nvPr/>
        </p:nvCxnSpPr>
        <p:spPr>
          <a:xfrm flipV="1">
            <a:off x="3520114" y="3987982"/>
            <a:ext cx="1318259" cy="113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1B4DB8FC-C21B-41CA-DA37-3E876384CB3F}"/>
              </a:ext>
            </a:extLst>
          </p:cNvPr>
          <p:cNvCxnSpPr>
            <a:cxnSpLocks/>
          </p:cNvCxnSpPr>
          <p:nvPr/>
        </p:nvCxnSpPr>
        <p:spPr>
          <a:xfrm flipV="1">
            <a:off x="3917986" y="4489681"/>
            <a:ext cx="920387" cy="657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AF03F5D2-8559-FF4D-13B7-A1B61BC2082F}"/>
              </a:ext>
            </a:extLst>
          </p:cNvPr>
          <p:cNvCxnSpPr>
            <a:cxnSpLocks/>
          </p:cNvCxnSpPr>
          <p:nvPr/>
        </p:nvCxnSpPr>
        <p:spPr>
          <a:xfrm flipV="1">
            <a:off x="4502549" y="4831317"/>
            <a:ext cx="335824" cy="292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D38D290-2C3F-903A-7E90-6FC839046EFE}"/>
              </a:ext>
            </a:extLst>
          </p:cNvPr>
          <p:cNvCxnSpPr>
            <a:cxnSpLocks/>
          </p:cNvCxnSpPr>
          <p:nvPr/>
        </p:nvCxnSpPr>
        <p:spPr>
          <a:xfrm flipH="1">
            <a:off x="4807353" y="5452251"/>
            <a:ext cx="242069" cy="170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ítulo 1">
            <a:extLst>
              <a:ext uri="{FF2B5EF4-FFF2-40B4-BE49-F238E27FC236}">
                <a16:creationId xmlns:a16="http://schemas.microsoft.com/office/drawing/2014/main" id="{78F826B0-E480-1355-DD66-95B135434501}"/>
              </a:ext>
            </a:extLst>
          </p:cNvPr>
          <p:cNvSpPr txBox="1">
            <a:spLocks/>
          </p:cNvSpPr>
          <p:nvPr/>
        </p:nvSpPr>
        <p:spPr>
          <a:xfrm>
            <a:off x="4928388" y="3838781"/>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CANTIDAD DE CAJAS</a:t>
            </a:r>
            <a:endParaRPr lang="es-EC" sz="1000" dirty="0">
              <a:solidFill>
                <a:schemeClr val="accent6"/>
              </a:solidFill>
              <a:effectLst/>
              <a:latin typeface="Helvetica" pitchFamily="2" charset="0"/>
            </a:endParaRPr>
          </a:p>
        </p:txBody>
      </p:sp>
      <p:sp>
        <p:nvSpPr>
          <p:cNvPr id="44" name="Título 1">
            <a:extLst>
              <a:ext uri="{FF2B5EF4-FFF2-40B4-BE49-F238E27FC236}">
                <a16:creationId xmlns:a16="http://schemas.microsoft.com/office/drawing/2014/main" id="{813CDE59-5AAC-11C3-C674-C97AD2239788}"/>
              </a:ext>
            </a:extLst>
          </p:cNvPr>
          <p:cNvSpPr txBox="1">
            <a:spLocks/>
          </p:cNvSpPr>
          <p:nvPr/>
        </p:nvSpPr>
        <p:spPr>
          <a:xfrm>
            <a:off x="4887804" y="4337406"/>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TIPO DE CAJA</a:t>
            </a:r>
            <a:endParaRPr lang="es-EC" sz="1000" dirty="0">
              <a:solidFill>
                <a:schemeClr val="accent6"/>
              </a:solidFill>
              <a:effectLst/>
              <a:latin typeface="Helvetica" pitchFamily="2" charset="0"/>
            </a:endParaRPr>
          </a:p>
        </p:txBody>
      </p:sp>
      <p:sp>
        <p:nvSpPr>
          <p:cNvPr id="45" name="Título 1">
            <a:extLst>
              <a:ext uri="{FF2B5EF4-FFF2-40B4-BE49-F238E27FC236}">
                <a16:creationId xmlns:a16="http://schemas.microsoft.com/office/drawing/2014/main" id="{7CF20893-70BF-C649-DC27-E06656AD77A7}"/>
              </a:ext>
            </a:extLst>
          </p:cNvPr>
          <p:cNvSpPr txBox="1">
            <a:spLocks/>
          </p:cNvSpPr>
          <p:nvPr/>
        </p:nvSpPr>
        <p:spPr>
          <a:xfrm>
            <a:off x="4887804" y="4666094"/>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VARIEDAD DE LA FLOR</a:t>
            </a:r>
            <a:endParaRPr lang="es-EC" sz="1000" dirty="0">
              <a:solidFill>
                <a:schemeClr val="accent6"/>
              </a:solidFill>
              <a:effectLst/>
              <a:latin typeface="Helvetica" pitchFamily="2" charset="0"/>
            </a:endParaRPr>
          </a:p>
        </p:txBody>
      </p:sp>
      <p:sp>
        <p:nvSpPr>
          <p:cNvPr id="46" name="Título 1">
            <a:extLst>
              <a:ext uri="{FF2B5EF4-FFF2-40B4-BE49-F238E27FC236}">
                <a16:creationId xmlns:a16="http://schemas.microsoft.com/office/drawing/2014/main" id="{126435AE-BCD6-08EA-A7CE-62444EA4D5E2}"/>
              </a:ext>
            </a:extLst>
          </p:cNvPr>
          <p:cNvSpPr txBox="1">
            <a:spLocks/>
          </p:cNvSpPr>
          <p:nvPr/>
        </p:nvSpPr>
        <p:spPr>
          <a:xfrm>
            <a:off x="3201170" y="5479142"/>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TAMAÑODE LA FLOR</a:t>
            </a:r>
            <a:endParaRPr lang="es-EC" sz="1000" dirty="0">
              <a:solidFill>
                <a:schemeClr val="accent6"/>
              </a:solidFill>
              <a:effectLst/>
              <a:latin typeface="Helvetica" pitchFamily="2" charset="0"/>
            </a:endParaRPr>
          </a:p>
        </p:txBody>
      </p:sp>
      <p:sp>
        <p:nvSpPr>
          <p:cNvPr id="47" name="Título 1">
            <a:extLst>
              <a:ext uri="{FF2B5EF4-FFF2-40B4-BE49-F238E27FC236}">
                <a16:creationId xmlns:a16="http://schemas.microsoft.com/office/drawing/2014/main" id="{F9F89EA7-93D9-B67E-F36D-D7A1D9F8F261}"/>
              </a:ext>
            </a:extLst>
          </p:cNvPr>
          <p:cNvSpPr txBox="1">
            <a:spLocks/>
          </p:cNvSpPr>
          <p:nvPr/>
        </p:nvSpPr>
        <p:spPr>
          <a:xfrm>
            <a:off x="3201170" y="5997110"/>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CANTIDAD DE TALLOS</a:t>
            </a:r>
            <a:endParaRPr lang="es-EC" sz="1000" dirty="0">
              <a:solidFill>
                <a:schemeClr val="accent6"/>
              </a:solidFill>
              <a:effectLst/>
              <a:latin typeface="Helvetica" pitchFamily="2" charset="0"/>
            </a:endParaRPr>
          </a:p>
        </p:txBody>
      </p:sp>
      <p:sp>
        <p:nvSpPr>
          <p:cNvPr id="48" name="Título 1">
            <a:extLst>
              <a:ext uri="{FF2B5EF4-FFF2-40B4-BE49-F238E27FC236}">
                <a16:creationId xmlns:a16="http://schemas.microsoft.com/office/drawing/2014/main" id="{390680A9-7134-0CE4-B4CA-56969E3A87CC}"/>
              </a:ext>
            </a:extLst>
          </p:cNvPr>
          <p:cNvSpPr txBox="1">
            <a:spLocks/>
          </p:cNvSpPr>
          <p:nvPr/>
        </p:nvSpPr>
        <p:spPr>
          <a:xfrm>
            <a:off x="3198349" y="6467737"/>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PRECIO POR TALLO</a:t>
            </a:r>
            <a:endParaRPr lang="es-EC" sz="1000" dirty="0">
              <a:solidFill>
                <a:schemeClr val="accent6"/>
              </a:solidFill>
              <a:effectLst/>
              <a:latin typeface="Helvetica" pitchFamily="2" charset="0"/>
            </a:endParaRPr>
          </a:p>
        </p:txBody>
      </p:sp>
      <p:sp>
        <p:nvSpPr>
          <p:cNvPr id="49" name="Título 1">
            <a:extLst>
              <a:ext uri="{FF2B5EF4-FFF2-40B4-BE49-F238E27FC236}">
                <a16:creationId xmlns:a16="http://schemas.microsoft.com/office/drawing/2014/main" id="{8436E216-EA72-2928-EE10-DFA920A7497C}"/>
              </a:ext>
            </a:extLst>
          </p:cNvPr>
          <p:cNvSpPr txBox="1">
            <a:spLocks/>
          </p:cNvSpPr>
          <p:nvPr/>
        </p:nvSpPr>
        <p:spPr>
          <a:xfrm>
            <a:off x="2964733" y="6647181"/>
            <a:ext cx="3770798" cy="895330"/>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900" dirty="0">
                <a:solidFill>
                  <a:srgbClr val="FF0000"/>
                </a:solidFill>
                <a:effectLst/>
                <a:latin typeface="Helvetica" pitchFamily="2" charset="0"/>
              </a:rPr>
              <a:t>EXISTE 1 CAJAS HB DE EXPLOR EN 70 Y 80 CM, ESTA CAJA TIENE 300 TALLOS ENTRE LAS DOS DOS DIMENCIONES, LA COMPOSICION SE COLOCA UNA VEZ QUE SE HACE LA VENTA, EN LA DISPO DEBE SALIR UNICAMENTE LOS 300 TALLOS Y EL COSTO POR TALLO ES DE EL DE 70 CM A $0.35 CENTAVOS, </a:t>
            </a:r>
            <a:r>
              <a:rPr lang="es-EC" sz="800" dirty="0">
                <a:solidFill>
                  <a:srgbClr val="FF0000"/>
                </a:solidFill>
                <a:effectLst/>
                <a:latin typeface="Helvetica" pitchFamily="2" charset="0"/>
              </a:rPr>
              <a:t>EL DE 80 CM A $0.40 CENTAVOS</a:t>
            </a:r>
          </a:p>
        </p:txBody>
      </p:sp>
      <p:cxnSp>
        <p:nvCxnSpPr>
          <p:cNvPr id="50" name="Conector recto 49">
            <a:extLst>
              <a:ext uri="{FF2B5EF4-FFF2-40B4-BE49-F238E27FC236}">
                <a16:creationId xmlns:a16="http://schemas.microsoft.com/office/drawing/2014/main" id="{47052B7F-C27E-5BA8-39F6-88525B791247}"/>
              </a:ext>
            </a:extLst>
          </p:cNvPr>
          <p:cNvCxnSpPr>
            <a:cxnSpLocks/>
          </p:cNvCxnSpPr>
          <p:nvPr/>
        </p:nvCxnSpPr>
        <p:spPr>
          <a:xfrm flipH="1">
            <a:off x="3106153" y="3414078"/>
            <a:ext cx="3629383" cy="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54" name="Conector recto de flecha 53">
            <a:extLst>
              <a:ext uri="{FF2B5EF4-FFF2-40B4-BE49-F238E27FC236}">
                <a16:creationId xmlns:a16="http://schemas.microsoft.com/office/drawing/2014/main" id="{28560F76-6A67-7506-1030-E1BB32DBBBCE}"/>
              </a:ext>
            </a:extLst>
          </p:cNvPr>
          <p:cNvCxnSpPr>
            <a:cxnSpLocks/>
          </p:cNvCxnSpPr>
          <p:nvPr/>
        </p:nvCxnSpPr>
        <p:spPr>
          <a:xfrm flipH="1">
            <a:off x="4937945" y="5508445"/>
            <a:ext cx="861333" cy="661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ector recto de flecha 54">
            <a:extLst>
              <a:ext uri="{FF2B5EF4-FFF2-40B4-BE49-F238E27FC236}">
                <a16:creationId xmlns:a16="http://schemas.microsoft.com/office/drawing/2014/main" id="{FC83A37B-B29D-BF17-EF2A-6D01F2BFAB8E}"/>
              </a:ext>
            </a:extLst>
          </p:cNvPr>
          <p:cNvCxnSpPr>
            <a:cxnSpLocks/>
          </p:cNvCxnSpPr>
          <p:nvPr/>
        </p:nvCxnSpPr>
        <p:spPr>
          <a:xfrm flipH="1">
            <a:off x="4813808" y="5508445"/>
            <a:ext cx="1544931" cy="1138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9025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360DED-5A3D-7284-0A32-6B32161B5234}"/>
              </a:ext>
            </a:extLst>
          </p:cNvPr>
          <p:cNvSpPr>
            <a:spLocks noGrp="1"/>
          </p:cNvSpPr>
          <p:nvPr>
            <p:ph type="ctrTitle"/>
          </p:nvPr>
        </p:nvSpPr>
        <p:spPr>
          <a:xfrm>
            <a:off x="208856" y="158300"/>
            <a:ext cx="2298519" cy="521118"/>
          </a:xfrm>
        </p:spPr>
        <p:txBody>
          <a:bodyPr/>
          <a:lstStyle/>
          <a:p>
            <a:r>
              <a:rPr lang="es-EC" sz="2400" dirty="0"/>
              <a:t>EJEMPLO</a:t>
            </a:r>
            <a:endParaRPr lang="es-EC" dirty="0"/>
          </a:p>
        </p:txBody>
      </p:sp>
      <p:sp>
        <p:nvSpPr>
          <p:cNvPr id="8" name="Título 1">
            <a:extLst>
              <a:ext uri="{FF2B5EF4-FFF2-40B4-BE49-F238E27FC236}">
                <a16:creationId xmlns:a16="http://schemas.microsoft.com/office/drawing/2014/main" id="{F53F133E-F62E-F74A-5179-5E57C4975F9E}"/>
              </a:ext>
            </a:extLst>
          </p:cNvPr>
          <p:cNvSpPr txBox="1">
            <a:spLocks/>
          </p:cNvSpPr>
          <p:nvPr/>
        </p:nvSpPr>
        <p:spPr>
          <a:xfrm>
            <a:off x="1987868" y="4737549"/>
            <a:ext cx="4134394" cy="815647"/>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br>
              <a:rPr lang="es-EC" sz="1000" dirty="0">
                <a:solidFill>
                  <a:srgbClr val="000000"/>
                </a:solidFill>
                <a:effectLst/>
                <a:latin typeface="Helvetica" pitchFamily="2" charset="0"/>
              </a:rPr>
            </a:br>
            <a:br>
              <a:rPr lang="es-EC" sz="1100" dirty="0">
                <a:solidFill>
                  <a:srgbClr val="000000"/>
                </a:solidFill>
                <a:effectLst/>
                <a:latin typeface="Helvetica" pitchFamily="2" charset="0"/>
              </a:rPr>
            </a:br>
            <a:r>
              <a:rPr lang="es-EC" sz="1100" dirty="0">
                <a:solidFill>
                  <a:srgbClr val="000000"/>
                </a:solidFill>
                <a:effectLst/>
                <a:latin typeface="Helvetica" pitchFamily="2" charset="0"/>
              </a:rPr>
              <a:t>1      hb        Kahala     50/60/70    x  250    0,35/0,40/0,45</a:t>
            </a:r>
            <a:br>
              <a:rPr lang="es-EC" sz="1100" dirty="0">
                <a:solidFill>
                  <a:srgbClr val="000000"/>
                </a:solidFill>
                <a:effectLst/>
                <a:latin typeface="Helvetica" pitchFamily="2" charset="0"/>
              </a:rPr>
            </a:br>
            <a:endParaRPr lang="es-EC" sz="1100" dirty="0">
              <a:solidFill>
                <a:srgbClr val="000000"/>
              </a:solidFill>
              <a:effectLst/>
              <a:latin typeface="Helvetica" pitchFamily="2" charset="0"/>
            </a:endParaRPr>
          </a:p>
          <a:p>
            <a:pPr algn="l"/>
            <a:endParaRPr lang="es-EC" sz="1000" dirty="0">
              <a:solidFill>
                <a:srgbClr val="000000"/>
              </a:solidFill>
              <a:effectLst/>
              <a:latin typeface="Helvetica" pitchFamily="2" charset="0"/>
            </a:endParaRPr>
          </a:p>
        </p:txBody>
      </p:sp>
      <p:pic>
        <p:nvPicPr>
          <p:cNvPr id="5" name="Imagen 4">
            <a:extLst>
              <a:ext uri="{FF2B5EF4-FFF2-40B4-BE49-F238E27FC236}">
                <a16:creationId xmlns:a16="http://schemas.microsoft.com/office/drawing/2014/main" id="{43EF3642-E783-04AF-7AEC-76927BF78D9D}"/>
              </a:ext>
            </a:extLst>
          </p:cNvPr>
          <p:cNvPicPr>
            <a:picLocks noChangeAspect="1"/>
          </p:cNvPicPr>
          <p:nvPr/>
        </p:nvPicPr>
        <p:blipFill>
          <a:blip r:embed="rId2"/>
          <a:stretch>
            <a:fillRect/>
          </a:stretch>
        </p:blipFill>
        <p:spPr>
          <a:xfrm>
            <a:off x="0" y="780689"/>
            <a:ext cx="6858000" cy="489473"/>
          </a:xfrm>
          <a:prstGeom prst="rect">
            <a:avLst/>
          </a:prstGeom>
        </p:spPr>
      </p:pic>
      <p:sp>
        <p:nvSpPr>
          <p:cNvPr id="9" name="Título 1">
            <a:extLst>
              <a:ext uri="{FF2B5EF4-FFF2-40B4-BE49-F238E27FC236}">
                <a16:creationId xmlns:a16="http://schemas.microsoft.com/office/drawing/2014/main" id="{B22C14DC-2D8A-E179-C8A2-802461261619}"/>
              </a:ext>
            </a:extLst>
          </p:cNvPr>
          <p:cNvSpPr txBox="1">
            <a:spLocks/>
          </p:cNvSpPr>
          <p:nvPr/>
        </p:nvSpPr>
        <p:spPr>
          <a:xfrm>
            <a:off x="2302881" y="1580596"/>
            <a:ext cx="3770798" cy="30225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900" dirty="0">
                <a:solidFill>
                  <a:srgbClr val="FF0000"/>
                </a:solidFill>
                <a:effectLst/>
                <a:latin typeface="Helvetica" pitchFamily="2" charset="0"/>
              </a:rPr>
              <a:t>ESTO ESTA MAL SE ESTA REPITIENDO LA DISPO</a:t>
            </a:r>
            <a:endParaRPr lang="es-EC" sz="800" dirty="0">
              <a:solidFill>
                <a:srgbClr val="FF0000"/>
              </a:solidFill>
              <a:effectLst/>
              <a:latin typeface="Helvetica" pitchFamily="2" charset="0"/>
            </a:endParaRPr>
          </a:p>
        </p:txBody>
      </p:sp>
      <p:cxnSp>
        <p:nvCxnSpPr>
          <p:cNvPr id="11" name="Conector recto de flecha 10">
            <a:extLst>
              <a:ext uri="{FF2B5EF4-FFF2-40B4-BE49-F238E27FC236}">
                <a16:creationId xmlns:a16="http://schemas.microsoft.com/office/drawing/2014/main" id="{BA31E654-A65A-AEE2-8ED4-A60202361467}"/>
              </a:ext>
            </a:extLst>
          </p:cNvPr>
          <p:cNvCxnSpPr>
            <a:cxnSpLocks/>
          </p:cNvCxnSpPr>
          <p:nvPr/>
        </p:nvCxnSpPr>
        <p:spPr>
          <a:xfrm flipV="1">
            <a:off x="5129566" y="1175649"/>
            <a:ext cx="1340903" cy="5560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6" name="Imagen 15">
            <a:extLst>
              <a:ext uri="{FF2B5EF4-FFF2-40B4-BE49-F238E27FC236}">
                <a16:creationId xmlns:a16="http://schemas.microsoft.com/office/drawing/2014/main" id="{B6D22F5F-8764-5307-EEB1-788254BD428E}"/>
              </a:ext>
            </a:extLst>
          </p:cNvPr>
          <p:cNvPicPr>
            <a:picLocks noChangeAspect="1"/>
          </p:cNvPicPr>
          <p:nvPr/>
        </p:nvPicPr>
        <p:blipFill>
          <a:blip r:embed="rId3"/>
          <a:stretch>
            <a:fillRect/>
          </a:stretch>
        </p:blipFill>
        <p:spPr>
          <a:xfrm>
            <a:off x="0" y="2337576"/>
            <a:ext cx="6858000" cy="475950"/>
          </a:xfrm>
          <a:prstGeom prst="rect">
            <a:avLst/>
          </a:prstGeom>
        </p:spPr>
      </p:pic>
      <p:sp>
        <p:nvSpPr>
          <p:cNvPr id="18" name="Título 1">
            <a:extLst>
              <a:ext uri="{FF2B5EF4-FFF2-40B4-BE49-F238E27FC236}">
                <a16:creationId xmlns:a16="http://schemas.microsoft.com/office/drawing/2014/main" id="{F605F749-A91B-C4BA-484D-0213ECF768F0}"/>
              </a:ext>
            </a:extLst>
          </p:cNvPr>
          <p:cNvSpPr txBox="1">
            <a:spLocks/>
          </p:cNvSpPr>
          <p:nvPr/>
        </p:nvSpPr>
        <p:spPr>
          <a:xfrm>
            <a:off x="2486300" y="3117119"/>
            <a:ext cx="1885399" cy="302258"/>
          </a:xfrm>
          <a:prstGeom prst="rect">
            <a:avLst/>
          </a:prstGeom>
        </p:spPr>
        <p:txBody>
          <a:bodyPr vert="horz" lIns="91440" tIns="45720" rIns="91440" bIns="45720" rtlCol="0" anchor="b">
            <a:normAutofit fontScale="92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900" dirty="0">
                <a:solidFill>
                  <a:srgbClr val="FF0000"/>
                </a:solidFill>
                <a:effectLst/>
                <a:latin typeface="Helvetica" pitchFamily="2" charset="0"/>
              </a:rPr>
              <a:t>ASI ES COMO DEBE APARECER</a:t>
            </a:r>
            <a:endParaRPr lang="es-EC" sz="800" dirty="0">
              <a:solidFill>
                <a:srgbClr val="FF0000"/>
              </a:solidFill>
              <a:effectLst/>
              <a:latin typeface="Helvetica" pitchFamily="2" charset="0"/>
            </a:endParaRPr>
          </a:p>
        </p:txBody>
      </p:sp>
      <p:cxnSp>
        <p:nvCxnSpPr>
          <p:cNvPr id="20" name="Conector recto de flecha 19">
            <a:extLst>
              <a:ext uri="{FF2B5EF4-FFF2-40B4-BE49-F238E27FC236}">
                <a16:creationId xmlns:a16="http://schemas.microsoft.com/office/drawing/2014/main" id="{910BF0FE-2128-DD2E-6C89-BD0BEDA0A077}"/>
              </a:ext>
            </a:extLst>
          </p:cNvPr>
          <p:cNvCxnSpPr>
            <a:cxnSpLocks/>
          </p:cNvCxnSpPr>
          <p:nvPr/>
        </p:nvCxnSpPr>
        <p:spPr>
          <a:xfrm flipV="1">
            <a:off x="4197097" y="2687285"/>
            <a:ext cx="2386583" cy="580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E5C897D1-DE2D-BE24-CF9A-7CB81826F0CD}"/>
              </a:ext>
            </a:extLst>
          </p:cNvPr>
          <p:cNvCxnSpPr>
            <a:cxnSpLocks/>
            <a:stCxn id="18" idx="1"/>
          </p:cNvCxnSpPr>
          <p:nvPr/>
        </p:nvCxnSpPr>
        <p:spPr>
          <a:xfrm flipH="1" flipV="1">
            <a:off x="1489437" y="2750406"/>
            <a:ext cx="996863" cy="5178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F2003420-3EFC-F70C-FBA8-D4DB6580DBAA}"/>
              </a:ext>
            </a:extLst>
          </p:cNvPr>
          <p:cNvSpPr/>
          <p:nvPr/>
        </p:nvSpPr>
        <p:spPr>
          <a:xfrm>
            <a:off x="1010194" y="696678"/>
            <a:ext cx="977674" cy="88391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cxnSp>
        <p:nvCxnSpPr>
          <p:cNvPr id="29" name="Conector recto de flecha 28">
            <a:extLst>
              <a:ext uri="{FF2B5EF4-FFF2-40B4-BE49-F238E27FC236}">
                <a16:creationId xmlns:a16="http://schemas.microsoft.com/office/drawing/2014/main" id="{558ECBB8-37ED-6438-495E-F67451386205}"/>
              </a:ext>
            </a:extLst>
          </p:cNvPr>
          <p:cNvCxnSpPr>
            <a:cxnSpLocks/>
          </p:cNvCxnSpPr>
          <p:nvPr/>
        </p:nvCxnSpPr>
        <p:spPr>
          <a:xfrm flipV="1">
            <a:off x="2205120" y="3780673"/>
            <a:ext cx="1318259" cy="113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BDC5DC27-D19C-6FF2-60C4-674535653F6C}"/>
              </a:ext>
            </a:extLst>
          </p:cNvPr>
          <p:cNvCxnSpPr>
            <a:cxnSpLocks/>
          </p:cNvCxnSpPr>
          <p:nvPr/>
        </p:nvCxnSpPr>
        <p:spPr>
          <a:xfrm flipV="1">
            <a:off x="2602992" y="4282372"/>
            <a:ext cx="920387" cy="657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recto de flecha 35">
            <a:extLst>
              <a:ext uri="{FF2B5EF4-FFF2-40B4-BE49-F238E27FC236}">
                <a16:creationId xmlns:a16="http://schemas.microsoft.com/office/drawing/2014/main" id="{343189A9-B0CF-90AE-3842-8F23F20B971B}"/>
              </a:ext>
            </a:extLst>
          </p:cNvPr>
          <p:cNvCxnSpPr>
            <a:cxnSpLocks/>
          </p:cNvCxnSpPr>
          <p:nvPr/>
        </p:nvCxnSpPr>
        <p:spPr>
          <a:xfrm flipV="1">
            <a:off x="3187555" y="4624008"/>
            <a:ext cx="335824" cy="292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DE83FF2F-9F0B-B994-EF65-91CA79B3993C}"/>
              </a:ext>
            </a:extLst>
          </p:cNvPr>
          <p:cNvCxnSpPr>
            <a:cxnSpLocks/>
          </p:cNvCxnSpPr>
          <p:nvPr/>
        </p:nvCxnSpPr>
        <p:spPr>
          <a:xfrm flipH="1">
            <a:off x="3492359" y="5244942"/>
            <a:ext cx="242069" cy="170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ítulo 1">
            <a:extLst>
              <a:ext uri="{FF2B5EF4-FFF2-40B4-BE49-F238E27FC236}">
                <a16:creationId xmlns:a16="http://schemas.microsoft.com/office/drawing/2014/main" id="{889069CE-E84F-110D-6171-53748A9BC6F7}"/>
              </a:ext>
            </a:extLst>
          </p:cNvPr>
          <p:cNvSpPr txBox="1">
            <a:spLocks/>
          </p:cNvSpPr>
          <p:nvPr/>
        </p:nvSpPr>
        <p:spPr>
          <a:xfrm>
            <a:off x="3613394" y="3631472"/>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CANTIDAD DE CAJAS</a:t>
            </a:r>
            <a:endParaRPr lang="es-EC" sz="1000" dirty="0">
              <a:solidFill>
                <a:schemeClr val="accent6"/>
              </a:solidFill>
              <a:effectLst/>
              <a:latin typeface="Helvetica" pitchFamily="2" charset="0"/>
            </a:endParaRPr>
          </a:p>
        </p:txBody>
      </p:sp>
      <p:sp>
        <p:nvSpPr>
          <p:cNvPr id="52" name="Título 1">
            <a:extLst>
              <a:ext uri="{FF2B5EF4-FFF2-40B4-BE49-F238E27FC236}">
                <a16:creationId xmlns:a16="http://schemas.microsoft.com/office/drawing/2014/main" id="{C3494B26-DF2C-35C7-E89B-28A4004A4466}"/>
              </a:ext>
            </a:extLst>
          </p:cNvPr>
          <p:cNvSpPr txBox="1">
            <a:spLocks/>
          </p:cNvSpPr>
          <p:nvPr/>
        </p:nvSpPr>
        <p:spPr>
          <a:xfrm>
            <a:off x="3572810" y="4130097"/>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TIPO DE CAJA</a:t>
            </a:r>
            <a:endParaRPr lang="es-EC" sz="1000" dirty="0">
              <a:solidFill>
                <a:schemeClr val="accent6"/>
              </a:solidFill>
              <a:effectLst/>
              <a:latin typeface="Helvetica" pitchFamily="2" charset="0"/>
            </a:endParaRPr>
          </a:p>
        </p:txBody>
      </p:sp>
      <p:sp>
        <p:nvSpPr>
          <p:cNvPr id="53" name="Título 1">
            <a:extLst>
              <a:ext uri="{FF2B5EF4-FFF2-40B4-BE49-F238E27FC236}">
                <a16:creationId xmlns:a16="http://schemas.microsoft.com/office/drawing/2014/main" id="{0D29EBD9-9C94-6354-6160-F4591935CE6E}"/>
              </a:ext>
            </a:extLst>
          </p:cNvPr>
          <p:cNvSpPr txBox="1">
            <a:spLocks/>
          </p:cNvSpPr>
          <p:nvPr/>
        </p:nvSpPr>
        <p:spPr>
          <a:xfrm>
            <a:off x="3572810" y="4458785"/>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VARIEDAD DE LA FLOR</a:t>
            </a:r>
            <a:endParaRPr lang="es-EC" sz="1000" dirty="0">
              <a:solidFill>
                <a:schemeClr val="accent6"/>
              </a:solidFill>
              <a:effectLst/>
              <a:latin typeface="Helvetica" pitchFamily="2" charset="0"/>
            </a:endParaRPr>
          </a:p>
        </p:txBody>
      </p:sp>
      <p:sp>
        <p:nvSpPr>
          <p:cNvPr id="56" name="Título 1">
            <a:extLst>
              <a:ext uri="{FF2B5EF4-FFF2-40B4-BE49-F238E27FC236}">
                <a16:creationId xmlns:a16="http://schemas.microsoft.com/office/drawing/2014/main" id="{7C2774BD-CB52-C79C-EF7A-CD6EAD3CDC6E}"/>
              </a:ext>
            </a:extLst>
          </p:cNvPr>
          <p:cNvSpPr txBox="1">
            <a:spLocks/>
          </p:cNvSpPr>
          <p:nvPr/>
        </p:nvSpPr>
        <p:spPr>
          <a:xfrm>
            <a:off x="1886176" y="5271833"/>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TAMAÑODE LA FLOR</a:t>
            </a:r>
            <a:endParaRPr lang="es-EC" sz="1000" dirty="0">
              <a:solidFill>
                <a:schemeClr val="accent6"/>
              </a:solidFill>
              <a:effectLst/>
              <a:latin typeface="Helvetica" pitchFamily="2" charset="0"/>
            </a:endParaRPr>
          </a:p>
        </p:txBody>
      </p:sp>
      <p:sp>
        <p:nvSpPr>
          <p:cNvPr id="57" name="Título 1">
            <a:extLst>
              <a:ext uri="{FF2B5EF4-FFF2-40B4-BE49-F238E27FC236}">
                <a16:creationId xmlns:a16="http://schemas.microsoft.com/office/drawing/2014/main" id="{2B1D7BD1-DCF5-5575-2697-083DC67A0832}"/>
              </a:ext>
            </a:extLst>
          </p:cNvPr>
          <p:cNvSpPr txBox="1">
            <a:spLocks/>
          </p:cNvSpPr>
          <p:nvPr/>
        </p:nvSpPr>
        <p:spPr>
          <a:xfrm>
            <a:off x="1886176" y="5789801"/>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CANTIDAD DE TALLOS</a:t>
            </a:r>
            <a:endParaRPr lang="es-EC" sz="1000" dirty="0">
              <a:solidFill>
                <a:schemeClr val="accent6"/>
              </a:solidFill>
              <a:effectLst/>
              <a:latin typeface="Helvetica" pitchFamily="2" charset="0"/>
            </a:endParaRPr>
          </a:p>
        </p:txBody>
      </p:sp>
      <p:sp>
        <p:nvSpPr>
          <p:cNvPr id="58" name="Título 1">
            <a:extLst>
              <a:ext uri="{FF2B5EF4-FFF2-40B4-BE49-F238E27FC236}">
                <a16:creationId xmlns:a16="http://schemas.microsoft.com/office/drawing/2014/main" id="{342C0E69-DBC7-2401-07DE-817751591A85}"/>
              </a:ext>
            </a:extLst>
          </p:cNvPr>
          <p:cNvSpPr txBox="1">
            <a:spLocks/>
          </p:cNvSpPr>
          <p:nvPr/>
        </p:nvSpPr>
        <p:spPr>
          <a:xfrm>
            <a:off x="1883355" y="6260428"/>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PRECIO POR TALLO</a:t>
            </a:r>
            <a:endParaRPr lang="es-EC" sz="1000" dirty="0">
              <a:solidFill>
                <a:schemeClr val="accent6"/>
              </a:solidFill>
              <a:effectLst/>
              <a:latin typeface="Helvetica" pitchFamily="2" charset="0"/>
            </a:endParaRPr>
          </a:p>
        </p:txBody>
      </p:sp>
      <p:sp>
        <p:nvSpPr>
          <p:cNvPr id="59" name="Título 1">
            <a:extLst>
              <a:ext uri="{FF2B5EF4-FFF2-40B4-BE49-F238E27FC236}">
                <a16:creationId xmlns:a16="http://schemas.microsoft.com/office/drawing/2014/main" id="{3E687E9A-2864-5A4C-C444-FA785F186D44}"/>
              </a:ext>
            </a:extLst>
          </p:cNvPr>
          <p:cNvSpPr txBox="1">
            <a:spLocks/>
          </p:cNvSpPr>
          <p:nvPr/>
        </p:nvSpPr>
        <p:spPr>
          <a:xfrm>
            <a:off x="208856" y="6260428"/>
            <a:ext cx="6701395" cy="895330"/>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900" dirty="0">
                <a:solidFill>
                  <a:srgbClr val="FF0000"/>
                </a:solidFill>
                <a:effectLst/>
                <a:latin typeface="Helvetica" pitchFamily="2" charset="0"/>
              </a:rPr>
              <a:t>EXISTE 1 CAJAS HB DE EXPLOR EN 50, 60 Y 70 CM, ESTA CAJA TIENE 250 TALLOS ENTRE LAS TRES DIMENCIONES, LA COMPOSICION SE COLOCA UNA VEZ QUE SE HACE LA VENTA, EN LA DISPO DEBE SALIR UNICAMENTE LOS 200 TALLOS Y EL COSTO POR TALLO ES DE EL DE 50 CM A $0.35 CENTAVOS, </a:t>
            </a:r>
            <a:r>
              <a:rPr lang="es-EC" sz="800" dirty="0">
                <a:solidFill>
                  <a:srgbClr val="FF0000"/>
                </a:solidFill>
                <a:effectLst/>
                <a:latin typeface="Helvetica" pitchFamily="2" charset="0"/>
              </a:rPr>
              <a:t>EL DE 60 CM A $0.40 CENTAVOS Y EL DE 70 CM A $0.45 CENTAVOS</a:t>
            </a:r>
          </a:p>
        </p:txBody>
      </p:sp>
      <p:cxnSp>
        <p:nvCxnSpPr>
          <p:cNvPr id="60" name="Conector recto de flecha 59">
            <a:extLst>
              <a:ext uri="{FF2B5EF4-FFF2-40B4-BE49-F238E27FC236}">
                <a16:creationId xmlns:a16="http://schemas.microsoft.com/office/drawing/2014/main" id="{888BB7EA-D89F-F846-0080-07811F54A11F}"/>
              </a:ext>
            </a:extLst>
          </p:cNvPr>
          <p:cNvCxnSpPr>
            <a:cxnSpLocks/>
          </p:cNvCxnSpPr>
          <p:nvPr/>
        </p:nvCxnSpPr>
        <p:spPr>
          <a:xfrm flipH="1">
            <a:off x="3622951" y="5301136"/>
            <a:ext cx="861333" cy="661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ector recto de flecha 60">
            <a:extLst>
              <a:ext uri="{FF2B5EF4-FFF2-40B4-BE49-F238E27FC236}">
                <a16:creationId xmlns:a16="http://schemas.microsoft.com/office/drawing/2014/main" id="{C033AF12-5831-A287-028A-178B4DAEB11C}"/>
              </a:ext>
            </a:extLst>
          </p:cNvPr>
          <p:cNvCxnSpPr>
            <a:cxnSpLocks/>
          </p:cNvCxnSpPr>
          <p:nvPr/>
        </p:nvCxnSpPr>
        <p:spPr>
          <a:xfrm flipH="1">
            <a:off x="3498814" y="5301136"/>
            <a:ext cx="1544931" cy="1138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ector recto 61">
            <a:extLst>
              <a:ext uri="{FF2B5EF4-FFF2-40B4-BE49-F238E27FC236}">
                <a16:creationId xmlns:a16="http://schemas.microsoft.com/office/drawing/2014/main" id="{6EFB32A1-E2D6-B0D9-44A0-8825D964FF5C}"/>
              </a:ext>
            </a:extLst>
          </p:cNvPr>
          <p:cNvCxnSpPr>
            <a:cxnSpLocks/>
          </p:cNvCxnSpPr>
          <p:nvPr/>
        </p:nvCxnSpPr>
        <p:spPr>
          <a:xfrm flipH="1">
            <a:off x="1758118" y="3579218"/>
            <a:ext cx="3629383" cy="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pic>
        <p:nvPicPr>
          <p:cNvPr id="64" name="Imagen 63">
            <a:extLst>
              <a:ext uri="{FF2B5EF4-FFF2-40B4-BE49-F238E27FC236}">
                <a16:creationId xmlns:a16="http://schemas.microsoft.com/office/drawing/2014/main" id="{6B99A6C1-9962-E66E-7D44-BD59C67C6D15}"/>
              </a:ext>
            </a:extLst>
          </p:cNvPr>
          <p:cNvPicPr>
            <a:picLocks noChangeAspect="1"/>
          </p:cNvPicPr>
          <p:nvPr/>
        </p:nvPicPr>
        <p:blipFill>
          <a:blip r:embed="rId4"/>
          <a:stretch>
            <a:fillRect/>
          </a:stretch>
        </p:blipFill>
        <p:spPr>
          <a:xfrm>
            <a:off x="-33352" y="7239213"/>
            <a:ext cx="6858000" cy="716184"/>
          </a:xfrm>
          <a:prstGeom prst="rect">
            <a:avLst/>
          </a:prstGeom>
        </p:spPr>
      </p:pic>
      <p:sp>
        <p:nvSpPr>
          <p:cNvPr id="65" name="Título 1">
            <a:extLst>
              <a:ext uri="{FF2B5EF4-FFF2-40B4-BE49-F238E27FC236}">
                <a16:creationId xmlns:a16="http://schemas.microsoft.com/office/drawing/2014/main" id="{5A788AE1-3CDD-3AAC-3AE2-DFCAB924394E}"/>
              </a:ext>
            </a:extLst>
          </p:cNvPr>
          <p:cNvSpPr txBox="1">
            <a:spLocks/>
          </p:cNvSpPr>
          <p:nvPr/>
        </p:nvSpPr>
        <p:spPr>
          <a:xfrm>
            <a:off x="2373089" y="8385231"/>
            <a:ext cx="1885399" cy="302258"/>
          </a:xfrm>
          <a:prstGeom prst="rect">
            <a:avLst/>
          </a:prstGeom>
        </p:spPr>
        <p:txBody>
          <a:bodyPr vert="horz" lIns="91440" tIns="45720" rIns="91440" bIns="45720" rtlCol="0" anchor="b">
            <a:normAutofit fontScale="92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900" dirty="0">
                <a:solidFill>
                  <a:srgbClr val="FF0000"/>
                </a:solidFill>
                <a:effectLst/>
                <a:latin typeface="Helvetica" pitchFamily="2" charset="0"/>
              </a:rPr>
              <a:t>ASI ES COMO DEBE APARECER</a:t>
            </a:r>
            <a:endParaRPr lang="es-EC" sz="800" dirty="0">
              <a:solidFill>
                <a:srgbClr val="FF0000"/>
              </a:solidFill>
              <a:effectLst/>
              <a:latin typeface="Helvetica" pitchFamily="2" charset="0"/>
            </a:endParaRPr>
          </a:p>
        </p:txBody>
      </p:sp>
      <p:cxnSp>
        <p:nvCxnSpPr>
          <p:cNvPr id="66" name="Conector recto de flecha 65">
            <a:extLst>
              <a:ext uri="{FF2B5EF4-FFF2-40B4-BE49-F238E27FC236}">
                <a16:creationId xmlns:a16="http://schemas.microsoft.com/office/drawing/2014/main" id="{35743A8C-9A5B-8D7F-8B60-E115760CBE89}"/>
              </a:ext>
            </a:extLst>
          </p:cNvPr>
          <p:cNvCxnSpPr>
            <a:cxnSpLocks/>
          </p:cNvCxnSpPr>
          <p:nvPr/>
        </p:nvCxnSpPr>
        <p:spPr>
          <a:xfrm flipV="1">
            <a:off x="4083886" y="7955397"/>
            <a:ext cx="2386583" cy="580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Conector recto de flecha 66">
            <a:extLst>
              <a:ext uri="{FF2B5EF4-FFF2-40B4-BE49-F238E27FC236}">
                <a16:creationId xmlns:a16="http://schemas.microsoft.com/office/drawing/2014/main" id="{BD4CD7AC-3E54-3444-5186-12313457E6EF}"/>
              </a:ext>
            </a:extLst>
          </p:cNvPr>
          <p:cNvCxnSpPr>
            <a:cxnSpLocks/>
            <a:stCxn id="65" idx="1"/>
          </p:cNvCxnSpPr>
          <p:nvPr/>
        </p:nvCxnSpPr>
        <p:spPr>
          <a:xfrm flipH="1" flipV="1">
            <a:off x="1526836" y="7735475"/>
            <a:ext cx="846253" cy="800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ector recto de flecha 68">
            <a:extLst>
              <a:ext uri="{FF2B5EF4-FFF2-40B4-BE49-F238E27FC236}">
                <a16:creationId xmlns:a16="http://schemas.microsoft.com/office/drawing/2014/main" id="{A3DAA641-2C63-B494-65C5-C2032A2AF705}"/>
              </a:ext>
            </a:extLst>
          </p:cNvPr>
          <p:cNvCxnSpPr>
            <a:cxnSpLocks/>
          </p:cNvCxnSpPr>
          <p:nvPr/>
        </p:nvCxnSpPr>
        <p:spPr>
          <a:xfrm flipV="1">
            <a:off x="4083886" y="7602579"/>
            <a:ext cx="2316914" cy="933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3" name="Imagen 72">
            <a:extLst>
              <a:ext uri="{FF2B5EF4-FFF2-40B4-BE49-F238E27FC236}">
                <a16:creationId xmlns:a16="http://schemas.microsoft.com/office/drawing/2014/main" id="{CF0B3F8E-AA12-855D-6EFF-96AE0E439D81}"/>
              </a:ext>
            </a:extLst>
          </p:cNvPr>
          <p:cNvPicPr>
            <a:picLocks noChangeAspect="1"/>
          </p:cNvPicPr>
          <p:nvPr/>
        </p:nvPicPr>
        <p:blipFill>
          <a:blip r:embed="rId5"/>
          <a:stretch>
            <a:fillRect/>
          </a:stretch>
        </p:blipFill>
        <p:spPr>
          <a:xfrm>
            <a:off x="469750" y="8835241"/>
            <a:ext cx="3505001" cy="912459"/>
          </a:xfrm>
          <a:prstGeom prst="rect">
            <a:avLst/>
          </a:prstGeom>
        </p:spPr>
      </p:pic>
      <p:sp>
        <p:nvSpPr>
          <p:cNvPr id="75" name="Cerrar llave 74">
            <a:extLst>
              <a:ext uri="{FF2B5EF4-FFF2-40B4-BE49-F238E27FC236}">
                <a16:creationId xmlns:a16="http://schemas.microsoft.com/office/drawing/2014/main" id="{B5488160-CA73-56E8-4FC9-FFE9904B5543}"/>
              </a:ext>
            </a:extLst>
          </p:cNvPr>
          <p:cNvSpPr/>
          <p:nvPr/>
        </p:nvSpPr>
        <p:spPr>
          <a:xfrm>
            <a:off x="4006162" y="8833300"/>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C"/>
          </a:p>
        </p:txBody>
      </p:sp>
      <p:sp>
        <p:nvSpPr>
          <p:cNvPr id="76" name="Título 1">
            <a:extLst>
              <a:ext uri="{FF2B5EF4-FFF2-40B4-BE49-F238E27FC236}">
                <a16:creationId xmlns:a16="http://schemas.microsoft.com/office/drawing/2014/main" id="{2B8E268D-D7CA-70F7-DBFB-89C629B14A39}"/>
              </a:ext>
            </a:extLst>
          </p:cNvPr>
          <p:cNvSpPr txBox="1">
            <a:spLocks/>
          </p:cNvSpPr>
          <p:nvPr/>
        </p:nvSpPr>
        <p:spPr>
          <a:xfrm>
            <a:off x="4271276" y="9101415"/>
            <a:ext cx="1885399" cy="302258"/>
          </a:xfrm>
          <a:prstGeom prst="rect">
            <a:avLst/>
          </a:prstGeom>
        </p:spPr>
        <p:txBody>
          <a:bodyPr vert="horz" lIns="91440" tIns="45720" rIns="91440" bIns="45720" rtlCol="0" anchor="b">
            <a:normAutofit fontScale="92500" lnSpcReduction="100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900" dirty="0">
                <a:solidFill>
                  <a:srgbClr val="FF0000"/>
                </a:solidFill>
                <a:effectLst/>
                <a:latin typeface="Helvetica" pitchFamily="2" charset="0"/>
              </a:rPr>
              <a:t>ASI ES COMO DEBE APARECER LOS PRECIOS</a:t>
            </a:r>
            <a:endParaRPr lang="es-EC" sz="800" dirty="0">
              <a:solidFill>
                <a:srgbClr val="FF0000"/>
              </a:solidFill>
              <a:effectLst/>
              <a:latin typeface="Helvetica" pitchFamily="2" charset="0"/>
            </a:endParaRPr>
          </a:p>
        </p:txBody>
      </p:sp>
    </p:spTree>
    <p:extLst>
      <p:ext uri="{BB962C8B-B14F-4D97-AF65-F5344CB8AC3E}">
        <p14:creationId xmlns:p14="http://schemas.microsoft.com/office/powerpoint/2010/main" val="1958624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360DED-5A3D-7284-0A32-6B32161B5234}"/>
              </a:ext>
            </a:extLst>
          </p:cNvPr>
          <p:cNvSpPr>
            <a:spLocks noGrp="1"/>
          </p:cNvSpPr>
          <p:nvPr>
            <p:ph type="ctrTitle"/>
          </p:nvPr>
        </p:nvSpPr>
        <p:spPr>
          <a:xfrm>
            <a:off x="340178" y="480368"/>
            <a:ext cx="2298519" cy="521118"/>
          </a:xfrm>
        </p:spPr>
        <p:txBody>
          <a:bodyPr>
            <a:normAutofit fontScale="90000"/>
          </a:bodyPr>
          <a:lstStyle/>
          <a:p>
            <a:r>
              <a:rPr lang="es-EC" sz="2400" dirty="0"/>
              <a:t>COLLAS FLOWERS</a:t>
            </a:r>
            <a:endParaRPr lang="es-EC" dirty="0"/>
          </a:p>
        </p:txBody>
      </p:sp>
      <p:sp>
        <p:nvSpPr>
          <p:cNvPr id="4" name="Título 1">
            <a:extLst>
              <a:ext uri="{FF2B5EF4-FFF2-40B4-BE49-F238E27FC236}">
                <a16:creationId xmlns:a16="http://schemas.microsoft.com/office/drawing/2014/main" id="{827B5D13-129E-1D70-5EDF-6C8EBCD006FD}"/>
              </a:ext>
            </a:extLst>
          </p:cNvPr>
          <p:cNvSpPr txBox="1">
            <a:spLocks/>
          </p:cNvSpPr>
          <p:nvPr/>
        </p:nvSpPr>
        <p:spPr>
          <a:xfrm>
            <a:off x="122464" y="1081260"/>
            <a:ext cx="2988674" cy="7271657"/>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400" dirty="0">
                <a:solidFill>
                  <a:srgbClr val="000000"/>
                </a:solidFill>
                <a:effectLst/>
                <a:highlight>
                  <a:srgbClr val="00FF00"/>
                </a:highlight>
                <a:latin typeface="Helvetica" pitchFamily="2" charset="0"/>
              </a:rPr>
              <a:t>1 hb Gotcha 70 x300</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6 hb Explorer 70 x350</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6 hb Explorer 80 x300</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2 hb Explorer 90 x250</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1 hb Freedom 60 x400</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2 hb Freedom 70 x350</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1 hb Freedom 80 x300</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2 hb Explorer 100 x250</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1 hb Nina 60¹²/70⁴x400</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1 hb Candelight 60 x300</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1 hb Gotcha 50⁴/60⁸x300</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2 hb Red Panther 70 x300</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1 hb Mondial 70⁸/80⁴x300</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1 hb Mondial 60¹⁰/70⁴x350</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1 hb Mondial 50⁴/60¹⁰x350</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1 hb Candelight 60⁵/70⁷x300</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1 hb Red Panther 50⁹/60⁹x450</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1 hb Pink Mondial 60⁵/70⁹x350</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1 qb Pink Mondial 50²/60²x100</a:t>
            </a:r>
            <a:br>
              <a:rPr lang="es-EC" sz="1400" dirty="0">
                <a:solidFill>
                  <a:srgbClr val="000000"/>
                </a:solidFill>
                <a:effectLst/>
                <a:latin typeface="Helvetica" pitchFamily="2" charset="0"/>
              </a:rPr>
            </a:br>
            <a:r>
              <a:rPr lang="es-EC" sz="1400" dirty="0">
                <a:solidFill>
                  <a:srgbClr val="000000"/>
                </a:solidFill>
                <a:effectLst/>
                <a:highlight>
                  <a:srgbClr val="00FF00"/>
                </a:highlight>
                <a:latin typeface="Helvetica" pitchFamily="2" charset="0"/>
              </a:rPr>
              <a:t>1 hb Royal Explorer 50³/60⁹x300</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1 qb Hot Explorer 60¹/70³x100</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1 qb Deep Purple 50³/60²x125</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1 qb Pink Floyd 50¹/60³x100</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1 qb Be Sweet 60¹/70³x100</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1 qb Playa Blanca 60 x125</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1 qb Red Panther 60 x100</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1 qb Iguazu 60²/70²x100</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1 hb Mix 50 x400</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2 hb Mix 60 x350</a:t>
            </a:r>
            <a:br>
              <a:rPr lang="es-EC" sz="1400" dirty="0">
                <a:solidFill>
                  <a:srgbClr val="000000"/>
                </a:solidFill>
                <a:effectLst/>
                <a:latin typeface="Helvetica" pitchFamily="2" charset="0"/>
              </a:rPr>
            </a:br>
            <a:r>
              <a:rPr lang="es-EC" sz="1400" dirty="0">
                <a:solidFill>
                  <a:srgbClr val="000000"/>
                </a:solidFill>
                <a:effectLst/>
                <a:latin typeface="Helvetica" pitchFamily="2" charset="0"/>
              </a:rPr>
              <a:t>1 hb Mix 70 x300</a:t>
            </a:r>
          </a:p>
          <a:p>
            <a:pPr algn="l"/>
            <a:endParaRPr lang="es-EC" sz="1000" dirty="0">
              <a:solidFill>
                <a:srgbClr val="000000"/>
              </a:solidFill>
              <a:effectLst/>
              <a:latin typeface="Helvetica" pitchFamily="2" charset="0"/>
            </a:endParaRPr>
          </a:p>
        </p:txBody>
      </p:sp>
      <p:cxnSp>
        <p:nvCxnSpPr>
          <p:cNvPr id="10" name="Conector recto 9">
            <a:extLst>
              <a:ext uri="{FF2B5EF4-FFF2-40B4-BE49-F238E27FC236}">
                <a16:creationId xmlns:a16="http://schemas.microsoft.com/office/drawing/2014/main" id="{771F720F-7B09-87EC-2D84-28BCC7B364A4}"/>
              </a:ext>
            </a:extLst>
          </p:cNvPr>
          <p:cNvCxnSpPr/>
          <p:nvPr/>
        </p:nvCxnSpPr>
        <p:spPr>
          <a:xfrm>
            <a:off x="2926088" y="1384663"/>
            <a:ext cx="0" cy="704802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BF3A5574-B316-7FCB-A4AB-D51104F59030}"/>
              </a:ext>
            </a:extLst>
          </p:cNvPr>
          <p:cNvCxnSpPr>
            <a:cxnSpLocks/>
          </p:cNvCxnSpPr>
          <p:nvPr/>
        </p:nvCxnSpPr>
        <p:spPr>
          <a:xfrm flipV="1">
            <a:off x="3427918" y="166858"/>
            <a:ext cx="1318259" cy="113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B294CD29-7458-1285-0B3A-C340FA98848D}"/>
              </a:ext>
            </a:extLst>
          </p:cNvPr>
          <p:cNvCxnSpPr>
            <a:cxnSpLocks/>
          </p:cNvCxnSpPr>
          <p:nvPr/>
        </p:nvCxnSpPr>
        <p:spPr>
          <a:xfrm flipV="1">
            <a:off x="3825790" y="668557"/>
            <a:ext cx="920387" cy="657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2DD07B3E-CF04-4575-215D-61F66426376E}"/>
              </a:ext>
            </a:extLst>
          </p:cNvPr>
          <p:cNvCxnSpPr>
            <a:cxnSpLocks/>
          </p:cNvCxnSpPr>
          <p:nvPr/>
        </p:nvCxnSpPr>
        <p:spPr>
          <a:xfrm flipV="1">
            <a:off x="4410353" y="1010193"/>
            <a:ext cx="335824" cy="292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90EA4D0C-CF15-2A79-BED5-7013A43E8DD2}"/>
              </a:ext>
            </a:extLst>
          </p:cNvPr>
          <p:cNvCxnSpPr>
            <a:cxnSpLocks/>
          </p:cNvCxnSpPr>
          <p:nvPr/>
        </p:nvCxnSpPr>
        <p:spPr>
          <a:xfrm flipH="1">
            <a:off x="4715157" y="1631127"/>
            <a:ext cx="242069" cy="170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EA07F450-C5B8-7E1D-2DB2-E51717B9A133}"/>
              </a:ext>
            </a:extLst>
          </p:cNvPr>
          <p:cNvCxnSpPr>
            <a:cxnSpLocks/>
          </p:cNvCxnSpPr>
          <p:nvPr/>
        </p:nvCxnSpPr>
        <p:spPr>
          <a:xfrm flipH="1">
            <a:off x="4765366" y="1663770"/>
            <a:ext cx="861333" cy="661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ítulo 1">
            <a:extLst>
              <a:ext uri="{FF2B5EF4-FFF2-40B4-BE49-F238E27FC236}">
                <a16:creationId xmlns:a16="http://schemas.microsoft.com/office/drawing/2014/main" id="{C7C03063-2AB9-8593-E1B2-6899DAA7F755}"/>
              </a:ext>
            </a:extLst>
          </p:cNvPr>
          <p:cNvSpPr txBox="1">
            <a:spLocks/>
          </p:cNvSpPr>
          <p:nvPr/>
        </p:nvSpPr>
        <p:spPr>
          <a:xfrm>
            <a:off x="4836192" y="17657"/>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CANTIDAD DE CAJAS</a:t>
            </a:r>
            <a:endParaRPr lang="es-EC" sz="1000" dirty="0">
              <a:solidFill>
                <a:schemeClr val="accent6"/>
              </a:solidFill>
              <a:effectLst/>
              <a:latin typeface="Helvetica" pitchFamily="2" charset="0"/>
            </a:endParaRPr>
          </a:p>
        </p:txBody>
      </p:sp>
      <p:sp>
        <p:nvSpPr>
          <p:cNvPr id="30" name="Título 1">
            <a:extLst>
              <a:ext uri="{FF2B5EF4-FFF2-40B4-BE49-F238E27FC236}">
                <a16:creationId xmlns:a16="http://schemas.microsoft.com/office/drawing/2014/main" id="{F5C5B462-316B-D271-D54E-8D4D4FBB7383}"/>
              </a:ext>
            </a:extLst>
          </p:cNvPr>
          <p:cNvSpPr txBox="1">
            <a:spLocks/>
          </p:cNvSpPr>
          <p:nvPr/>
        </p:nvSpPr>
        <p:spPr>
          <a:xfrm>
            <a:off x="4795608" y="516282"/>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TIPO DE CAJA</a:t>
            </a:r>
            <a:endParaRPr lang="es-EC" sz="1000" dirty="0">
              <a:solidFill>
                <a:schemeClr val="accent6"/>
              </a:solidFill>
              <a:effectLst/>
              <a:latin typeface="Helvetica" pitchFamily="2" charset="0"/>
            </a:endParaRPr>
          </a:p>
        </p:txBody>
      </p:sp>
      <p:sp>
        <p:nvSpPr>
          <p:cNvPr id="31" name="Título 1">
            <a:extLst>
              <a:ext uri="{FF2B5EF4-FFF2-40B4-BE49-F238E27FC236}">
                <a16:creationId xmlns:a16="http://schemas.microsoft.com/office/drawing/2014/main" id="{186C8366-2A04-429D-852F-0D106782C6C1}"/>
              </a:ext>
            </a:extLst>
          </p:cNvPr>
          <p:cNvSpPr txBox="1">
            <a:spLocks/>
          </p:cNvSpPr>
          <p:nvPr/>
        </p:nvSpPr>
        <p:spPr>
          <a:xfrm>
            <a:off x="4790803" y="853598"/>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VARIEDAD DE LA FLOR</a:t>
            </a:r>
            <a:endParaRPr lang="es-EC" sz="1000" dirty="0">
              <a:solidFill>
                <a:schemeClr val="accent6"/>
              </a:solidFill>
              <a:effectLst/>
              <a:latin typeface="Helvetica" pitchFamily="2" charset="0"/>
            </a:endParaRPr>
          </a:p>
        </p:txBody>
      </p:sp>
      <p:sp>
        <p:nvSpPr>
          <p:cNvPr id="32" name="Título 1">
            <a:extLst>
              <a:ext uri="{FF2B5EF4-FFF2-40B4-BE49-F238E27FC236}">
                <a16:creationId xmlns:a16="http://schemas.microsoft.com/office/drawing/2014/main" id="{F3B62E6D-46E9-3B81-40C3-84FC39DBB53B}"/>
              </a:ext>
            </a:extLst>
          </p:cNvPr>
          <p:cNvSpPr txBox="1">
            <a:spLocks/>
          </p:cNvSpPr>
          <p:nvPr/>
        </p:nvSpPr>
        <p:spPr>
          <a:xfrm>
            <a:off x="3108974" y="1658018"/>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TAMAÑODE LA FLOR</a:t>
            </a:r>
            <a:endParaRPr lang="es-EC" sz="1000" dirty="0">
              <a:solidFill>
                <a:schemeClr val="accent6"/>
              </a:solidFill>
              <a:effectLst/>
              <a:latin typeface="Helvetica" pitchFamily="2" charset="0"/>
            </a:endParaRPr>
          </a:p>
        </p:txBody>
      </p:sp>
      <p:sp>
        <p:nvSpPr>
          <p:cNvPr id="33" name="Título 1">
            <a:extLst>
              <a:ext uri="{FF2B5EF4-FFF2-40B4-BE49-F238E27FC236}">
                <a16:creationId xmlns:a16="http://schemas.microsoft.com/office/drawing/2014/main" id="{B179DF7D-1FF4-2DC1-62DC-4EE90321E42C}"/>
              </a:ext>
            </a:extLst>
          </p:cNvPr>
          <p:cNvSpPr txBox="1">
            <a:spLocks/>
          </p:cNvSpPr>
          <p:nvPr/>
        </p:nvSpPr>
        <p:spPr>
          <a:xfrm>
            <a:off x="3108974" y="2175986"/>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CANTIDAD DE TALLOS</a:t>
            </a:r>
            <a:endParaRPr lang="es-EC" sz="1000" dirty="0">
              <a:solidFill>
                <a:schemeClr val="accent6"/>
              </a:solidFill>
              <a:effectLst/>
              <a:latin typeface="Helvetica" pitchFamily="2" charset="0"/>
            </a:endParaRPr>
          </a:p>
        </p:txBody>
      </p:sp>
      <p:sp>
        <p:nvSpPr>
          <p:cNvPr id="38" name="Título 1">
            <a:extLst>
              <a:ext uri="{FF2B5EF4-FFF2-40B4-BE49-F238E27FC236}">
                <a16:creationId xmlns:a16="http://schemas.microsoft.com/office/drawing/2014/main" id="{E9426A61-900D-0C77-2BCC-D35231256C70}"/>
              </a:ext>
            </a:extLst>
          </p:cNvPr>
          <p:cNvSpPr txBox="1">
            <a:spLocks/>
          </p:cNvSpPr>
          <p:nvPr/>
        </p:nvSpPr>
        <p:spPr>
          <a:xfrm>
            <a:off x="3073362" y="2940632"/>
            <a:ext cx="3729165" cy="53793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900" dirty="0">
                <a:solidFill>
                  <a:srgbClr val="FF0000"/>
                </a:solidFill>
                <a:effectLst/>
                <a:latin typeface="Helvetica" pitchFamily="2" charset="0"/>
              </a:rPr>
              <a:t>EXISTE 1 CAJAS HB DE GOTCHA EN 70 CM, ESTA CAJA TIENE 300 TALLOS Y EL COSTO POR TALLO NO ESTA POR LO QUE DEBE APARECER EN LA DIPO COMO 0</a:t>
            </a:r>
            <a:endParaRPr lang="es-EC" sz="800" dirty="0">
              <a:solidFill>
                <a:srgbClr val="FF0000"/>
              </a:solidFill>
              <a:effectLst/>
              <a:latin typeface="Helvetica" pitchFamily="2" charset="0"/>
            </a:endParaRPr>
          </a:p>
        </p:txBody>
      </p:sp>
      <p:cxnSp>
        <p:nvCxnSpPr>
          <p:cNvPr id="39" name="Conector recto de flecha 38">
            <a:extLst>
              <a:ext uri="{FF2B5EF4-FFF2-40B4-BE49-F238E27FC236}">
                <a16:creationId xmlns:a16="http://schemas.microsoft.com/office/drawing/2014/main" id="{B1996EAF-AB1A-4351-CA1D-D720A69B03DA}"/>
              </a:ext>
            </a:extLst>
          </p:cNvPr>
          <p:cNvCxnSpPr>
            <a:cxnSpLocks/>
          </p:cNvCxnSpPr>
          <p:nvPr/>
        </p:nvCxnSpPr>
        <p:spPr>
          <a:xfrm flipV="1">
            <a:off x="3427918" y="3987982"/>
            <a:ext cx="1410455" cy="1337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1B4DB8FC-C21B-41CA-DA37-3E876384CB3F}"/>
              </a:ext>
            </a:extLst>
          </p:cNvPr>
          <p:cNvCxnSpPr>
            <a:cxnSpLocks/>
          </p:cNvCxnSpPr>
          <p:nvPr/>
        </p:nvCxnSpPr>
        <p:spPr>
          <a:xfrm flipV="1">
            <a:off x="3927566" y="4489681"/>
            <a:ext cx="910807" cy="836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AF03F5D2-8559-FF4D-13B7-A1B61BC2082F}"/>
              </a:ext>
            </a:extLst>
          </p:cNvPr>
          <p:cNvCxnSpPr>
            <a:cxnSpLocks/>
          </p:cNvCxnSpPr>
          <p:nvPr/>
        </p:nvCxnSpPr>
        <p:spPr>
          <a:xfrm flipV="1">
            <a:off x="4578265" y="4831317"/>
            <a:ext cx="260108" cy="542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D38D290-2C3F-903A-7E90-6FC839046EFE}"/>
              </a:ext>
            </a:extLst>
          </p:cNvPr>
          <p:cNvCxnSpPr>
            <a:cxnSpLocks/>
          </p:cNvCxnSpPr>
          <p:nvPr/>
        </p:nvCxnSpPr>
        <p:spPr>
          <a:xfrm flipH="1">
            <a:off x="4807353" y="5582218"/>
            <a:ext cx="626796" cy="649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ítulo 1">
            <a:extLst>
              <a:ext uri="{FF2B5EF4-FFF2-40B4-BE49-F238E27FC236}">
                <a16:creationId xmlns:a16="http://schemas.microsoft.com/office/drawing/2014/main" id="{78F826B0-E480-1355-DD66-95B135434501}"/>
              </a:ext>
            </a:extLst>
          </p:cNvPr>
          <p:cNvSpPr txBox="1">
            <a:spLocks/>
          </p:cNvSpPr>
          <p:nvPr/>
        </p:nvSpPr>
        <p:spPr>
          <a:xfrm>
            <a:off x="4928388" y="3838781"/>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CANTIDAD DE CAJAS</a:t>
            </a:r>
            <a:endParaRPr lang="es-EC" sz="1000" dirty="0">
              <a:solidFill>
                <a:schemeClr val="accent6"/>
              </a:solidFill>
              <a:effectLst/>
              <a:latin typeface="Helvetica" pitchFamily="2" charset="0"/>
            </a:endParaRPr>
          </a:p>
        </p:txBody>
      </p:sp>
      <p:sp>
        <p:nvSpPr>
          <p:cNvPr id="44" name="Título 1">
            <a:extLst>
              <a:ext uri="{FF2B5EF4-FFF2-40B4-BE49-F238E27FC236}">
                <a16:creationId xmlns:a16="http://schemas.microsoft.com/office/drawing/2014/main" id="{813CDE59-5AAC-11C3-C674-C97AD2239788}"/>
              </a:ext>
            </a:extLst>
          </p:cNvPr>
          <p:cNvSpPr txBox="1">
            <a:spLocks/>
          </p:cNvSpPr>
          <p:nvPr/>
        </p:nvSpPr>
        <p:spPr>
          <a:xfrm>
            <a:off x="4887804" y="4337406"/>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TIPO DE CAJA</a:t>
            </a:r>
            <a:endParaRPr lang="es-EC" sz="1000" dirty="0">
              <a:solidFill>
                <a:schemeClr val="accent6"/>
              </a:solidFill>
              <a:effectLst/>
              <a:latin typeface="Helvetica" pitchFamily="2" charset="0"/>
            </a:endParaRPr>
          </a:p>
        </p:txBody>
      </p:sp>
      <p:sp>
        <p:nvSpPr>
          <p:cNvPr id="45" name="Título 1">
            <a:extLst>
              <a:ext uri="{FF2B5EF4-FFF2-40B4-BE49-F238E27FC236}">
                <a16:creationId xmlns:a16="http://schemas.microsoft.com/office/drawing/2014/main" id="{7CF20893-70BF-C649-DC27-E06656AD77A7}"/>
              </a:ext>
            </a:extLst>
          </p:cNvPr>
          <p:cNvSpPr txBox="1">
            <a:spLocks/>
          </p:cNvSpPr>
          <p:nvPr/>
        </p:nvSpPr>
        <p:spPr>
          <a:xfrm>
            <a:off x="4887804" y="4666094"/>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VARIEDAD DE LA FLOR</a:t>
            </a:r>
            <a:endParaRPr lang="es-EC" sz="1000" dirty="0">
              <a:solidFill>
                <a:schemeClr val="accent6"/>
              </a:solidFill>
              <a:effectLst/>
              <a:latin typeface="Helvetica" pitchFamily="2" charset="0"/>
            </a:endParaRPr>
          </a:p>
        </p:txBody>
      </p:sp>
      <p:sp>
        <p:nvSpPr>
          <p:cNvPr id="46" name="Título 1">
            <a:extLst>
              <a:ext uri="{FF2B5EF4-FFF2-40B4-BE49-F238E27FC236}">
                <a16:creationId xmlns:a16="http://schemas.microsoft.com/office/drawing/2014/main" id="{126435AE-BCD6-08EA-A7CE-62444EA4D5E2}"/>
              </a:ext>
            </a:extLst>
          </p:cNvPr>
          <p:cNvSpPr txBox="1">
            <a:spLocks/>
          </p:cNvSpPr>
          <p:nvPr/>
        </p:nvSpPr>
        <p:spPr>
          <a:xfrm>
            <a:off x="3201170" y="6088745"/>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TAMAÑODE LA FLOR</a:t>
            </a:r>
            <a:endParaRPr lang="es-EC" sz="1000" dirty="0">
              <a:solidFill>
                <a:schemeClr val="accent6"/>
              </a:solidFill>
              <a:effectLst/>
              <a:latin typeface="Helvetica" pitchFamily="2" charset="0"/>
            </a:endParaRPr>
          </a:p>
        </p:txBody>
      </p:sp>
      <p:sp>
        <p:nvSpPr>
          <p:cNvPr id="47" name="Título 1">
            <a:extLst>
              <a:ext uri="{FF2B5EF4-FFF2-40B4-BE49-F238E27FC236}">
                <a16:creationId xmlns:a16="http://schemas.microsoft.com/office/drawing/2014/main" id="{F9F89EA7-93D9-B67E-F36D-D7A1D9F8F261}"/>
              </a:ext>
            </a:extLst>
          </p:cNvPr>
          <p:cNvSpPr txBox="1">
            <a:spLocks/>
          </p:cNvSpPr>
          <p:nvPr/>
        </p:nvSpPr>
        <p:spPr>
          <a:xfrm>
            <a:off x="3201170" y="6606713"/>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CANTIDAD DE TALLOS</a:t>
            </a:r>
            <a:endParaRPr lang="es-EC" sz="1000" dirty="0">
              <a:solidFill>
                <a:schemeClr val="accent6"/>
              </a:solidFill>
              <a:effectLst/>
              <a:latin typeface="Helvetica" pitchFamily="2" charset="0"/>
            </a:endParaRPr>
          </a:p>
        </p:txBody>
      </p:sp>
      <p:sp>
        <p:nvSpPr>
          <p:cNvPr id="48" name="Título 1">
            <a:extLst>
              <a:ext uri="{FF2B5EF4-FFF2-40B4-BE49-F238E27FC236}">
                <a16:creationId xmlns:a16="http://schemas.microsoft.com/office/drawing/2014/main" id="{390680A9-7134-0CE4-B4CA-56969E3A87CC}"/>
              </a:ext>
            </a:extLst>
          </p:cNvPr>
          <p:cNvSpPr txBox="1">
            <a:spLocks/>
          </p:cNvSpPr>
          <p:nvPr/>
        </p:nvSpPr>
        <p:spPr>
          <a:xfrm>
            <a:off x="3201170" y="7107583"/>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PRECIO POR TALLO</a:t>
            </a:r>
            <a:endParaRPr lang="es-EC" sz="1000" dirty="0">
              <a:solidFill>
                <a:schemeClr val="accent6"/>
              </a:solidFill>
              <a:effectLst/>
              <a:latin typeface="Helvetica" pitchFamily="2" charset="0"/>
            </a:endParaRPr>
          </a:p>
        </p:txBody>
      </p:sp>
      <p:sp>
        <p:nvSpPr>
          <p:cNvPr id="49" name="Título 1">
            <a:extLst>
              <a:ext uri="{FF2B5EF4-FFF2-40B4-BE49-F238E27FC236}">
                <a16:creationId xmlns:a16="http://schemas.microsoft.com/office/drawing/2014/main" id="{8436E216-EA72-2928-EE10-DFA920A7497C}"/>
              </a:ext>
            </a:extLst>
          </p:cNvPr>
          <p:cNvSpPr txBox="1">
            <a:spLocks/>
          </p:cNvSpPr>
          <p:nvPr/>
        </p:nvSpPr>
        <p:spPr>
          <a:xfrm>
            <a:off x="3087202" y="7526819"/>
            <a:ext cx="3770798" cy="1026080"/>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900" dirty="0">
                <a:solidFill>
                  <a:srgbClr val="FF0000"/>
                </a:solidFill>
                <a:effectLst/>
                <a:latin typeface="Helvetica" pitchFamily="2" charset="0"/>
              </a:rPr>
              <a:t>EXISTE 1 CAJAS HB DE ROYAL EXPLORER EN 50 Y 60 CM, LA COMPOSICION ES EL ESPONENTE OSEA EN 50 CM EXISTE 3 BONCES DE 25 OSEA 3 X 25 LO CUAL NOS DA 75 TALLOS Y EN 60 CM HAY 9 BONCHES OSEA 9 X 25 TOTAL 225 TALLOS EN TOTAL EXISTEN 300 TALLOS ENTRE LAS DOS DIMENCIONES </a:t>
            </a:r>
          </a:p>
          <a:p>
            <a:pPr algn="l"/>
            <a:r>
              <a:rPr lang="es-EC" sz="900" dirty="0">
                <a:solidFill>
                  <a:srgbClr val="FF0000"/>
                </a:solidFill>
                <a:effectLst/>
                <a:latin typeface="Helvetica" pitchFamily="2" charset="0"/>
              </a:rPr>
              <a:t>ESTA CAJA TIENE 300 TALLOS ENTRE LAS DOS , EL PRECIO </a:t>
            </a:r>
            <a:r>
              <a:rPr lang="es-EC" sz="900" dirty="0">
                <a:solidFill>
                  <a:srgbClr val="FF0000"/>
                </a:solidFill>
                <a:latin typeface="Helvetica" pitchFamily="2" charset="0"/>
              </a:rPr>
              <a:t>NO ESTA POR LO QUE DEBE APARECER EN LA DIPO COMO 0</a:t>
            </a:r>
            <a:endParaRPr lang="es-EC" sz="800" dirty="0">
              <a:solidFill>
                <a:srgbClr val="FF0000"/>
              </a:solidFill>
              <a:effectLst/>
              <a:latin typeface="Helvetica" pitchFamily="2" charset="0"/>
            </a:endParaRPr>
          </a:p>
        </p:txBody>
      </p:sp>
      <p:cxnSp>
        <p:nvCxnSpPr>
          <p:cNvPr id="50" name="Conector recto 49">
            <a:extLst>
              <a:ext uri="{FF2B5EF4-FFF2-40B4-BE49-F238E27FC236}">
                <a16:creationId xmlns:a16="http://schemas.microsoft.com/office/drawing/2014/main" id="{47052B7F-C27E-5BA8-39F6-88525B791247}"/>
              </a:ext>
            </a:extLst>
          </p:cNvPr>
          <p:cNvCxnSpPr>
            <a:cxnSpLocks/>
          </p:cNvCxnSpPr>
          <p:nvPr/>
        </p:nvCxnSpPr>
        <p:spPr>
          <a:xfrm flipH="1">
            <a:off x="3106153" y="3638798"/>
            <a:ext cx="3629383" cy="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 name="Título 1">
            <a:extLst>
              <a:ext uri="{FF2B5EF4-FFF2-40B4-BE49-F238E27FC236}">
                <a16:creationId xmlns:a16="http://schemas.microsoft.com/office/drawing/2014/main" id="{F01285FB-DE54-3478-0515-251F42925754}"/>
              </a:ext>
            </a:extLst>
          </p:cNvPr>
          <p:cNvSpPr txBox="1">
            <a:spLocks/>
          </p:cNvSpPr>
          <p:nvPr/>
        </p:nvSpPr>
        <p:spPr>
          <a:xfrm>
            <a:off x="3294023" y="622070"/>
            <a:ext cx="2988674" cy="1041034"/>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400" dirty="0">
                <a:solidFill>
                  <a:srgbClr val="000000"/>
                </a:solidFill>
                <a:effectLst/>
                <a:latin typeface="Helvetica" pitchFamily="2" charset="0"/>
              </a:rPr>
              <a:t>1     hb     Gotcha    70  x  300</a:t>
            </a:r>
            <a:endParaRPr lang="es-EC" sz="1000" dirty="0">
              <a:solidFill>
                <a:srgbClr val="000000"/>
              </a:solidFill>
              <a:effectLst/>
              <a:latin typeface="Helvetica" pitchFamily="2" charset="0"/>
            </a:endParaRPr>
          </a:p>
        </p:txBody>
      </p:sp>
      <p:sp>
        <p:nvSpPr>
          <p:cNvPr id="5" name="Título 1">
            <a:extLst>
              <a:ext uri="{FF2B5EF4-FFF2-40B4-BE49-F238E27FC236}">
                <a16:creationId xmlns:a16="http://schemas.microsoft.com/office/drawing/2014/main" id="{3353444C-BD94-85B1-55FE-37D676C93605}"/>
              </a:ext>
            </a:extLst>
          </p:cNvPr>
          <p:cNvSpPr txBox="1">
            <a:spLocks/>
          </p:cNvSpPr>
          <p:nvPr/>
        </p:nvSpPr>
        <p:spPr>
          <a:xfrm>
            <a:off x="3294023" y="5276620"/>
            <a:ext cx="3398729" cy="473823"/>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400" dirty="0">
                <a:solidFill>
                  <a:srgbClr val="000000"/>
                </a:solidFill>
                <a:effectLst/>
                <a:latin typeface="Helvetica" pitchFamily="2" charset="0"/>
              </a:rPr>
              <a:t>1      hb   Royal Explorer   50³/60⁹  x300</a:t>
            </a:r>
            <a:br>
              <a:rPr lang="es-EC" sz="1400" dirty="0">
                <a:solidFill>
                  <a:srgbClr val="000000"/>
                </a:solidFill>
                <a:effectLst/>
                <a:latin typeface="Helvetica" pitchFamily="2" charset="0"/>
              </a:rPr>
            </a:br>
            <a:endParaRPr lang="es-EC" sz="1000" dirty="0">
              <a:solidFill>
                <a:srgbClr val="000000"/>
              </a:solidFill>
              <a:effectLst/>
              <a:latin typeface="Helvetica" pitchFamily="2" charset="0"/>
            </a:endParaRPr>
          </a:p>
        </p:txBody>
      </p:sp>
      <p:sp>
        <p:nvSpPr>
          <p:cNvPr id="13" name="Título 1">
            <a:extLst>
              <a:ext uri="{FF2B5EF4-FFF2-40B4-BE49-F238E27FC236}">
                <a16:creationId xmlns:a16="http://schemas.microsoft.com/office/drawing/2014/main" id="{D1B8BE15-EBAB-6FA5-CFB1-7427C14FD665}"/>
              </a:ext>
            </a:extLst>
          </p:cNvPr>
          <p:cNvSpPr txBox="1">
            <a:spLocks/>
          </p:cNvSpPr>
          <p:nvPr/>
        </p:nvSpPr>
        <p:spPr>
          <a:xfrm>
            <a:off x="4813808" y="4956602"/>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COMPOSICION DE LA CAJA</a:t>
            </a:r>
            <a:endParaRPr lang="es-EC" sz="1000" dirty="0">
              <a:solidFill>
                <a:schemeClr val="accent6"/>
              </a:solidFill>
              <a:effectLst/>
              <a:latin typeface="Helvetica" pitchFamily="2" charset="0"/>
            </a:endParaRPr>
          </a:p>
        </p:txBody>
      </p:sp>
      <p:cxnSp>
        <p:nvCxnSpPr>
          <p:cNvPr id="16" name="Conector recto de flecha 15">
            <a:extLst>
              <a:ext uri="{FF2B5EF4-FFF2-40B4-BE49-F238E27FC236}">
                <a16:creationId xmlns:a16="http://schemas.microsoft.com/office/drawing/2014/main" id="{990C0B75-D00A-0CFD-5C90-E5DA1173B38F}"/>
              </a:ext>
            </a:extLst>
          </p:cNvPr>
          <p:cNvCxnSpPr>
            <a:cxnSpLocks/>
          </p:cNvCxnSpPr>
          <p:nvPr/>
        </p:nvCxnSpPr>
        <p:spPr>
          <a:xfrm flipH="1" flipV="1">
            <a:off x="5268367" y="5220259"/>
            <a:ext cx="646395" cy="149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ítulo 1">
            <a:extLst>
              <a:ext uri="{FF2B5EF4-FFF2-40B4-BE49-F238E27FC236}">
                <a16:creationId xmlns:a16="http://schemas.microsoft.com/office/drawing/2014/main" id="{36BA64B3-33D5-467E-E5AF-887498359D0B}"/>
              </a:ext>
            </a:extLst>
          </p:cNvPr>
          <p:cNvSpPr txBox="1">
            <a:spLocks/>
          </p:cNvSpPr>
          <p:nvPr/>
        </p:nvSpPr>
        <p:spPr>
          <a:xfrm>
            <a:off x="86500" y="9136335"/>
            <a:ext cx="4000547" cy="473823"/>
          </a:xfrm>
          <a:prstGeom prst="rect">
            <a:avLst/>
          </a:prstGeom>
        </p:spPr>
        <p:txBody>
          <a:bodyPr vert="horz" lIns="91440" tIns="45720" rIns="91440" bIns="45720" rtlCol="0" anchor="b">
            <a:normAutofit fontScale="92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400" dirty="0">
                <a:solidFill>
                  <a:srgbClr val="000000"/>
                </a:solidFill>
                <a:effectLst/>
                <a:latin typeface="Helvetica" pitchFamily="2" charset="0"/>
              </a:rPr>
              <a:t>1      hb   Royal Explorer   50³/60⁹  x300 0,35/0,40</a:t>
            </a:r>
            <a:br>
              <a:rPr lang="es-EC" sz="1400" dirty="0">
                <a:solidFill>
                  <a:srgbClr val="000000"/>
                </a:solidFill>
                <a:effectLst/>
                <a:latin typeface="Helvetica" pitchFamily="2" charset="0"/>
              </a:rPr>
            </a:br>
            <a:endParaRPr lang="es-EC" sz="1000" dirty="0">
              <a:solidFill>
                <a:srgbClr val="000000"/>
              </a:solidFill>
              <a:effectLst/>
              <a:latin typeface="Helvetica" pitchFamily="2" charset="0"/>
            </a:endParaRPr>
          </a:p>
        </p:txBody>
      </p:sp>
      <p:sp>
        <p:nvSpPr>
          <p:cNvPr id="24" name="Título 1">
            <a:extLst>
              <a:ext uri="{FF2B5EF4-FFF2-40B4-BE49-F238E27FC236}">
                <a16:creationId xmlns:a16="http://schemas.microsoft.com/office/drawing/2014/main" id="{040E6601-33D6-1505-53F8-24133FAB4997}"/>
              </a:ext>
            </a:extLst>
          </p:cNvPr>
          <p:cNvSpPr txBox="1">
            <a:spLocks/>
          </p:cNvSpPr>
          <p:nvPr/>
        </p:nvSpPr>
        <p:spPr>
          <a:xfrm>
            <a:off x="3825790" y="9025140"/>
            <a:ext cx="2705639" cy="556237"/>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900" dirty="0">
                <a:solidFill>
                  <a:srgbClr val="FF0000"/>
                </a:solidFill>
                <a:effectLst/>
                <a:latin typeface="Helvetica" pitchFamily="2" charset="0"/>
              </a:rPr>
              <a:t>SI ESTUVIERA ASI QUIERE DECIR QUE LOS DE 50 CM CUESTAN 0,35 Y LOS DE 60 CM CUESTAN 0,40</a:t>
            </a:r>
            <a:endParaRPr lang="es-EC" sz="800" dirty="0">
              <a:solidFill>
                <a:srgbClr val="FF0000"/>
              </a:solidFill>
              <a:effectLst/>
              <a:latin typeface="Helvetica" pitchFamily="2" charset="0"/>
            </a:endParaRPr>
          </a:p>
        </p:txBody>
      </p:sp>
    </p:spTree>
    <p:extLst>
      <p:ext uri="{BB962C8B-B14F-4D97-AF65-F5344CB8AC3E}">
        <p14:creationId xmlns:p14="http://schemas.microsoft.com/office/powerpoint/2010/main" val="362064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360DED-5A3D-7284-0A32-6B32161B5234}"/>
              </a:ext>
            </a:extLst>
          </p:cNvPr>
          <p:cNvSpPr>
            <a:spLocks noGrp="1"/>
          </p:cNvSpPr>
          <p:nvPr>
            <p:ph type="ctrTitle"/>
          </p:nvPr>
        </p:nvSpPr>
        <p:spPr>
          <a:xfrm>
            <a:off x="340178" y="480368"/>
            <a:ext cx="2298519" cy="521118"/>
          </a:xfrm>
        </p:spPr>
        <p:txBody>
          <a:bodyPr>
            <a:normAutofit/>
          </a:bodyPr>
          <a:lstStyle/>
          <a:p>
            <a:r>
              <a:rPr lang="es-EC" sz="2400" dirty="0"/>
              <a:t>MONTEBELLO</a:t>
            </a:r>
            <a:endParaRPr lang="es-EC" dirty="0"/>
          </a:p>
        </p:txBody>
      </p:sp>
      <p:sp>
        <p:nvSpPr>
          <p:cNvPr id="4" name="Título 1">
            <a:extLst>
              <a:ext uri="{FF2B5EF4-FFF2-40B4-BE49-F238E27FC236}">
                <a16:creationId xmlns:a16="http://schemas.microsoft.com/office/drawing/2014/main" id="{827B5D13-129E-1D70-5EDF-6C8EBCD006FD}"/>
              </a:ext>
            </a:extLst>
          </p:cNvPr>
          <p:cNvSpPr txBox="1">
            <a:spLocks/>
          </p:cNvSpPr>
          <p:nvPr/>
        </p:nvSpPr>
        <p:spPr>
          <a:xfrm>
            <a:off x="122464" y="1081261"/>
            <a:ext cx="2988674" cy="5862122"/>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BE SWEET 50/60 (6/4)</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BE SWEET 70/80 (5/5)</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CANDLE LIGHT 40/50 (5/7)</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CANDLE LIGHT 50/60 (8/4)</a:t>
            </a:r>
            <a:br>
              <a:rPr lang="es-EC" sz="1050" dirty="0">
                <a:solidFill>
                  <a:srgbClr val="000000"/>
                </a:solidFill>
                <a:effectLst/>
                <a:latin typeface="Helvetica" pitchFamily="2" charset="0"/>
              </a:rPr>
            </a:br>
            <a:r>
              <a:rPr lang="es-EC" sz="1050" dirty="0">
                <a:solidFill>
                  <a:srgbClr val="000000"/>
                </a:solidFill>
                <a:effectLst/>
                <a:highlight>
                  <a:srgbClr val="00FF00"/>
                </a:highlight>
                <a:latin typeface="Helvetica" pitchFamily="2" charset="0"/>
              </a:rPr>
              <a:t>1 HB CANDY XPRESSION 50/60 (6/8)</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CANDY XPRESSION 70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COUNTRY BLUES 50/60 (7/5)</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COUNTRY BLUES 70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EXPLORER 50/60 (6/8)</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2 QB EXPLORER 70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EXPLORER 100/110 (2/2)</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2 QB FREE SPIRIT 70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GOTCHA 60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HERMOSA 50/60 (3/1)</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HERMOSA 60/70 (6/6)</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LOLA 50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LOLA 60/70 (6/6)</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MAGIC TIMES 40 (14)</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MANDALA 50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MANDALA 60 (12)</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MANDALA 70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MANDARIN XPRESSION 60/70 (6/6)</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MONDIAL 50 </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MONDIAL 60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MONDIAL 70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MONDIAL 80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PINK XPRESSION 50/60 (1/3)</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PINK XPRESSION 60/70 (3/11)</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PINK FLOYD 50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PINK FLOYD 60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PINK FLOYD 70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PINK FLOYD 80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PINK OHARA 50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PINK OHARA 70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PLAYA BLANCA 40/50 (8/8)</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PLAYA BLANCA 60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2 QB PLAYA BLANCA 70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WHITE OHARA 70</a:t>
            </a:r>
          </a:p>
          <a:p>
            <a:pPr algn="l"/>
            <a:endParaRPr lang="es-EC" sz="1000" dirty="0">
              <a:solidFill>
                <a:srgbClr val="000000"/>
              </a:solidFill>
              <a:effectLst/>
              <a:latin typeface="Helvetica" pitchFamily="2" charset="0"/>
            </a:endParaRPr>
          </a:p>
        </p:txBody>
      </p:sp>
      <p:cxnSp>
        <p:nvCxnSpPr>
          <p:cNvPr id="10" name="Conector recto 9">
            <a:extLst>
              <a:ext uri="{FF2B5EF4-FFF2-40B4-BE49-F238E27FC236}">
                <a16:creationId xmlns:a16="http://schemas.microsoft.com/office/drawing/2014/main" id="{771F720F-7B09-87EC-2D84-28BCC7B364A4}"/>
              </a:ext>
            </a:extLst>
          </p:cNvPr>
          <p:cNvCxnSpPr/>
          <p:nvPr/>
        </p:nvCxnSpPr>
        <p:spPr>
          <a:xfrm>
            <a:off x="2926088" y="1384663"/>
            <a:ext cx="0" cy="704802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B1996EAF-AB1A-4351-CA1D-D720A69B03DA}"/>
              </a:ext>
            </a:extLst>
          </p:cNvPr>
          <p:cNvCxnSpPr>
            <a:cxnSpLocks/>
          </p:cNvCxnSpPr>
          <p:nvPr/>
        </p:nvCxnSpPr>
        <p:spPr>
          <a:xfrm flipV="1">
            <a:off x="3381268" y="2242453"/>
            <a:ext cx="1410455" cy="1337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1B4DB8FC-C21B-41CA-DA37-3E876384CB3F}"/>
              </a:ext>
            </a:extLst>
          </p:cNvPr>
          <p:cNvCxnSpPr>
            <a:cxnSpLocks/>
          </p:cNvCxnSpPr>
          <p:nvPr/>
        </p:nvCxnSpPr>
        <p:spPr>
          <a:xfrm flipV="1">
            <a:off x="3880916" y="2744152"/>
            <a:ext cx="910807" cy="836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AF03F5D2-8559-FF4D-13B7-A1B61BC2082F}"/>
              </a:ext>
            </a:extLst>
          </p:cNvPr>
          <p:cNvCxnSpPr>
            <a:cxnSpLocks/>
          </p:cNvCxnSpPr>
          <p:nvPr/>
        </p:nvCxnSpPr>
        <p:spPr>
          <a:xfrm flipV="1">
            <a:off x="4531615" y="3085788"/>
            <a:ext cx="260108" cy="542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D38D290-2C3F-903A-7E90-6FC839046EFE}"/>
              </a:ext>
            </a:extLst>
          </p:cNvPr>
          <p:cNvCxnSpPr>
            <a:cxnSpLocks/>
          </p:cNvCxnSpPr>
          <p:nvPr/>
        </p:nvCxnSpPr>
        <p:spPr>
          <a:xfrm flipH="1">
            <a:off x="4760703" y="3856356"/>
            <a:ext cx="922360" cy="6300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ítulo 1">
            <a:extLst>
              <a:ext uri="{FF2B5EF4-FFF2-40B4-BE49-F238E27FC236}">
                <a16:creationId xmlns:a16="http://schemas.microsoft.com/office/drawing/2014/main" id="{78F826B0-E480-1355-DD66-95B135434501}"/>
              </a:ext>
            </a:extLst>
          </p:cNvPr>
          <p:cNvSpPr txBox="1">
            <a:spLocks/>
          </p:cNvSpPr>
          <p:nvPr/>
        </p:nvSpPr>
        <p:spPr>
          <a:xfrm>
            <a:off x="4881738" y="2093252"/>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CANTIDAD DE CAJAS</a:t>
            </a:r>
            <a:endParaRPr lang="es-EC" sz="1000" dirty="0">
              <a:solidFill>
                <a:schemeClr val="accent6"/>
              </a:solidFill>
              <a:effectLst/>
              <a:latin typeface="Helvetica" pitchFamily="2" charset="0"/>
            </a:endParaRPr>
          </a:p>
        </p:txBody>
      </p:sp>
      <p:sp>
        <p:nvSpPr>
          <p:cNvPr id="44" name="Título 1">
            <a:extLst>
              <a:ext uri="{FF2B5EF4-FFF2-40B4-BE49-F238E27FC236}">
                <a16:creationId xmlns:a16="http://schemas.microsoft.com/office/drawing/2014/main" id="{813CDE59-5AAC-11C3-C674-C97AD2239788}"/>
              </a:ext>
            </a:extLst>
          </p:cNvPr>
          <p:cNvSpPr txBox="1">
            <a:spLocks/>
          </p:cNvSpPr>
          <p:nvPr/>
        </p:nvSpPr>
        <p:spPr>
          <a:xfrm>
            <a:off x="4841154" y="2591877"/>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TIPO DE CAJA</a:t>
            </a:r>
            <a:endParaRPr lang="es-EC" sz="1000" dirty="0">
              <a:solidFill>
                <a:schemeClr val="accent6"/>
              </a:solidFill>
              <a:effectLst/>
              <a:latin typeface="Helvetica" pitchFamily="2" charset="0"/>
            </a:endParaRPr>
          </a:p>
        </p:txBody>
      </p:sp>
      <p:sp>
        <p:nvSpPr>
          <p:cNvPr id="45" name="Título 1">
            <a:extLst>
              <a:ext uri="{FF2B5EF4-FFF2-40B4-BE49-F238E27FC236}">
                <a16:creationId xmlns:a16="http://schemas.microsoft.com/office/drawing/2014/main" id="{7CF20893-70BF-C649-DC27-E06656AD77A7}"/>
              </a:ext>
            </a:extLst>
          </p:cNvPr>
          <p:cNvSpPr txBox="1">
            <a:spLocks/>
          </p:cNvSpPr>
          <p:nvPr/>
        </p:nvSpPr>
        <p:spPr>
          <a:xfrm>
            <a:off x="4841154" y="2920565"/>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VARIEDAD DE LA FLOR</a:t>
            </a:r>
            <a:endParaRPr lang="es-EC" sz="1000" dirty="0">
              <a:solidFill>
                <a:schemeClr val="accent6"/>
              </a:solidFill>
              <a:effectLst/>
              <a:latin typeface="Helvetica" pitchFamily="2" charset="0"/>
            </a:endParaRPr>
          </a:p>
        </p:txBody>
      </p:sp>
      <p:sp>
        <p:nvSpPr>
          <p:cNvPr id="46" name="Título 1">
            <a:extLst>
              <a:ext uri="{FF2B5EF4-FFF2-40B4-BE49-F238E27FC236}">
                <a16:creationId xmlns:a16="http://schemas.microsoft.com/office/drawing/2014/main" id="{126435AE-BCD6-08EA-A7CE-62444EA4D5E2}"/>
              </a:ext>
            </a:extLst>
          </p:cNvPr>
          <p:cNvSpPr txBox="1">
            <a:spLocks/>
          </p:cNvSpPr>
          <p:nvPr/>
        </p:nvSpPr>
        <p:spPr>
          <a:xfrm>
            <a:off x="3154520" y="4343216"/>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TAMAÑODE LA FLOR</a:t>
            </a:r>
            <a:endParaRPr lang="es-EC" sz="1000" dirty="0">
              <a:solidFill>
                <a:schemeClr val="accent6"/>
              </a:solidFill>
              <a:effectLst/>
              <a:latin typeface="Helvetica" pitchFamily="2" charset="0"/>
            </a:endParaRPr>
          </a:p>
        </p:txBody>
      </p:sp>
      <p:sp>
        <p:nvSpPr>
          <p:cNvPr id="47" name="Título 1">
            <a:extLst>
              <a:ext uri="{FF2B5EF4-FFF2-40B4-BE49-F238E27FC236}">
                <a16:creationId xmlns:a16="http://schemas.microsoft.com/office/drawing/2014/main" id="{F9F89EA7-93D9-B67E-F36D-D7A1D9F8F261}"/>
              </a:ext>
            </a:extLst>
          </p:cNvPr>
          <p:cNvSpPr txBox="1">
            <a:spLocks/>
          </p:cNvSpPr>
          <p:nvPr/>
        </p:nvSpPr>
        <p:spPr>
          <a:xfrm>
            <a:off x="3154520" y="4861184"/>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CANTIDAD DE TALLOS</a:t>
            </a:r>
            <a:endParaRPr lang="es-EC" sz="1000" dirty="0">
              <a:solidFill>
                <a:schemeClr val="accent6"/>
              </a:solidFill>
              <a:effectLst/>
              <a:latin typeface="Helvetica" pitchFamily="2" charset="0"/>
            </a:endParaRPr>
          </a:p>
        </p:txBody>
      </p:sp>
      <p:sp>
        <p:nvSpPr>
          <p:cNvPr id="48" name="Título 1">
            <a:extLst>
              <a:ext uri="{FF2B5EF4-FFF2-40B4-BE49-F238E27FC236}">
                <a16:creationId xmlns:a16="http://schemas.microsoft.com/office/drawing/2014/main" id="{390680A9-7134-0CE4-B4CA-56969E3A87CC}"/>
              </a:ext>
            </a:extLst>
          </p:cNvPr>
          <p:cNvSpPr txBox="1">
            <a:spLocks/>
          </p:cNvSpPr>
          <p:nvPr/>
        </p:nvSpPr>
        <p:spPr>
          <a:xfrm>
            <a:off x="3154520" y="5362054"/>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PRECIO POR TALLO</a:t>
            </a:r>
            <a:endParaRPr lang="es-EC" sz="1000" dirty="0">
              <a:solidFill>
                <a:schemeClr val="accent6"/>
              </a:solidFill>
              <a:effectLst/>
              <a:latin typeface="Helvetica" pitchFamily="2" charset="0"/>
            </a:endParaRPr>
          </a:p>
        </p:txBody>
      </p:sp>
      <p:sp>
        <p:nvSpPr>
          <p:cNvPr id="49" name="Título 1">
            <a:extLst>
              <a:ext uri="{FF2B5EF4-FFF2-40B4-BE49-F238E27FC236}">
                <a16:creationId xmlns:a16="http://schemas.microsoft.com/office/drawing/2014/main" id="{8436E216-EA72-2928-EE10-DFA920A7497C}"/>
              </a:ext>
            </a:extLst>
          </p:cNvPr>
          <p:cNvSpPr txBox="1">
            <a:spLocks/>
          </p:cNvSpPr>
          <p:nvPr/>
        </p:nvSpPr>
        <p:spPr>
          <a:xfrm>
            <a:off x="3040552" y="5781290"/>
            <a:ext cx="3770798" cy="1026080"/>
          </a:xfrm>
          <a:prstGeom prst="rect">
            <a:avLst/>
          </a:prstGeom>
        </p:spPr>
        <p:txBody>
          <a:bodyPr vert="horz" lIns="91440" tIns="45720" rIns="91440" bIns="45720" rtlCol="0" anchor="b">
            <a:normAutofit lnSpcReduction="100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900" dirty="0">
                <a:solidFill>
                  <a:srgbClr val="FF0000"/>
                </a:solidFill>
                <a:effectLst/>
                <a:latin typeface="Helvetica" pitchFamily="2" charset="0"/>
              </a:rPr>
              <a:t>EXISTE 1 CAJAS HB DE CANDY XPRESSION EN 50 Y 60 CM, LA COMPOSICION ES EL VALOR EN PARENTESIS OSEA EN 50 CM EXISTE 6 BONCES DE 25 OSEA 6 X 25 LO CUAL NOS DA 150</a:t>
            </a:r>
          </a:p>
          <a:p>
            <a:pPr algn="l"/>
            <a:r>
              <a:rPr lang="es-EC" sz="900" dirty="0">
                <a:solidFill>
                  <a:srgbClr val="FF0000"/>
                </a:solidFill>
                <a:effectLst/>
                <a:latin typeface="Helvetica" pitchFamily="2" charset="0"/>
              </a:rPr>
              <a:t> TALLOS Y EN 60 CM HAY 8 BONCHES OSEA 8 X 25 TOTAL 200 TALLOS EN TOTAL EXISTEN 350 TALLOS ENTRE LAS DOS DIMENCIONES </a:t>
            </a:r>
          </a:p>
          <a:p>
            <a:pPr algn="l"/>
            <a:r>
              <a:rPr lang="es-EC" sz="900" dirty="0">
                <a:solidFill>
                  <a:srgbClr val="FF0000"/>
                </a:solidFill>
                <a:effectLst/>
                <a:latin typeface="Helvetica" pitchFamily="2" charset="0"/>
              </a:rPr>
              <a:t>ESTA CAJA TIENE 350 TALLOS ENTRE LAS DOS, EL PRECIO </a:t>
            </a:r>
            <a:r>
              <a:rPr lang="es-EC" sz="900" dirty="0">
                <a:solidFill>
                  <a:srgbClr val="FF0000"/>
                </a:solidFill>
                <a:latin typeface="Helvetica" pitchFamily="2" charset="0"/>
              </a:rPr>
              <a:t>NO ESTA POR LO QUE DEBE APARECER EN LA DIPO COMO 0</a:t>
            </a:r>
          </a:p>
        </p:txBody>
      </p:sp>
      <p:sp>
        <p:nvSpPr>
          <p:cNvPr id="13" name="Título 1">
            <a:extLst>
              <a:ext uri="{FF2B5EF4-FFF2-40B4-BE49-F238E27FC236}">
                <a16:creationId xmlns:a16="http://schemas.microsoft.com/office/drawing/2014/main" id="{D1B8BE15-EBAB-6FA5-CFB1-7427C14FD665}"/>
              </a:ext>
            </a:extLst>
          </p:cNvPr>
          <p:cNvSpPr txBox="1">
            <a:spLocks/>
          </p:cNvSpPr>
          <p:nvPr/>
        </p:nvSpPr>
        <p:spPr>
          <a:xfrm>
            <a:off x="4767158" y="3211073"/>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COMPOSICION DE LA CAJA</a:t>
            </a:r>
            <a:endParaRPr lang="es-EC" sz="1000" dirty="0">
              <a:solidFill>
                <a:schemeClr val="accent6"/>
              </a:solidFill>
              <a:effectLst/>
              <a:latin typeface="Helvetica" pitchFamily="2" charset="0"/>
            </a:endParaRPr>
          </a:p>
        </p:txBody>
      </p:sp>
      <p:cxnSp>
        <p:nvCxnSpPr>
          <p:cNvPr id="16" name="Conector recto de flecha 15">
            <a:extLst>
              <a:ext uri="{FF2B5EF4-FFF2-40B4-BE49-F238E27FC236}">
                <a16:creationId xmlns:a16="http://schemas.microsoft.com/office/drawing/2014/main" id="{990C0B75-D00A-0CFD-5C90-E5DA1173B38F}"/>
              </a:ext>
            </a:extLst>
          </p:cNvPr>
          <p:cNvCxnSpPr>
            <a:cxnSpLocks/>
          </p:cNvCxnSpPr>
          <p:nvPr/>
        </p:nvCxnSpPr>
        <p:spPr>
          <a:xfrm flipH="1" flipV="1">
            <a:off x="5221717" y="3474730"/>
            <a:ext cx="1001804" cy="2216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ítulo 1">
            <a:extLst>
              <a:ext uri="{FF2B5EF4-FFF2-40B4-BE49-F238E27FC236}">
                <a16:creationId xmlns:a16="http://schemas.microsoft.com/office/drawing/2014/main" id="{040E6601-33D6-1505-53F8-24133FAB4997}"/>
              </a:ext>
            </a:extLst>
          </p:cNvPr>
          <p:cNvSpPr txBox="1">
            <a:spLocks/>
          </p:cNvSpPr>
          <p:nvPr/>
        </p:nvSpPr>
        <p:spPr>
          <a:xfrm>
            <a:off x="3070642" y="9062394"/>
            <a:ext cx="3770798" cy="36323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900" dirty="0">
                <a:solidFill>
                  <a:srgbClr val="FF0000"/>
                </a:solidFill>
                <a:effectLst/>
                <a:latin typeface="Helvetica" pitchFamily="2" charset="0"/>
              </a:rPr>
              <a:t>SI ESTUVIERA ASI QUIERE DECIR QUE LOS DE 50 CM CUESTAN 0,45 Y LOS DE 60 CM CUESTAN 0,50</a:t>
            </a:r>
            <a:endParaRPr lang="es-EC" sz="800" dirty="0">
              <a:solidFill>
                <a:srgbClr val="FF0000"/>
              </a:solidFill>
              <a:effectLst/>
              <a:latin typeface="Helvetica" pitchFamily="2" charset="0"/>
            </a:endParaRPr>
          </a:p>
        </p:txBody>
      </p:sp>
      <p:sp>
        <p:nvSpPr>
          <p:cNvPr id="6" name="Título 1">
            <a:extLst>
              <a:ext uri="{FF2B5EF4-FFF2-40B4-BE49-F238E27FC236}">
                <a16:creationId xmlns:a16="http://schemas.microsoft.com/office/drawing/2014/main" id="{D7AA4EE7-2216-130B-1DFB-D4F41E18122C}"/>
              </a:ext>
            </a:extLst>
          </p:cNvPr>
          <p:cNvSpPr txBox="1">
            <a:spLocks/>
          </p:cNvSpPr>
          <p:nvPr/>
        </p:nvSpPr>
        <p:spPr>
          <a:xfrm>
            <a:off x="3294422" y="3550250"/>
            <a:ext cx="3483056" cy="446084"/>
          </a:xfrm>
          <a:prstGeom prst="rect">
            <a:avLst/>
          </a:prstGeom>
        </p:spPr>
        <p:txBody>
          <a:bodyPr vert="horz" lIns="91440" tIns="45720" rIns="91440" bIns="45720" rtlCol="0" anchor="b">
            <a:normAutofit fontScale="92500" lnSpcReduction="200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CANDY XPRESSION       50/60   (6/8)</a:t>
            </a:r>
            <a:br>
              <a:rPr lang="es-EC" sz="1050" dirty="0">
                <a:solidFill>
                  <a:srgbClr val="000000"/>
                </a:solidFill>
                <a:effectLst/>
                <a:latin typeface="Helvetica" pitchFamily="2" charset="0"/>
              </a:rPr>
            </a:br>
            <a:endParaRPr lang="es-EC" sz="1000" dirty="0">
              <a:solidFill>
                <a:srgbClr val="000000"/>
              </a:solidFill>
              <a:effectLst/>
              <a:latin typeface="Helvetica" pitchFamily="2" charset="0"/>
            </a:endParaRPr>
          </a:p>
        </p:txBody>
      </p:sp>
      <p:sp>
        <p:nvSpPr>
          <p:cNvPr id="9" name="Título 1">
            <a:extLst>
              <a:ext uri="{FF2B5EF4-FFF2-40B4-BE49-F238E27FC236}">
                <a16:creationId xmlns:a16="http://schemas.microsoft.com/office/drawing/2014/main" id="{0D869020-B2A7-8A53-8908-BBCD02D091DE}"/>
              </a:ext>
            </a:extLst>
          </p:cNvPr>
          <p:cNvSpPr txBox="1">
            <a:spLocks/>
          </p:cNvSpPr>
          <p:nvPr/>
        </p:nvSpPr>
        <p:spPr>
          <a:xfrm>
            <a:off x="0" y="8979548"/>
            <a:ext cx="3483056" cy="446084"/>
          </a:xfrm>
          <a:prstGeom prst="rect">
            <a:avLst/>
          </a:prstGeom>
        </p:spPr>
        <p:txBody>
          <a:bodyPr vert="horz" lIns="91440" tIns="45720" rIns="91440" bIns="45720" rtlCol="0" anchor="b">
            <a:normAutofit fontScale="92500" lnSpcReduction="200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CANDY XPRESSION 50/60   (6/8)  0,45-0,50</a:t>
            </a:r>
            <a:br>
              <a:rPr lang="es-EC" sz="1050" dirty="0">
                <a:solidFill>
                  <a:srgbClr val="000000"/>
                </a:solidFill>
                <a:effectLst/>
                <a:latin typeface="Helvetica" pitchFamily="2" charset="0"/>
              </a:rPr>
            </a:br>
            <a:endParaRPr lang="es-EC" sz="1000" dirty="0">
              <a:solidFill>
                <a:srgbClr val="000000"/>
              </a:solidFill>
              <a:effectLst/>
              <a:latin typeface="Helvetica" pitchFamily="2" charset="0"/>
            </a:endParaRPr>
          </a:p>
        </p:txBody>
      </p:sp>
    </p:spTree>
    <p:extLst>
      <p:ext uri="{BB962C8B-B14F-4D97-AF65-F5344CB8AC3E}">
        <p14:creationId xmlns:p14="http://schemas.microsoft.com/office/powerpoint/2010/main" val="581574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360DED-5A3D-7284-0A32-6B32161B5234}"/>
              </a:ext>
            </a:extLst>
          </p:cNvPr>
          <p:cNvSpPr>
            <a:spLocks noGrp="1"/>
          </p:cNvSpPr>
          <p:nvPr>
            <p:ph type="ctrTitle"/>
          </p:nvPr>
        </p:nvSpPr>
        <p:spPr>
          <a:xfrm rot="16200000">
            <a:off x="-888700" y="1107897"/>
            <a:ext cx="2298519" cy="521118"/>
          </a:xfrm>
        </p:spPr>
        <p:txBody>
          <a:bodyPr>
            <a:normAutofit/>
          </a:bodyPr>
          <a:lstStyle/>
          <a:p>
            <a:r>
              <a:rPr lang="es-EC" sz="2400" dirty="0"/>
              <a:t>AGROCOES</a:t>
            </a:r>
            <a:endParaRPr lang="es-EC" dirty="0"/>
          </a:p>
        </p:txBody>
      </p:sp>
      <p:sp>
        <p:nvSpPr>
          <p:cNvPr id="4" name="Título 1">
            <a:extLst>
              <a:ext uri="{FF2B5EF4-FFF2-40B4-BE49-F238E27FC236}">
                <a16:creationId xmlns:a16="http://schemas.microsoft.com/office/drawing/2014/main" id="{827B5D13-129E-1D70-5EDF-6C8EBCD006FD}"/>
              </a:ext>
            </a:extLst>
          </p:cNvPr>
          <p:cNvSpPr txBox="1">
            <a:spLocks/>
          </p:cNvSpPr>
          <p:nvPr/>
        </p:nvSpPr>
        <p:spPr>
          <a:xfrm>
            <a:off x="609599" y="89647"/>
            <a:ext cx="6030259" cy="6239435"/>
          </a:xfrm>
          <a:prstGeom prst="rect">
            <a:avLst/>
          </a:prstGeom>
        </p:spPr>
        <p:txBody>
          <a:bodyPr vert="horz" lIns="91440" tIns="45720" rIns="91440" bIns="45720" rtlCol="0" anchor="b">
            <a:normAutofit fontScale="25000" lnSpcReduction="200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br>
              <a:rPr lang="es-EC" sz="1050" dirty="0">
                <a:solidFill>
                  <a:srgbClr val="000000"/>
                </a:solidFill>
                <a:effectLst/>
                <a:latin typeface="Helvetica" pitchFamily="2" charset="0"/>
              </a:rPr>
            </a:br>
            <a:r>
              <a:rPr lang="es-EC" sz="1050" dirty="0">
                <a:solidFill>
                  <a:srgbClr val="000000"/>
                </a:solidFill>
                <a:effectLst/>
                <a:latin typeface="Helvetica" pitchFamily="2" charset="0"/>
              </a:rPr>
              <a:t>16	QB	CRASPEDIA 80CM	80CM	10</a:t>
            </a:r>
            <a:r>
              <a:rPr lang="es-EC" sz="2400" dirty="0">
                <a:solidFill>
                  <a:srgbClr val="000000"/>
                </a:solidFill>
                <a:effectLst/>
                <a:latin typeface="Helvetica" pitchFamily="2" charset="0"/>
              </a:rPr>
              <a:t>	22	0.35</a:t>
            </a:r>
          </a:p>
          <a:p>
            <a:pPr algn="l"/>
            <a:r>
              <a:rPr lang="es-EC" sz="2400" dirty="0">
                <a:solidFill>
                  <a:srgbClr val="000000"/>
                </a:solidFill>
                <a:effectLst/>
                <a:latin typeface="Helvetica" pitchFamily="2" charset="0"/>
              </a:rPr>
              <a:t>ROSES	 </a:t>
            </a:r>
          </a:p>
          <a:p>
            <a:pPr algn="l"/>
            <a:r>
              <a:rPr lang="es-EC" sz="2400" dirty="0">
                <a:solidFill>
                  <a:srgbClr val="000000"/>
                </a:solidFill>
                <a:effectLst/>
                <a:latin typeface="Helvetica" pitchFamily="2" charset="0"/>
              </a:rPr>
              <a:t>1	QB	BORN FREE 60CM	60CM	25	4	0.35</a:t>
            </a:r>
          </a:p>
          <a:p>
            <a:pPr algn="l"/>
            <a:r>
              <a:rPr lang="es-EC" sz="2400" dirty="0">
                <a:solidFill>
                  <a:srgbClr val="000000"/>
                </a:solidFill>
                <a:effectLst/>
                <a:latin typeface="Helvetica" pitchFamily="2" charset="0"/>
              </a:rPr>
              <a:t>2	QB	BRIGHTON 40CM	40CM	25	5	0.2</a:t>
            </a:r>
          </a:p>
          <a:p>
            <a:pPr algn="l"/>
            <a:r>
              <a:rPr lang="es-EC" sz="2400" dirty="0">
                <a:solidFill>
                  <a:srgbClr val="000000"/>
                </a:solidFill>
                <a:effectLst/>
                <a:latin typeface="Helvetica" pitchFamily="2" charset="0"/>
              </a:rPr>
              <a:t>2	QB	CANCUN 40CM	40CM	25	5	22</a:t>
            </a:r>
          </a:p>
          <a:p>
            <a:pPr algn="l"/>
            <a:r>
              <a:rPr lang="es-EC" sz="2400" dirty="0">
                <a:solidFill>
                  <a:srgbClr val="000000"/>
                </a:solidFill>
                <a:effectLst/>
                <a:latin typeface="Helvetica" pitchFamily="2" charset="0"/>
              </a:rPr>
              <a:t>4	QB	CANCUN 50CM	50CM	25	4	0.28</a:t>
            </a:r>
          </a:p>
          <a:p>
            <a:pPr algn="l"/>
            <a:r>
              <a:rPr lang="es-EC" sz="2400" dirty="0">
                <a:solidFill>
                  <a:srgbClr val="000000"/>
                </a:solidFill>
                <a:effectLst/>
                <a:latin typeface="Helvetica" pitchFamily="2" charset="0"/>
              </a:rPr>
              <a:t>4	QB	CANDLELIGHT 50CM	50CM	25	5	0.35</a:t>
            </a:r>
          </a:p>
          <a:p>
            <a:pPr algn="l"/>
            <a:r>
              <a:rPr lang="es-EC" sz="2400" dirty="0">
                <a:solidFill>
                  <a:srgbClr val="000000"/>
                </a:solidFill>
                <a:effectLst/>
                <a:latin typeface="Helvetica" pitchFamily="2" charset="0"/>
              </a:rPr>
              <a:t>4	QB	CANDLELIGHT 60CM	60CM	25	4	0.4</a:t>
            </a:r>
          </a:p>
          <a:p>
            <a:pPr algn="l"/>
            <a:r>
              <a:rPr lang="es-EC" sz="2400" dirty="0">
                <a:solidFill>
                  <a:srgbClr val="000000"/>
                </a:solidFill>
                <a:effectLst/>
                <a:latin typeface="Helvetica" pitchFamily="2" charset="0"/>
              </a:rPr>
              <a:t>1	QB	CARAMEL MACCIATO 40CM	40CM	25	5	0.3</a:t>
            </a:r>
          </a:p>
          <a:p>
            <a:pPr algn="l"/>
            <a:r>
              <a:rPr lang="es-EC" sz="2400" dirty="0">
                <a:solidFill>
                  <a:srgbClr val="000000"/>
                </a:solidFill>
                <a:effectLst/>
                <a:highlight>
                  <a:srgbClr val="00FF00"/>
                </a:highlight>
                <a:latin typeface="Helvetica" pitchFamily="2" charset="0"/>
              </a:rPr>
              <a:t>2	QB	CARAMEL MACCIATO 50CM	50CM	25	4	0.4</a:t>
            </a:r>
          </a:p>
          <a:p>
            <a:pPr algn="l"/>
            <a:r>
              <a:rPr lang="es-EC" sz="2400" dirty="0">
                <a:solidFill>
                  <a:srgbClr val="000000"/>
                </a:solidFill>
                <a:effectLst/>
                <a:latin typeface="Helvetica" pitchFamily="2" charset="0"/>
              </a:rPr>
              <a:t>1	QB	DEEP LAVANDER 40CM	40CM	25	5	0.2</a:t>
            </a:r>
          </a:p>
          <a:p>
            <a:pPr algn="l"/>
            <a:r>
              <a:rPr lang="es-EC" sz="2400" dirty="0">
                <a:solidFill>
                  <a:srgbClr val="000000"/>
                </a:solidFill>
                <a:effectLst/>
                <a:latin typeface="Helvetica" pitchFamily="2" charset="0"/>
              </a:rPr>
              <a:t>2	QB	DEEP PURPLE 40CM	40CM	25	5	0.2</a:t>
            </a:r>
          </a:p>
          <a:p>
            <a:pPr algn="l"/>
            <a:r>
              <a:rPr lang="es-EC" sz="2400" dirty="0">
                <a:solidFill>
                  <a:srgbClr val="000000"/>
                </a:solidFill>
                <a:effectLst/>
                <a:latin typeface="Helvetica" pitchFamily="2" charset="0"/>
              </a:rPr>
              <a:t>3	QB	EARLY GREY 50CM	50CM	25	5	0.3</a:t>
            </a:r>
          </a:p>
          <a:p>
            <a:pPr algn="l"/>
            <a:r>
              <a:rPr lang="es-EC" sz="2400" dirty="0">
                <a:solidFill>
                  <a:srgbClr val="000000"/>
                </a:solidFill>
                <a:effectLst/>
                <a:latin typeface="Helvetica" pitchFamily="2" charset="0"/>
              </a:rPr>
              <a:t>3	QB	EXPLORER 50CM	50CM	25	5	0.25</a:t>
            </a:r>
          </a:p>
          <a:p>
            <a:pPr algn="l"/>
            <a:r>
              <a:rPr lang="es-EC" sz="2400" dirty="0">
                <a:solidFill>
                  <a:srgbClr val="000000"/>
                </a:solidFill>
                <a:effectLst/>
                <a:latin typeface="Helvetica" pitchFamily="2" charset="0"/>
              </a:rPr>
              <a:t>1	QB	EXPLORER 70CM	70CM	25	4	0.38</a:t>
            </a:r>
          </a:p>
          <a:p>
            <a:pPr algn="l"/>
            <a:r>
              <a:rPr lang="es-EC" sz="2400" dirty="0">
                <a:solidFill>
                  <a:srgbClr val="000000"/>
                </a:solidFill>
                <a:effectLst/>
                <a:latin typeface="Helvetica" pitchFamily="2" charset="0"/>
              </a:rPr>
              <a:t>1	QB	FELICITY 40CM	40CM	25	5	0.2</a:t>
            </a:r>
          </a:p>
          <a:p>
            <a:pPr algn="l"/>
            <a:r>
              <a:rPr lang="es-EC" sz="2400" dirty="0">
                <a:solidFill>
                  <a:srgbClr val="000000"/>
                </a:solidFill>
                <a:effectLst/>
                <a:latin typeface="Helvetica" pitchFamily="2" charset="0"/>
              </a:rPr>
              <a:t>1	QB	FORTUNE 70CM	70CM	25	4	0.35</a:t>
            </a:r>
          </a:p>
          <a:p>
            <a:pPr algn="l"/>
            <a:r>
              <a:rPr lang="es-EC" sz="2400" dirty="0">
                <a:solidFill>
                  <a:srgbClr val="000000"/>
                </a:solidFill>
                <a:effectLst/>
                <a:latin typeface="Helvetica" pitchFamily="2" charset="0"/>
              </a:rPr>
              <a:t>8	QB	FREEDOM 100CM	100CM	25	4	0.6</a:t>
            </a:r>
          </a:p>
          <a:p>
            <a:pPr algn="l"/>
            <a:r>
              <a:rPr lang="es-EC" sz="2400" dirty="0">
                <a:solidFill>
                  <a:srgbClr val="000000"/>
                </a:solidFill>
                <a:effectLst/>
                <a:latin typeface="Helvetica" pitchFamily="2" charset="0"/>
              </a:rPr>
              <a:t>6	QB	FREEDOM 110CM	110CM	25	4	0.65</a:t>
            </a:r>
          </a:p>
          <a:p>
            <a:pPr algn="l"/>
            <a:r>
              <a:rPr lang="es-EC" sz="2400" dirty="0">
                <a:solidFill>
                  <a:srgbClr val="000000"/>
                </a:solidFill>
                <a:effectLst/>
                <a:latin typeface="Helvetica" pitchFamily="2" charset="0"/>
              </a:rPr>
              <a:t>2	QB	FREEDOM 120CM	120CM	25	4	0.9</a:t>
            </a:r>
          </a:p>
          <a:p>
            <a:pPr algn="l"/>
            <a:r>
              <a:rPr lang="es-EC" sz="2400" dirty="0">
                <a:solidFill>
                  <a:srgbClr val="000000"/>
                </a:solidFill>
                <a:effectLst/>
                <a:latin typeface="Helvetica" pitchFamily="2" charset="0"/>
              </a:rPr>
              <a:t>1	QB	FREEDOM 130CM	130CM	25	4	1</a:t>
            </a:r>
          </a:p>
          <a:p>
            <a:pPr algn="l"/>
            <a:r>
              <a:rPr lang="es-EC" sz="2400" dirty="0">
                <a:solidFill>
                  <a:srgbClr val="000000"/>
                </a:solidFill>
                <a:effectLst/>
                <a:latin typeface="Helvetica" pitchFamily="2" charset="0"/>
              </a:rPr>
              <a:t>1	QB	FREEDOM 140CM	140CM	25	4	1.1</a:t>
            </a:r>
          </a:p>
          <a:p>
            <a:pPr algn="l"/>
            <a:r>
              <a:rPr lang="es-EC" sz="2400" dirty="0">
                <a:solidFill>
                  <a:srgbClr val="000000"/>
                </a:solidFill>
                <a:effectLst/>
                <a:latin typeface="Helvetica" pitchFamily="2" charset="0"/>
              </a:rPr>
              <a:t>1	QB	FREEDOM 150CM	150CM	25	4	1.2</a:t>
            </a:r>
          </a:p>
          <a:p>
            <a:pPr algn="l"/>
            <a:r>
              <a:rPr lang="es-EC" sz="2400" dirty="0">
                <a:solidFill>
                  <a:srgbClr val="000000"/>
                </a:solidFill>
                <a:effectLst/>
                <a:latin typeface="Helvetica" pitchFamily="2" charset="0"/>
              </a:rPr>
              <a:t>1	QB	FREEDOM 160CM	160CM	25	4	1.3</a:t>
            </a:r>
          </a:p>
          <a:p>
            <a:pPr algn="l"/>
            <a:r>
              <a:rPr lang="es-EC" sz="2400" dirty="0">
                <a:solidFill>
                  <a:srgbClr val="000000"/>
                </a:solidFill>
                <a:effectLst/>
                <a:latin typeface="Helvetica" pitchFamily="2" charset="0"/>
              </a:rPr>
              <a:t>1	QB	FREEDOM 170CM	170CM	25	4	1.4</a:t>
            </a:r>
          </a:p>
          <a:p>
            <a:pPr algn="l"/>
            <a:r>
              <a:rPr lang="es-EC" sz="2400" dirty="0">
                <a:solidFill>
                  <a:srgbClr val="000000"/>
                </a:solidFill>
                <a:effectLst/>
                <a:latin typeface="Helvetica" pitchFamily="2" charset="0"/>
              </a:rPr>
              <a:t>1	QB	FREEDOM 60CM	60CM	25	4	0.3</a:t>
            </a:r>
          </a:p>
          <a:p>
            <a:pPr algn="l"/>
            <a:r>
              <a:rPr lang="es-EC" sz="2400" dirty="0">
                <a:solidFill>
                  <a:srgbClr val="000000"/>
                </a:solidFill>
                <a:effectLst/>
                <a:latin typeface="Helvetica" pitchFamily="2" charset="0"/>
              </a:rPr>
              <a:t>6	QB	FREEDOM 70CM	70CM	25	4	0.35</a:t>
            </a:r>
          </a:p>
          <a:p>
            <a:pPr algn="l"/>
            <a:r>
              <a:rPr lang="es-EC" sz="2400" dirty="0">
                <a:solidFill>
                  <a:srgbClr val="000000"/>
                </a:solidFill>
                <a:effectLst/>
                <a:latin typeface="Helvetica" pitchFamily="2" charset="0"/>
              </a:rPr>
              <a:t>1	QB	FREEDOM 80CM	80CM	25	4	0.4</a:t>
            </a:r>
          </a:p>
          <a:p>
            <a:pPr algn="l"/>
            <a:r>
              <a:rPr lang="es-EC" sz="2400" dirty="0">
                <a:solidFill>
                  <a:srgbClr val="000000"/>
                </a:solidFill>
                <a:effectLst/>
                <a:latin typeface="Helvetica" pitchFamily="2" charset="0"/>
              </a:rPr>
              <a:t>1	QB	LIGHT SPIRIT 40CM	40CM	25	5	0.3</a:t>
            </a:r>
          </a:p>
          <a:p>
            <a:pPr algn="l"/>
            <a:r>
              <a:rPr lang="es-EC" sz="2400" dirty="0">
                <a:solidFill>
                  <a:srgbClr val="000000"/>
                </a:solidFill>
                <a:effectLst/>
                <a:latin typeface="Helvetica" pitchFamily="2" charset="0"/>
              </a:rPr>
              <a:t>1	QB	LIGHT SPIRIT 50CM	50CM	25	5	0.4</a:t>
            </a:r>
          </a:p>
          <a:p>
            <a:pPr algn="l"/>
            <a:r>
              <a:rPr lang="es-EC" sz="2400" dirty="0">
                <a:solidFill>
                  <a:srgbClr val="000000"/>
                </a:solidFill>
                <a:effectLst/>
                <a:latin typeface="Helvetica" pitchFamily="2" charset="0"/>
              </a:rPr>
              <a:t>2	QB	LUMIA 40CM	40CM	25	5	0.2</a:t>
            </a:r>
          </a:p>
          <a:p>
            <a:pPr algn="l"/>
            <a:r>
              <a:rPr lang="es-EC" sz="2400" dirty="0">
                <a:solidFill>
                  <a:srgbClr val="000000"/>
                </a:solidFill>
                <a:effectLst/>
                <a:latin typeface="Helvetica" pitchFamily="2" charset="0"/>
              </a:rPr>
              <a:t>5	QB	MANDARIN X-PRESSION 50CM	50CM	25	5	0.4</a:t>
            </a:r>
          </a:p>
          <a:p>
            <a:pPr algn="l"/>
            <a:r>
              <a:rPr lang="es-EC" sz="2400" dirty="0">
                <a:solidFill>
                  <a:srgbClr val="000000"/>
                </a:solidFill>
                <a:effectLst/>
                <a:latin typeface="Helvetica" pitchFamily="2" charset="0"/>
              </a:rPr>
              <a:t>1	QB	MANDARIN X-PRESSION 60CM	60CM	25	4	0.5</a:t>
            </a:r>
          </a:p>
          <a:p>
            <a:pPr algn="l"/>
            <a:r>
              <a:rPr lang="es-EC" sz="2400" dirty="0">
                <a:solidFill>
                  <a:srgbClr val="000000"/>
                </a:solidFill>
                <a:effectLst/>
                <a:latin typeface="Helvetica" pitchFamily="2" charset="0"/>
              </a:rPr>
              <a:t>5	QB	MELON-XPRESSION 40CM	40CM	25	4	0.3</a:t>
            </a:r>
          </a:p>
          <a:p>
            <a:pPr algn="l"/>
            <a:r>
              <a:rPr lang="es-EC" sz="2400" dirty="0">
                <a:solidFill>
                  <a:srgbClr val="000000"/>
                </a:solidFill>
                <a:effectLst/>
                <a:latin typeface="Helvetica" pitchFamily="2" charset="0"/>
              </a:rPr>
              <a:t>2	QB	NINA 40CM	40CM	25	5	0.2</a:t>
            </a:r>
          </a:p>
          <a:p>
            <a:pPr algn="l"/>
            <a:r>
              <a:rPr lang="es-EC" sz="2400" dirty="0">
                <a:solidFill>
                  <a:srgbClr val="000000"/>
                </a:solidFill>
                <a:effectLst/>
                <a:latin typeface="Helvetica" pitchFamily="2" charset="0"/>
              </a:rPr>
              <a:t>4	QB	ORANGE CRUSH 40CM	40CM	25	5	0.2</a:t>
            </a:r>
          </a:p>
          <a:p>
            <a:pPr algn="l"/>
            <a:r>
              <a:rPr lang="es-EC" sz="2400" dirty="0">
                <a:solidFill>
                  <a:srgbClr val="000000"/>
                </a:solidFill>
                <a:effectLst/>
                <a:latin typeface="Helvetica" pitchFamily="2" charset="0"/>
              </a:rPr>
              <a:t>2	QB	PANDORA 50CM	50CM	25	5	0.3</a:t>
            </a:r>
          </a:p>
          <a:p>
            <a:pPr algn="l"/>
            <a:r>
              <a:rPr lang="es-EC" sz="2400" dirty="0">
                <a:solidFill>
                  <a:srgbClr val="000000"/>
                </a:solidFill>
                <a:effectLst/>
                <a:latin typeface="Helvetica" pitchFamily="2" charset="0"/>
              </a:rPr>
              <a:t>1	QB	PINK FLOYD 70CM	70CM	25	4	0.45</a:t>
            </a:r>
          </a:p>
          <a:p>
            <a:pPr algn="l"/>
            <a:r>
              <a:rPr lang="es-EC" sz="2400" dirty="0">
                <a:solidFill>
                  <a:srgbClr val="000000"/>
                </a:solidFill>
                <a:effectLst/>
                <a:latin typeface="Helvetica" pitchFamily="2" charset="0"/>
              </a:rPr>
              <a:t>2	QB	PLAYA BLANCA 70CM	70CM	25	4	0.7 con colores</a:t>
            </a:r>
          </a:p>
          <a:p>
            <a:pPr algn="l"/>
            <a:r>
              <a:rPr lang="es-EC" sz="2400" dirty="0">
                <a:solidFill>
                  <a:srgbClr val="000000"/>
                </a:solidFill>
                <a:effectLst/>
                <a:latin typeface="Helvetica" pitchFamily="2" charset="0"/>
              </a:rPr>
              <a:t>2	QB	PRINCESS CROWN 50CM	50CM	25	5	0.4</a:t>
            </a:r>
          </a:p>
          <a:p>
            <a:pPr algn="l"/>
            <a:r>
              <a:rPr lang="es-EC" sz="2400" dirty="0">
                <a:solidFill>
                  <a:srgbClr val="000000"/>
                </a:solidFill>
                <a:effectLst/>
                <a:highlight>
                  <a:srgbClr val="00FF00"/>
                </a:highlight>
                <a:latin typeface="Helvetica" pitchFamily="2" charset="0"/>
              </a:rPr>
              <a:t>1	QB	PROUD 50CM	50CM	25	5	0.5 con colores</a:t>
            </a:r>
          </a:p>
          <a:p>
            <a:pPr algn="l"/>
            <a:r>
              <a:rPr lang="es-EC" sz="2400" dirty="0">
                <a:solidFill>
                  <a:srgbClr val="000000"/>
                </a:solidFill>
                <a:effectLst/>
                <a:latin typeface="Helvetica" pitchFamily="2" charset="0"/>
              </a:rPr>
              <a:t>1	QB	QUICKSAND 50CM	50CM	25	5	0.5 con colores</a:t>
            </a:r>
          </a:p>
          <a:p>
            <a:pPr algn="l"/>
            <a:r>
              <a:rPr lang="es-EC" sz="2400" dirty="0">
                <a:solidFill>
                  <a:srgbClr val="000000"/>
                </a:solidFill>
                <a:effectLst/>
                <a:latin typeface="Helvetica" pitchFamily="2" charset="0"/>
              </a:rPr>
              <a:t>4	QB	QUICKSAND 60CM	60CM	25	4	0.60 con colores</a:t>
            </a:r>
          </a:p>
          <a:p>
            <a:pPr algn="l"/>
            <a:r>
              <a:rPr lang="es-EC" sz="2400" dirty="0">
                <a:solidFill>
                  <a:srgbClr val="000000"/>
                </a:solidFill>
                <a:effectLst/>
                <a:latin typeface="Helvetica" pitchFamily="2" charset="0"/>
              </a:rPr>
              <a:t>3	QB	SILANTOI 40CM	40CM	25	5	0.25</a:t>
            </a:r>
          </a:p>
          <a:p>
            <a:pPr algn="l"/>
            <a:r>
              <a:rPr lang="es-EC" sz="2400" dirty="0">
                <a:solidFill>
                  <a:srgbClr val="000000"/>
                </a:solidFill>
                <a:effectLst/>
                <a:latin typeface="Helvetica" pitchFamily="2" charset="0"/>
              </a:rPr>
              <a:t>4	QB	SILANTOI 50CM	50CM	25	5	0.3</a:t>
            </a:r>
          </a:p>
          <a:p>
            <a:pPr algn="l"/>
            <a:r>
              <a:rPr lang="es-EC" sz="2400" dirty="0">
                <a:solidFill>
                  <a:srgbClr val="000000"/>
                </a:solidFill>
                <a:effectLst/>
                <a:latin typeface="Helvetica" pitchFamily="2" charset="0"/>
              </a:rPr>
              <a:t>6	QB	SUNSET X-PRESSION 40CM	40CM	25	5	0.3</a:t>
            </a:r>
          </a:p>
          <a:p>
            <a:pPr algn="l"/>
            <a:r>
              <a:rPr lang="es-EC" sz="2400" dirty="0">
                <a:solidFill>
                  <a:srgbClr val="000000"/>
                </a:solidFill>
                <a:effectLst/>
                <a:latin typeface="Helvetica" pitchFamily="2" charset="0"/>
              </a:rPr>
              <a:t>3	QB	TROPIC CRUSH 40CM	40CM	25	5	0.22</a:t>
            </a:r>
          </a:p>
          <a:p>
            <a:pPr algn="l"/>
            <a:r>
              <a:rPr lang="es-EC" sz="2400" dirty="0">
                <a:solidFill>
                  <a:srgbClr val="000000"/>
                </a:solidFill>
                <a:effectLst/>
                <a:latin typeface="Helvetica" pitchFamily="2" charset="0"/>
              </a:rPr>
              <a:t>4	QB	VENDELA 40CM	40CM	25	5	0.26</a:t>
            </a:r>
          </a:p>
          <a:p>
            <a:pPr algn="l"/>
            <a:r>
              <a:rPr lang="es-EC" sz="2400" dirty="0">
                <a:solidFill>
                  <a:srgbClr val="000000"/>
                </a:solidFill>
                <a:effectLst/>
                <a:latin typeface="Helvetica" pitchFamily="2" charset="0"/>
              </a:rPr>
              <a:t> 	 	 	 	 	 	 </a:t>
            </a:r>
          </a:p>
          <a:p>
            <a:pPr algn="l"/>
            <a:r>
              <a:rPr lang="es-EC" sz="2400" dirty="0">
                <a:solidFill>
                  <a:srgbClr val="000000"/>
                </a:solidFill>
                <a:effectLst/>
                <a:latin typeface="Helvetica" pitchFamily="2" charset="0"/>
              </a:rPr>
              <a:t>BOXES AVAILABLE	BOX TYPE	PRODUCT	LENGTH	STEMS X BUNCH	BUNCHES PER BOX	PRICE</a:t>
            </a:r>
          </a:p>
          <a:p>
            <a:pPr algn="l"/>
            <a:r>
              <a:rPr lang="es-EC" sz="2400" dirty="0">
                <a:solidFill>
                  <a:srgbClr val="000000"/>
                </a:solidFill>
                <a:effectLst/>
                <a:latin typeface="Helvetica" pitchFamily="2" charset="0"/>
              </a:rPr>
              <a:t>ANEMONES	 </a:t>
            </a:r>
          </a:p>
          <a:p>
            <a:pPr algn="l"/>
            <a:r>
              <a:rPr lang="es-EC" sz="2400" dirty="0">
                <a:solidFill>
                  <a:srgbClr val="000000"/>
                </a:solidFill>
                <a:effectLst/>
                <a:latin typeface="Helvetica" pitchFamily="2" charset="0"/>
              </a:rPr>
              <a:t>4	EB	ANEMONE HOT PINK 30CM	30CM	10	12	CXC+0.40</a:t>
            </a:r>
          </a:p>
          <a:p>
            <a:pPr algn="l"/>
            <a:r>
              <a:rPr lang="es-EC" sz="2400" dirty="0">
                <a:solidFill>
                  <a:srgbClr val="000000"/>
                </a:solidFill>
                <a:effectLst/>
                <a:latin typeface="Helvetica" pitchFamily="2" charset="0"/>
              </a:rPr>
              <a:t>4	EB	ANEMONE HOT PINK 35CM	35CM	10	12	CXC+0.40</a:t>
            </a:r>
          </a:p>
          <a:p>
            <a:pPr algn="l"/>
            <a:r>
              <a:rPr lang="es-EC" sz="2400" dirty="0">
                <a:solidFill>
                  <a:srgbClr val="000000"/>
                </a:solidFill>
                <a:effectLst/>
                <a:latin typeface="Helvetica" pitchFamily="2" charset="0"/>
              </a:rPr>
              <a:t>3	EB	ANEMONE HOT PINK 40CM	40CM	10	12	CXC+0.40</a:t>
            </a:r>
          </a:p>
          <a:p>
            <a:pPr algn="l"/>
            <a:r>
              <a:rPr lang="es-EC" sz="2400" dirty="0">
                <a:solidFill>
                  <a:srgbClr val="000000"/>
                </a:solidFill>
                <a:effectLst/>
                <a:latin typeface="Helvetica" pitchFamily="2" charset="0"/>
              </a:rPr>
              <a:t>8	EB	ANEMONE LEVANTE BLUE 25CM	25CM	10	12	CXC +0.20</a:t>
            </a:r>
          </a:p>
          <a:p>
            <a:pPr algn="l"/>
            <a:r>
              <a:rPr lang="es-EC" sz="2400" dirty="0">
                <a:solidFill>
                  <a:srgbClr val="000000"/>
                </a:solidFill>
                <a:effectLst/>
                <a:latin typeface="Helvetica" pitchFamily="2" charset="0"/>
              </a:rPr>
              <a:t>6	EB	ANEMONE LEVANTE BLUE 30CM	30CM	10	12	CXC +0.20</a:t>
            </a:r>
          </a:p>
          <a:p>
            <a:pPr algn="l"/>
            <a:r>
              <a:rPr lang="es-EC" sz="2400" dirty="0">
                <a:solidFill>
                  <a:srgbClr val="000000"/>
                </a:solidFill>
                <a:effectLst/>
                <a:latin typeface="Helvetica" pitchFamily="2" charset="0"/>
              </a:rPr>
              <a:t>8	EB	ANEMONE LEVANTE BLUE 35CM	35CM	10	12	CXC +0.20</a:t>
            </a:r>
          </a:p>
          <a:p>
            <a:pPr algn="l"/>
            <a:r>
              <a:rPr lang="es-EC" sz="2400" dirty="0">
                <a:solidFill>
                  <a:srgbClr val="000000"/>
                </a:solidFill>
                <a:effectLst/>
                <a:latin typeface="Helvetica" pitchFamily="2" charset="0"/>
              </a:rPr>
              <a:t>3	EB	ANEMONE LEVANTE BLUE 40CM	40CM	10	12	CXC +0.20</a:t>
            </a:r>
          </a:p>
          <a:p>
            <a:pPr algn="l"/>
            <a:r>
              <a:rPr lang="es-EC" sz="2400" dirty="0">
                <a:solidFill>
                  <a:srgbClr val="000000"/>
                </a:solidFill>
                <a:effectLst/>
                <a:highlight>
                  <a:srgbClr val="00FF00"/>
                </a:highlight>
                <a:latin typeface="Helvetica" pitchFamily="2" charset="0"/>
              </a:rPr>
              <a:t>3	EB	ANEMONE LEVANTE HOT PINK 25CM	25CM	10	12	CXC +0.20</a:t>
            </a:r>
          </a:p>
          <a:p>
            <a:pPr algn="l"/>
            <a:r>
              <a:rPr lang="es-EC" sz="2400" dirty="0">
                <a:solidFill>
                  <a:srgbClr val="000000"/>
                </a:solidFill>
                <a:effectLst/>
                <a:latin typeface="Helvetica" pitchFamily="2" charset="0"/>
              </a:rPr>
              <a:t>7	EB	ANEMONE LEVANTE HOT PINK 30CM	30CM	10	12	CXC +0.20</a:t>
            </a:r>
          </a:p>
          <a:p>
            <a:pPr algn="l"/>
            <a:r>
              <a:rPr lang="es-EC" sz="2400" dirty="0">
                <a:solidFill>
                  <a:srgbClr val="000000"/>
                </a:solidFill>
                <a:effectLst/>
                <a:latin typeface="Helvetica" pitchFamily="2" charset="0"/>
              </a:rPr>
              <a:t>6	EB	ANEMONE LEVANTE HOT PINK 35CM	35CM	10	12	CXC +0.20</a:t>
            </a:r>
          </a:p>
          <a:p>
            <a:pPr algn="l"/>
            <a:r>
              <a:rPr lang="es-EC" sz="2400" dirty="0">
                <a:solidFill>
                  <a:srgbClr val="000000"/>
                </a:solidFill>
                <a:effectLst/>
                <a:latin typeface="Helvetica" pitchFamily="2" charset="0"/>
              </a:rPr>
              <a:t>7	EB	ANEMONE LEVANTE HOT PINK 40CM	40CM	10	12	CXC +0.20</a:t>
            </a:r>
          </a:p>
          <a:p>
            <a:pPr algn="l"/>
            <a:r>
              <a:rPr lang="es-EC" sz="2400" dirty="0">
                <a:solidFill>
                  <a:srgbClr val="000000"/>
                </a:solidFill>
                <a:effectLst/>
                <a:latin typeface="Helvetica" pitchFamily="2" charset="0"/>
              </a:rPr>
              <a:t>1	EB	ANEMONE LEVANTE PINK 25CM	25CM	10	12	CXC +0.20</a:t>
            </a:r>
          </a:p>
          <a:p>
            <a:pPr algn="l"/>
            <a:r>
              <a:rPr lang="es-EC" sz="2400" dirty="0">
                <a:solidFill>
                  <a:srgbClr val="000000"/>
                </a:solidFill>
                <a:effectLst/>
                <a:latin typeface="Helvetica" pitchFamily="2" charset="0"/>
              </a:rPr>
              <a:t>1	EB	ANEMONE LEVANTE PINK 30CM	30CM	10	12	CXC +0.20</a:t>
            </a:r>
          </a:p>
          <a:p>
            <a:pPr algn="l"/>
            <a:r>
              <a:rPr lang="es-EC" sz="2400" dirty="0">
                <a:solidFill>
                  <a:srgbClr val="000000"/>
                </a:solidFill>
                <a:effectLst/>
                <a:latin typeface="Helvetica" pitchFamily="2" charset="0"/>
              </a:rPr>
              <a:t>1	EB	ANEMONE LEVANTE PINK 35CM	35CM	10	12	CXC +0.20</a:t>
            </a:r>
          </a:p>
          <a:p>
            <a:pPr algn="l"/>
            <a:r>
              <a:rPr lang="es-EC" sz="2400" dirty="0">
                <a:solidFill>
                  <a:srgbClr val="000000"/>
                </a:solidFill>
                <a:effectLst/>
                <a:latin typeface="Helvetica" pitchFamily="2" charset="0"/>
              </a:rPr>
              <a:t>3	EB	ANEMONE LEVANTE PINK 40CM	40CM	10	12	CXC +0.20</a:t>
            </a:r>
          </a:p>
          <a:p>
            <a:pPr algn="l"/>
            <a:r>
              <a:rPr lang="es-EC" sz="2400" dirty="0">
                <a:solidFill>
                  <a:srgbClr val="000000"/>
                </a:solidFill>
                <a:effectLst/>
                <a:latin typeface="Helvetica" pitchFamily="2" charset="0"/>
              </a:rPr>
              <a:t>3	EB	ANEMONE LEVANTE RED 25CM	25CM	10	12	CXC +0.20</a:t>
            </a:r>
          </a:p>
          <a:p>
            <a:pPr algn="l"/>
            <a:r>
              <a:rPr lang="es-EC" sz="2400" dirty="0">
                <a:solidFill>
                  <a:srgbClr val="000000"/>
                </a:solidFill>
                <a:effectLst/>
                <a:latin typeface="Helvetica" pitchFamily="2" charset="0"/>
              </a:rPr>
              <a:t>3	EB	ANEMONE LEVANTE RED 30CM	30CM	10	12	CXC +0.20</a:t>
            </a:r>
          </a:p>
          <a:p>
            <a:pPr algn="l"/>
            <a:r>
              <a:rPr lang="es-EC" sz="2400" dirty="0">
                <a:solidFill>
                  <a:srgbClr val="000000"/>
                </a:solidFill>
                <a:effectLst/>
                <a:latin typeface="Helvetica" pitchFamily="2" charset="0"/>
              </a:rPr>
              <a:t>2	EB	ANEMONE LEVANTE RED 35CM	35CM	10	12	CXC +0.20</a:t>
            </a:r>
          </a:p>
          <a:p>
            <a:pPr algn="l"/>
            <a:r>
              <a:rPr lang="es-EC" sz="2400" dirty="0">
                <a:solidFill>
                  <a:srgbClr val="000000"/>
                </a:solidFill>
                <a:effectLst/>
                <a:latin typeface="Helvetica" pitchFamily="2" charset="0"/>
              </a:rPr>
              <a:t>6	EB	ANEMONE LEVANTE WHITE 25CM	25CM	10	12	CXC +0.20</a:t>
            </a:r>
          </a:p>
          <a:p>
            <a:pPr algn="l"/>
            <a:r>
              <a:rPr lang="es-EC" sz="2400" dirty="0">
                <a:solidFill>
                  <a:srgbClr val="000000"/>
                </a:solidFill>
                <a:effectLst/>
                <a:latin typeface="Helvetica" pitchFamily="2" charset="0"/>
              </a:rPr>
              <a:t>DIANTHUS	 </a:t>
            </a:r>
          </a:p>
          <a:p>
            <a:pPr algn="l"/>
            <a:r>
              <a:rPr lang="es-EC" sz="2400" dirty="0">
                <a:solidFill>
                  <a:srgbClr val="000000"/>
                </a:solidFill>
                <a:effectLst/>
                <a:latin typeface="Helvetica" pitchFamily="2" charset="0"/>
              </a:rPr>
              <a:t>1	QB	DIANTHUS LILLIPUT FOREVER 60CM	60CM	10	14	0.26</a:t>
            </a:r>
          </a:p>
          <a:p>
            <a:pPr algn="l"/>
            <a:r>
              <a:rPr lang="es-EC" sz="2400" dirty="0">
                <a:solidFill>
                  <a:srgbClr val="000000"/>
                </a:solidFill>
                <a:effectLst/>
                <a:latin typeface="Helvetica" pitchFamily="2" charset="0"/>
              </a:rPr>
              <a:t>HELICHRYSUM	 </a:t>
            </a:r>
          </a:p>
          <a:p>
            <a:pPr algn="l"/>
            <a:r>
              <a:rPr lang="es-EC" sz="2400" dirty="0">
                <a:solidFill>
                  <a:srgbClr val="000000"/>
                </a:solidFill>
                <a:effectLst/>
                <a:latin typeface="Helvetica" pitchFamily="2" charset="0"/>
              </a:rPr>
              <a:t>4	EB	PAPER MOON RED &amp; YELLOW 40CM	40CM	10	12	0.25</a:t>
            </a:r>
          </a:p>
          <a:p>
            <a:pPr algn="l"/>
            <a:r>
              <a:rPr lang="es-EC" sz="2400" dirty="0">
                <a:solidFill>
                  <a:srgbClr val="000000"/>
                </a:solidFill>
                <a:effectLst/>
                <a:latin typeface="Helvetica" pitchFamily="2" charset="0"/>
              </a:rPr>
              <a:t>3	EB	PAPER MOON RED &amp; YELLOW 50CM	50CM	10	12	0.3</a:t>
            </a:r>
          </a:p>
          <a:p>
            <a:pPr algn="l"/>
            <a:r>
              <a:rPr lang="es-EC" sz="2400" dirty="0">
                <a:solidFill>
                  <a:srgbClr val="000000"/>
                </a:solidFill>
                <a:effectLst/>
                <a:latin typeface="Helvetica" pitchFamily="2" charset="0"/>
              </a:rPr>
              <a:t>RANUNCULUS	 </a:t>
            </a:r>
          </a:p>
          <a:p>
            <a:pPr algn="l"/>
            <a:r>
              <a:rPr lang="es-EC" sz="2400" dirty="0">
                <a:solidFill>
                  <a:srgbClr val="000000"/>
                </a:solidFill>
                <a:effectLst/>
                <a:latin typeface="Helvetica" pitchFamily="2" charset="0"/>
              </a:rPr>
              <a:t>2	EB	RANUNCULUS ELEGANCE WHITE 30CM	30CM	10	12	CXC +0.35</a:t>
            </a:r>
          </a:p>
          <a:p>
            <a:pPr algn="l"/>
            <a:r>
              <a:rPr lang="es-EC" sz="2400" dirty="0">
                <a:solidFill>
                  <a:srgbClr val="000000"/>
                </a:solidFill>
                <a:effectLst/>
                <a:latin typeface="Helvetica" pitchFamily="2" charset="0"/>
              </a:rPr>
              <a:t>1	EB	RANUNCULUS ELEGANCE WHITE 50CM	50CM	10	12	CXC +0.35</a:t>
            </a:r>
          </a:p>
          <a:p>
            <a:pPr algn="l"/>
            <a:r>
              <a:rPr lang="es-EC" sz="2400" dirty="0">
                <a:solidFill>
                  <a:srgbClr val="000000"/>
                </a:solidFill>
                <a:effectLst/>
                <a:latin typeface="Helvetica" pitchFamily="2" charset="0"/>
              </a:rPr>
              <a:t>RANUNCULUS CLONI	 </a:t>
            </a:r>
          </a:p>
          <a:p>
            <a:pPr algn="l"/>
            <a:r>
              <a:rPr lang="es-EC" sz="2400" dirty="0">
                <a:solidFill>
                  <a:srgbClr val="000000"/>
                </a:solidFill>
                <a:effectLst/>
                <a:latin typeface="Helvetica" pitchFamily="2" charset="0"/>
              </a:rPr>
              <a:t>6	EB	RANUNCULUS CLONI FABOLA 50CM	50CM	10	10	1</a:t>
            </a:r>
          </a:p>
          <a:p>
            <a:pPr algn="l"/>
            <a:r>
              <a:rPr lang="es-EC" sz="2400" dirty="0">
                <a:solidFill>
                  <a:srgbClr val="000000"/>
                </a:solidFill>
                <a:effectLst/>
                <a:latin typeface="Helvetica" pitchFamily="2" charset="0"/>
              </a:rPr>
              <a:t>3	EB	RANUNCULUS CLONI FABOLA 60CM	60CM	10	10	1</a:t>
            </a:r>
          </a:p>
          <a:p>
            <a:pPr algn="l"/>
            <a:r>
              <a:rPr lang="es-EC" sz="2400" dirty="0">
                <a:solidFill>
                  <a:srgbClr val="000000"/>
                </a:solidFill>
                <a:effectLst/>
                <a:latin typeface="Helvetica" pitchFamily="2" charset="0"/>
              </a:rPr>
              <a:t>2	EB	RANUNCULUS CLONI LADY 50CM	50CM	10	10	1</a:t>
            </a:r>
          </a:p>
          <a:p>
            <a:pPr algn="l"/>
            <a:r>
              <a:rPr lang="es-EC" sz="2400" dirty="0">
                <a:solidFill>
                  <a:srgbClr val="000000"/>
                </a:solidFill>
                <a:effectLst/>
                <a:latin typeface="Helvetica" pitchFamily="2" charset="0"/>
              </a:rPr>
              <a:t>2	EB	RANUNCULUS PON PON MERLINO 40CM	40CM	10	12	1</a:t>
            </a:r>
          </a:p>
          <a:p>
            <a:pPr algn="l"/>
            <a:r>
              <a:rPr lang="es-EC" sz="2400" dirty="0">
                <a:solidFill>
                  <a:srgbClr val="000000"/>
                </a:solidFill>
                <a:effectLst/>
                <a:latin typeface="Helvetica" pitchFamily="2" charset="0"/>
              </a:rPr>
              <a:t> 	 	 	 	 	 	 </a:t>
            </a:r>
          </a:p>
          <a:p>
            <a:pPr algn="l"/>
            <a:r>
              <a:rPr lang="es-EC" sz="2400" dirty="0">
                <a:solidFill>
                  <a:srgbClr val="000000"/>
                </a:solidFill>
                <a:effectLst/>
                <a:latin typeface="Helvetica" pitchFamily="2" charset="0"/>
              </a:rPr>
              <a:t>ORIENTAL LILIES	 </a:t>
            </a:r>
          </a:p>
          <a:p>
            <a:pPr algn="l"/>
            <a:r>
              <a:rPr lang="es-EC" sz="2400" dirty="0">
                <a:solidFill>
                  <a:srgbClr val="000000"/>
                </a:solidFill>
                <a:effectLst/>
                <a:latin typeface="Helvetica" pitchFamily="2" charset="0"/>
              </a:rPr>
              <a:t>10	QB	OREINTAL LILY 3-5BL  PINK	70cm	10	8	0.85</a:t>
            </a:r>
          </a:p>
          <a:p>
            <a:pPr algn="l"/>
            <a:r>
              <a:rPr lang="es-EC" sz="2400" dirty="0">
                <a:solidFill>
                  <a:srgbClr val="000000"/>
                </a:solidFill>
                <a:effectLst/>
                <a:latin typeface="Helvetica" pitchFamily="2" charset="0"/>
              </a:rPr>
              <a:t>10	QB	OREINTAL LILY 3-5BL  WHITE	70cm	10	8	0.85</a:t>
            </a:r>
          </a:p>
        </p:txBody>
      </p:sp>
    </p:spTree>
    <p:extLst>
      <p:ext uri="{BB962C8B-B14F-4D97-AF65-F5344CB8AC3E}">
        <p14:creationId xmlns:p14="http://schemas.microsoft.com/office/powerpoint/2010/main" val="290145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360DED-5A3D-7284-0A32-6B32161B5234}"/>
              </a:ext>
            </a:extLst>
          </p:cNvPr>
          <p:cNvSpPr>
            <a:spLocks noGrp="1"/>
          </p:cNvSpPr>
          <p:nvPr>
            <p:ph type="ctrTitle"/>
          </p:nvPr>
        </p:nvSpPr>
        <p:spPr>
          <a:xfrm rot="16200000">
            <a:off x="-888700" y="1107897"/>
            <a:ext cx="2298519" cy="521118"/>
          </a:xfrm>
        </p:spPr>
        <p:txBody>
          <a:bodyPr>
            <a:normAutofit/>
          </a:bodyPr>
          <a:lstStyle/>
          <a:p>
            <a:r>
              <a:rPr lang="es-EC" sz="2400" dirty="0"/>
              <a:t>AGROCOES</a:t>
            </a:r>
            <a:endParaRPr lang="es-EC" dirty="0"/>
          </a:p>
        </p:txBody>
      </p:sp>
      <p:sp>
        <p:nvSpPr>
          <p:cNvPr id="3" name="Título 1">
            <a:extLst>
              <a:ext uri="{FF2B5EF4-FFF2-40B4-BE49-F238E27FC236}">
                <a16:creationId xmlns:a16="http://schemas.microsoft.com/office/drawing/2014/main" id="{250923BC-C9BC-48EB-65DF-16959F480999}"/>
              </a:ext>
            </a:extLst>
          </p:cNvPr>
          <p:cNvSpPr txBox="1">
            <a:spLocks/>
          </p:cNvSpPr>
          <p:nvPr/>
        </p:nvSpPr>
        <p:spPr>
          <a:xfrm>
            <a:off x="712399" y="716015"/>
            <a:ext cx="6036289" cy="269420"/>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000" dirty="0">
                <a:solidFill>
                  <a:srgbClr val="000000"/>
                </a:solidFill>
                <a:effectLst/>
                <a:highlight>
                  <a:srgbClr val="00FF00"/>
                </a:highlight>
                <a:latin typeface="Helvetica" pitchFamily="2" charset="0"/>
              </a:rPr>
              <a:t>1     QB</a:t>
            </a:r>
            <a:r>
              <a:rPr lang="es-EC" sz="1000" dirty="0">
                <a:solidFill>
                  <a:srgbClr val="000000"/>
                </a:solidFill>
                <a:highlight>
                  <a:srgbClr val="00FF00"/>
                </a:highlight>
                <a:latin typeface="Helvetica" pitchFamily="2" charset="0"/>
              </a:rPr>
              <a:t>    </a:t>
            </a:r>
            <a:r>
              <a:rPr lang="es-EC" sz="1000" dirty="0">
                <a:solidFill>
                  <a:srgbClr val="000000"/>
                </a:solidFill>
                <a:effectLst/>
                <a:highlight>
                  <a:srgbClr val="00FF00"/>
                </a:highlight>
                <a:latin typeface="Helvetica" pitchFamily="2" charset="0"/>
              </a:rPr>
              <a:t>PROUD       50CM	                         50CM</a:t>
            </a:r>
            <a:r>
              <a:rPr lang="es-EC" sz="1000" dirty="0">
                <a:solidFill>
                  <a:srgbClr val="000000"/>
                </a:solidFill>
                <a:highlight>
                  <a:srgbClr val="00FF00"/>
                </a:highlight>
                <a:latin typeface="Helvetica" pitchFamily="2" charset="0"/>
              </a:rPr>
              <a:t>          </a:t>
            </a:r>
            <a:r>
              <a:rPr lang="es-EC" sz="1000" dirty="0">
                <a:solidFill>
                  <a:srgbClr val="000000"/>
                </a:solidFill>
                <a:effectLst/>
                <a:highlight>
                  <a:srgbClr val="00FF00"/>
                </a:highlight>
                <a:latin typeface="Helvetica" pitchFamily="2" charset="0"/>
              </a:rPr>
              <a:t>25</a:t>
            </a:r>
            <a:r>
              <a:rPr lang="es-EC" sz="1000" dirty="0">
                <a:solidFill>
                  <a:srgbClr val="000000"/>
                </a:solidFill>
                <a:highlight>
                  <a:srgbClr val="00FF00"/>
                </a:highlight>
                <a:latin typeface="Helvetica" pitchFamily="2" charset="0"/>
              </a:rPr>
              <a:t>        </a:t>
            </a:r>
            <a:r>
              <a:rPr lang="es-EC" sz="1000" dirty="0">
                <a:solidFill>
                  <a:srgbClr val="000000"/>
                </a:solidFill>
                <a:effectLst/>
                <a:highlight>
                  <a:srgbClr val="00FF00"/>
                </a:highlight>
                <a:latin typeface="Helvetica" pitchFamily="2" charset="0"/>
              </a:rPr>
              <a:t>5</a:t>
            </a:r>
            <a:r>
              <a:rPr lang="es-EC" sz="1000" dirty="0">
                <a:solidFill>
                  <a:srgbClr val="000000"/>
                </a:solidFill>
                <a:highlight>
                  <a:srgbClr val="00FF00"/>
                </a:highlight>
                <a:latin typeface="Helvetica" pitchFamily="2" charset="0"/>
              </a:rPr>
              <a:t>        </a:t>
            </a:r>
            <a:r>
              <a:rPr lang="es-EC" sz="1000" dirty="0">
                <a:solidFill>
                  <a:srgbClr val="000000"/>
                </a:solidFill>
                <a:effectLst/>
                <a:highlight>
                  <a:srgbClr val="00FF00"/>
                </a:highlight>
                <a:latin typeface="Helvetica" pitchFamily="2" charset="0"/>
              </a:rPr>
              <a:t>0.5       con colores</a:t>
            </a:r>
            <a:endParaRPr lang="es-EC" sz="1000" dirty="0">
              <a:solidFill>
                <a:srgbClr val="000000"/>
              </a:solidFill>
              <a:effectLst/>
              <a:latin typeface="Helvetica" pitchFamily="2" charset="0"/>
            </a:endParaRPr>
          </a:p>
        </p:txBody>
      </p:sp>
      <p:sp>
        <p:nvSpPr>
          <p:cNvPr id="6" name="Título 1">
            <a:extLst>
              <a:ext uri="{FF2B5EF4-FFF2-40B4-BE49-F238E27FC236}">
                <a16:creationId xmlns:a16="http://schemas.microsoft.com/office/drawing/2014/main" id="{3787E700-686B-9E9E-D7DF-A28479C51B0B}"/>
              </a:ext>
            </a:extLst>
          </p:cNvPr>
          <p:cNvSpPr txBox="1">
            <a:spLocks/>
          </p:cNvSpPr>
          <p:nvPr/>
        </p:nvSpPr>
        <p:spPr>
          <a:xfrm>
            <a:off x="909603" y="5240811"/>
            <a:ext cx="6036289" cy="658368"/>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228600" indent="-228600" algn="l">
              <a:buAutoNum type="arabicPlain"/>
            </a:pPr>
            <a:endParaRPr lang="es-EC" sz="1000" dirty="0">
              <a:solidFill>
                <a:srgbClr val="000000"/>
              </a:solidFill>
              <a:highlight>
                <a:srgbClr val="00FF00"/>
              </a:highlight>
              <a:latin typeface="Helvetica" pitchFamily="2" charset="0"/>
            </a:endParaRPr>
          </a:p>
          <a:p>
            <a:pPr algn="l"/>
            <a:r>
              <a:rPr lang="es-EC" sz="1000" dirty="0">
                <a:solidFill>
                  <a:srgbClr val="000000"/>
                </a:solidFill>
                <a:effectLst/>
                <a:highlight>
                  <a:srgbClr val="00FF00"/>
                </a:highlight>
                <a:latin typeface="Helvetica" pitchFamily="2" charset="0"/>
              </a:rPr>
              <a:t>2     QB    CARAMEL MACCIATO                               50CM</a:t>
            </a:r>
            <a:r>
              <a:rPr lang="es-EC" sz="1000" dirty="0">
                <a:solidFill>
                  <a:srgbClr val="000000"/>
                </a:solidFill>
                <a:highlight>
                  <a:srgbClr val="00FF00"/>
                </a:highlight>
                <a:latin typeface="Helvetica" pitchFamily="2" charset="0"/>
              </a:rPr>
              <a:t>       </a:t>
            </a:r>
            <a:r>
              <a:rPr lang="es-EC" sz="1000" dirty="0">
                <a:solidFill>
                  <a:srgbClr val="000000"/>
                </a:solidFill>
                <a:effectLst/>
                <a:highlight>
                  <a:srgbClr val="00FF00"/>
                </a:highlight>
                <a:latin typeface="Helvetica" pitchFamily="2" charset="0"/>
              </a:rPr>
              <a:t>50CM</a:t>
            </a:r>
            <a:r>
              <a:rPr lang="es-EC" sz="1000" dirty="0">
                <a:solidFill>
                  <a:srgbClr val="000000"/>
                </a:solidFill>
                <a:highlight>
                  <a:srgbClr val="00FF00"/>
                </a:highlight>
                <a:latin typeface="Helvetica" pitchFamily="2" charset="0"/>
              </a:rPr>
              <a:t>     </a:t>
            </a:r>
            <a:r>
              <a:rPr lang="es-EC" sz="1000" dirty="0">
                <a:solidFill>
                  <a:srgbClr val="000000"/>
                </a:solidFill>
                <a:effectLst/>
                <a:highlight>
                  <a:srgbClr val="00FF00"/>
                </a:highlight>
                <a:latin typeface="Helvetica" pitchFamily="2" charset="0"/>
              </a:rPr>
              <a:t>25	4         0.4</a:t>
            </a:r>
            <a:endParaRPr lang="es-EC" sz="1000" dirty="0">
              <a:solidFill>
                <a:srgbClr val="000000"/>
              </a:solidFill>
              <a:highlight>
                <a:srgbClr val="00FF00"/>
              </a:highlight>
              <a:latin typeface="Helvetica" pitchFamily="2" charset="0"/>
            </a:endParaRPr>
          </a:p>
          <a:p>
            <a:pPr marL="228600" indent="-228600" algn="l">
              <a:buAutoNum type="arabicPlain" startAt="2"/>
            </a:pPr>
            <a:endParaRPr lang="es-EC" sz="1000" dirty="0">
              <a:solidFill>
                <a:srgbClr val="000000"/>
              </a:solidFill>
              <a:effectLst/>
              <a:highlight>
                <a:srgbClr val="00FF00"/>
              </a:highlight>
              <a:latin typeface="Helvetica" pitchFamily="2" charset="0"/>
            </a:endParaRPr>
          </a:p>
          <a:p>
            <a:pPr marL="228600" indent="-228600" algn="l">
              <a:buAutoNum type="arabicPlain"/>
            </a:pPr>
            <a:endParaRPr lang="es-EC" sz="1000" dirty="0">
              <a:solidFill>
                <a:srgbClr val="000000"/>
              </a:solidFill>
              <a:effectLst/>
              <a:highlight>
                <a:srgbClr val="00FF00"/>
              </a:highlight>
              <a:latin typeface="Helvetica" pitchFamily="2" charset="0"/>
            </a:endParaRPr>
          </a:p>
          <a:p>
            <a:pPr algn="l"/>
            <a:endParaRPr lang="es-EC" sz="1000" dirty="0">
              <a:solidFill>
                <a:srgbClr val="000000"/>
              </a:solidFill>
              <a:effectLst/>
              <a:latin typeface="Helvetica" pitchFamily="2" charset="0"/>
            </a:endParaRPr>
          </a:p>
        </p:txBody>
      </p:sp>
      <p:cxnSp>
        <p:nvCxnSpPr>
          <p:cNvPr id="7" name="Conector recto de flecha 6">
            <a:extLst>
              <a:ext uri="{FF2B5EF4-FFF2-40B4-BE49-F238E27FC236}">
                <a16:creationId xmlns:a16="http://schemas.microsoft.com/office/drawing/2014/main" id="{4BB2CBBF-3AA3-8908-85D2-B065C4CDED3E}"/>
              </a:ext>
            </a:extLst>
          </p:cNvPr>
          <p:cNvCxnSpPr>
            <a:cxnSpLocks/>
          </p:cNvCxnSpPr>
          <p:nvPr/>
        </p:nvCxnSpPr>
        <p:spPr>
          <a:xfrm flipV="1">
            <a:off x="839081" y="172443"/>
            <a:ext cx="3559289" cy="60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id="{2B006D81-F912-4F28-3EF8-3948F07F5678}"/>
              </a:ext>
            </a:extLst>
          </p:cNvPr>
          <p:cNvCxnSpPr>
            <a:cxnSpLocks/>
          </p:cNvCxnSpPr>
          <p:nvPr/>
        </p:nvCxnSpPr>
        <p:spPr>
          <a:xfrm flipV="1">
            <a:off x="1126721" y="372824"/>
            <a:ext cx="3271649" cy="429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CD45D381-3EAD-3262-ED68-04B9F8CC2E07}"/>
              </a:ext>
            </a:extLst>
          </p:cNvPr>
          <p:cNvCxnSpPr>
            <a:cxnSpLocks/>
          </p:cNvCxnSpPr>
          <p:nvPr/>
        </p:nvCxnSpPr>
        <p:spPr>
          <a:xfrm flipV="1">
            <a:off x="1804894" y="634494"/>
            <a:ext cx="2636327" cy="187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ítulo 1">
            <a:extLst>
              <a:ext uri="{FF2B5EF4-FFF2-40B4-BE49-F238E27FC236}">
                <a16:creationId xmlns:a16="http://schemas.microsoft.com/office/drawing/2014/main" id="{73C1BD0D-31C1-BF48-006C-0CC886911FEC}"/>
              </a:ext>
            </a:extLst>
          </p:cNvPr>
          <p:cNvSpPr txBox="1">
            <a:spLocks/>
          </p:cNvSpPr>
          <p:nvPr/>
        </p:nvSpPr>
        <p:spPr>
          <a:xfrm>
            <a:off x="4355809" y="0"/>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CANTIDAD DE CAJAS</a:t>
            </a:r>
            <a:endParaRPr lang="es-EC" sz="1000" dirty="0">
              <a:solidFill>
                <a:schemeClr val="accent6"/>
              </a:solidFill>
              <a:effectLst/>
              <a:latin typeface="Helvetica" pitchFamily="2" charset="0"/>
            </a:endParaRPr>
          </a:p>
        </p:txBody>
      </p:sp>
      <p:sp>
        <p:nvSpPr>
          <p:cNvPr id="11" name="Título 1">
            <a:extLst>
              <a:ext uri="{FF2B5EF4-FFF2-40B4-BE49-F238E27FC236}">
                <a16:creationId xmlns:a16="http://schemas.microsoft.com/office/drawing/2014/main" id="{0AD1C0B0-C759-847E-C68F-112C30B476E9}"/>
              </a:ext>
            </a:extLst>
          </p:cNvPr>
          <p:cNvSpPr txBox="1">
            <a:spLocks/>
          </p:cNvSpPr>
          <p:nvPr/>
        </p:nvSpPr>
        <p:spPr>
          <a:xfrm>
            <a:off x="4315225" y="225029"/>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TIPO DE CAJA</a:t>
            </a:r>
            <a:endParaRPr lang="es-EC" sz="1000" dirty="0">
              <a:solidFill>
                <a:schemeClr val="accent6"/>
              </a:solidFill>
              <a:effectLst/>
              <a:latin typeface="Helvetica" pitchFamily="2" charset="0"/>
            </a:endParaRPr>
          </a:p>
        </p:txBody>
      </p:sp>
      <p:sp>
        <p:nvSpPr>
          <p:cNvPr id="12" name="Título 1">
            <a:extLst>
              <a:ext uri="{FF2B5EF4-FFF2-40B4-BE49-F238E27FC236}">
                <a16:creationId xmlns:a16="http://schemas.microsoft.com/office/drawing/2014/main" id="{113A718E-5D96-E09F-E109-783478901765}"/>
              </a:ext>
            </a:extLst>
          </p:cNvPr>
          <p:cNvSpPr txBox="1">
            <a:spLocks/>
          </p:cNvSpPr>
          <p:nvPr/>
        </p:nvSpPr>
        <p:spPr>
          <a:xfrm>
            <a:off x="4345440" y="480246"/>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VARIEDAD DE LA FLOR</a:t>
            </a:r>
            <a:endParaRPr lang="es-EC" sz="1000" dirty="0">
              <a:solidFill>
                <a:schemeClr val="accent6"/>
              </a:solidFill>
              <a:effectLst/>
              <a:latin typeface="Helvetica" pitchFamily="2" charset="0"/>
            </a:endParaRPr>
          </a:p>
        </p:txBody>
      </p:sp>
      <p:cxnSp>
        <p:nvCxnSpPr>
          <p:cNvPr id="16" name="Conector recto de flecha 15">
            <a:extLst>
              <a:ext uri="{FF2B5EF4-FFF2-40B4-BE49-F238E27FC236}">
                <a16:creationId xmlns:a16="http://schemas.microsoft.com/office/drawing/2014/main" id="{5444977B-7459-001A-91CC-B8B13D71ADAF}"/>
              </a:ext>
            </a:extLst>
          </p:cNvPr>
          <p:cNvCxnSpPr>
            <a:cxnSpLocks/>
          </p:cNvCxnSpPr>
          <p:nvPr/>
        </p:nvCxnSpPr>
        <p:spPr>
          <a:xfrm flipH="1">
            <a:off x="3609510" y="1016997"/>
            <a:ext cx="242069" cy="170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6DB83EAE-E01C-AB9B-12BD-3540A3763AB7}"/>
              </a:ext>
            </a:extLst>
          </p:cNvPr>
          <p:cNvCxnSpPr>
            <a:cxnSpLocks/>
          </p:cNvCxnSpPr>
          <p:nvPr/>
        </p:nvCxnSpPr>
        <p:spPr>
          <a:xfrm flipH="1">
            <a:off x="3609510" y="1016997"/>
            <a:ext cx="819055" cy="412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F000B986-4D4C-E032-04C3-95C1ADAB50A5}"/>
              </a:ext>
            </a:extLst>
          </p:cNvPr>
          <p:cNvCxnSpPr>
            <a:cxnSpLocks/>
          </p:cNvCxnSpPr>
          <p:nvPr/>
        </p:nvCxnSpPr>
        <p:spPr>
          <a:xfrm flipH="1">
            <a:off x="3478306" y="997135"/>
            <a:ext cx="1769035" cy="981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ítulo 1">
            <a:extLst>
              <a:ext uri="{FF2B5EF4-FFF2-40B4-BE49-F238E27FC236}">
                <a16:creationId xmlns:a16="http://schemas.microsoft.com/office/drawing/2014/main" id="{14ED9FCE-4A3E-3781-3880-47723B3158F7}"/>
              </a:ext>
            </a:extLst>
          </p:cNvPr>
          <p:cNvSpPr txBox="1">
            <a:spLocks/>
          </p:cNvSpPr>
          <p:nvPr/>
        </p:nvSpPr>
        <p:spPr>
          <a:xfrm>
            <a:off x="2003327" y="1043888"/>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TAMAÑODE LA FLOR</a:t>
            </a:r>
            <a:endParaRPr lang="es-EC" sz="1000" dirty="0">
              <a:solidFill>
                <a:schemeClr val="accent6"/>
              </a:solidFill>
              <a:effectLst/>
              <a:latin typeface="Helvetica" pitchFamily="2" charset="0"/>
            </a:endParaRPr>
          </a:p>
        </p:txBody>
      </p:sp>
      <p:sp>
        <p:nvSpPr>
          <p:cNvPr id="20" name="Título 1">
            <a:extLst>
              <a:ext uri="{FF2B5EF4-FFF2-40B4-BE49-F238E27FC236}">
                <a16:creationId xmlns:a16="http://schemas.microsoft.com/office/drawing/2014/main" id="{DCBBD3C9-F5ED-C6E4-1F59-C27D339E5BD1}"/>
              </a:ext>
            </a:extLst>
          </p:cNvPr>
          <p:cNvSpPr txBox="1">
            <a:spLocks/>
          </p:cNvSpPr>
          <p:nvPr/>
        </p:nvSpPr>
        <p:spPr>
          <a:xfrm>
            <a:off x="1976945" y="1311359"/>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CANTIDAD DE TALLOS</a:t>
            </a:r>
            <a:endParaRPr lang="es-EC" sz="1000" dirty="0">
              <a:solidFill>
                <a:schemeClr val="accent6"/>
              </a:solidFill>
              <a:effectLst/>
              <a:latin typeface="Helvetica" pitchFamily="2" charset="0"/>
            </a:endParaRPr>
          </a:p>
        </p:txBody>
      </p:sp>
      <p:sp>
        <p:nvSpPr>
          <p:cNvPr id="21" name="Título 1">
            <a:extLst>
              <a:ext uri="{FF2B5EF4-FFF2-40B4-BE49-F238E27FC236}">
                <a16:creationId xmlns:a16="http://schemas.microsoft.com/office/drawing/2014/main" id="{23992F76-C252-8C76-C342-D0A1055E4C87}"/>
              </a:ext>
            </a:extLst>
          </p:cNvPr>
          <p:cNvSpPr txBox="1">
            <a:spLocks/>
          </p:cNvSpPr>
          <p:nvPr/>
        </p:nvSpPr>
        <p:spPr>
          <a:xfrm>
            <a:off x="2003327" y="1829327"/>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PRECIO POR TALLO</a:t>
            </a:r>
            <a:endParaRPr lang="es-EC" sz="1000" dirty="0">
              <a:solidFill>
                <a:schemeClr val="accent6"/>
              </a:solidFill>
              <a:effectLst/>
              <a:latin typeface="Helvetica" pitchFamily="2" charset="0"/>
            </a:endParaRPr>
          </a:p>
        </p:txBody>
      </p:sp>
      <p:sp>
        <p:nvSpPr>
          <p:cNvPr id="24" name="Título 1">
            <a:extLst>
              <a:ext uri="{FF2B5EF4-FFF2-40B4-BE49-F238E27FC236}">
                <a16:creationId xmlns:a16="http://schemas.microsoft.com/office/drawing/2014/main" id="{DB5A4C12-C3F9-23BD-58CA-33DD5375A36D}"/>
              </a:ext>
            </a:extLst>
          </p:cNvPr>
          <p:cNvSpPr txBox="1">
            <a:spLocks/>
          </p:cNvSpPr>
          <p:nvPr/>
        </p:nvSpPr>
        <p:spPr>
          <a:xfrm>
            <a:off x="2003327" y="1556922"/>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CANTIDAD DE BONCHES</a:t>
            </a:r>
            <a:endParaRPr lang="es-EC" sz="1000" dirty="0">
              <a:solidFill>
                <a:schemeClr val="accent6"/>
              </a:solidFill>
              <a:effectLst/>
              <a:latin typeface="Helvetica" pitchFamily="2" charset="0"/>
            </a:endParaRPr>
          </a:p>
        </p:txBody>
      </p:sp>
      <p:cxnSp>
        <p:nvCxnSpPr>
          <p:cNvPr id="25" name="Conector recto de flecha 24">
            <a:extLst>
              <a:ext uri="{FF2B5EF4-FFF2-40B4-BE49-F238E27FC236}">
                <a16:creationId xmlns:a16="http://schemas.microsoft.com/office/drawing/2014/main" id="{272AF6C4-F121-D1DB-A4C2-29360AD4557D}"/>
              </a:ext>
            </a:extLst>
          </p:cNvPr>
          <p:cNvCxnSpPr>
            <a:cxnSpLocks/>
          </p:cNvCxnSpPr>
          <p:nvPr/>
        </p:nvCxnSpPr>
        <p:spPr>
          <a:xfrm flipH="1">
            <a:off x="3778221" y="963890"/>
            <a:ext cx="1056744" cy="7403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ítulo 1">
            <a:extLst>
              <a:ext uri="{FF2B5EF4-FFF2-40B4-BE49-F238E27FC236}">
                <a16:creationId xmlns:a16="http://schemas.microsoft.com/office/drawing/2014/main" id="{144BD600-3240-4E63-D2B2-50860F459C1E}"/>
              </a:ext>
            </a:extLst>
          </p:cNvPr>
          <p:cNvSpPr txBox="1">
            <a:spLocks/>
          </p:cNvSpPr>
          <p:nvPr/>
        </p:nvSpPr>
        <p:spPr>
          <a:xfrm>
            <a:off x="2003327" y="2165670"/>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OBSERVACION</a:t>
            </a:r>
            <a:endParaRPr lang="es-EC" sz="1000" dirty="0">
              <a:solidFill>
                <a:schemeClr val="accent6"/>
              </a:solidFill>
              <a:effectLst/>
              <a:latin typeface="Helvetica" pitchFamily="2" charset="0"/>
            </a:endParaRPr>
          </a:p>
        </p:txBody>
      </p:sp>
      <p:cxnSp>
        <p:nvCxnSpPr>
          <p:cNvPr id="33" name="Conector recto de flecha 32">
            <a:extLst>
              <a:ext uri="{FF2B5EF4-FFF2-40B4-BE49-F238E27FC236}">
                <a16:creationId xmlns:a16="http://schemas.microsoft.com/office/drawing/2014/main" id="{6834A256-6221-0F30-E848-1FD6E975E7A1}"/>
              </a:ext>
            </a:extLst>
          </p:cNvPr>
          <p:cNvCxnSpPr>
            <a:cxnSpLocks/>
          </p:cNvCxnSpPr>
          <p:nvPr/>
        </p:nvCxnSpPr>
        <p:spPr>
          <a:xfrm flipH="1">
            <a:off x="3131671" y="982932"/>
            <a:ext cx="2689411" cy="13738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ector recto de flecha 43">
            <a:extLst>
              <a:ext uri="{FF2B5EF4-FFF2-40B4-BE49-F238E27FC236}">
                <a16:creationId xmlns:a16="http://schemas.microsoft.com/office/drawing/2014/main" id="{AFCABFA1-8CE1-50C8-074F-F5DBCED452D6}"/>
              </a:ext>
            </a:extLst>
          </p:cNvPr>
          <p:cNvCxnSpPr>
            <a:cxnSpLocks/>
          </p:cNvCxnSpPr>
          <p:nvPr/>
        </p:nvCxnSpPr>
        <p:spPr>
          <a:xfrm flipV="1">
            <a:off x="1049754" y="4628171"/>
            <a:ext cx="3559289" cy="60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recto de flecha 44">
            <a:extLst>
              <a:ext uri="{FF2B5EF4-FFF2-40B4-BE49-F238E27FC236}">
                <a16:creationId xmlns:a16="http://schemas.microsoft.com/office/drawing/2014/main" id="{5104B573-8A8A-A7CE-3742-376E2D2F8E67}"/>
              </a:ext>
            </a:extLst>
          </p:cNvPr>
          <p:cNvCxnSpPr>
            <a:cxnSpLocks/>
          </p:cNvCxnSpPr>
          <p:nvPr/>
        </p:nvCxnSpPr>
        <p:spPr>
          <a:xfrm flipV="1">
            <a:off x="1337394" y="4828552"/>
            <a:ext cx="3271649" cy="429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ector recto de flecha 45">
            <a:extLst>
              <a:ext uri="{FF2B5EF4-FFF2-40B4-BE49-F238E27FC236}">
                <a16:creationId xmlns:a16="http://schemas.microsoft.com/office/drawing/2014/main" id="{CBA3B29F-A315-D56A-B93E-7EB3B0623C78}"/>
              </a:ext>
            </a:extLst>
          </p:cNvPr>
          <p:cNvCxnSpPr>
            <a:cxnSpLocks/>
          </p:cNvCxnSpPr>
          <p:nvPr/>
        </p:nvCxnSpPr>
        <p:spPr>
          <a:xfrm flipV="1">
            <a:off x="2015567" y="5090222"/>
            <a:ext cx="2636327" cy="187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ítulo 1">
            <a:extLst>
              <a:ext uri="{FF2B5EF4-FFF2-40B4-BE49-F238E27FC236}">
                <a16:creationId xmlns:a16="http://schemas.microsoft.com/office/drawing/2014/main" id="{2C330108-A4FE-7F78-98F1-9108F020FDC0}"/>
              </a:ext>
            </a:extLst>
          </p:cNvPr>
          <p:cNvSpPr txBox="1">
            <a:spLocks/>
          </p:cNvSpPr>
          <p:nvPr/>
        </p:nvSpPr>
        <p:spPr>
          <a:xfrm>
            <a:off x="4566482" y="4455728"/>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CANTIDAD DE CAJAS</a:t>
            </a:r>
            <a:endParaRPr lang="es-EC" sz="1000" dirty="0">
              <a:solidFill>
                <a:schemeClr val="accent6"/>
              </a:solidFill>
              <a:effectLst/>
              <a:latin typeface="Helvetica" pitchFamily="2" charset="0"/>
            </a:endParaRPr>
          </a:p>
        </p:txBody>
      </p:sp>
      <p:sp>
        <p:nvSpPr>
          <p:cNvPr id="48" name="Título 1">
            <a:extLst>
              <a:ext uri="{FF2B5EF4-FFF2-40B4-BE49-F238E27FC236}">
                <a16:creationId xmlns:a16="http://schemas.microsoft.com/office/drawing/2014/main" id="{F0D4D743-950F-8F2E-F40E-57301B9F158B}"/>
              </a:ext>
            </a:extLst>
          </p:cNvPr>
          <p:cNvSpPr txBox="1">
            <a:spLocks/>
          </p:cNvSpPr>
          <p:nvPr/>
        </p:nvSpPr>
        <p:spPr>
          <a:xfrm>
            <a:off x="4525898" y="4680757"/>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TIPO DE CAJA</a:t>
            </a:r>
            <a:endParaRPr lang="es-EC" sz="1000" dirty="0">
              <a:solidFill>
                <a:schemeClr val="accent6"/>
              </a:solidFill>
              <a:effectLst/>
              <a:latin typeface="Helvetica" pitchFamily="2" charset="0"/>
            </a:endParaRPr>
          </a:p>
        </p:txBody>
      </p:sp>
      <p:sp>
        <p:nvSpPr>
          <p:cNvPr id="49" name="Título 1">
            <a:extLst>
              <a:ext uri="{FF2B5EF4-FFF2-40B4-BE49-F238E27FC236}">
                <a16:creationId xmlns:a16="http://schemas.microsoft.com/office/drawing/2014/main" id="{328635D5-43E4-02C8-D7A7-817C07114E5A}"/>
              </a:ext>
            </a:extLst>
          </p:cNvPr>
          <p:cNvSpPr txBox="1">
            <a:spLocks/>
          </p:cNvSpPr>
          <p:nvPr/>
        </p:nvSpPr>
        <p:spPr>
          <a:xfrm>
            <a:off x="4556113" y="4935974"/>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VARIEDAD DE LA FLOR</a:t>
            </a:r>
            <a:endParaRPr lang="es-EC" sz="1000" dirty="0">
              <a:solidFill>
                <a:schemeClr val="accent6"/>
              </a:solidFill>
              <a:effectLst/>
              <a:latin typeface="Helvetica" pitchFamily="2" charset="0"/>
            </a:endParaRPr>
          </a:p>
        </p:txBody>
      </p:sp>
      <p:cxnSp>
        <p:nvCxnSpPr>
          <p:cNvPr id="50" name="Conector recto de flecha 49">
            <a:extLst>
              <a:ext uri="{FF2B5EF4-FFF2-40B4-BE49-F238E27FC236}">
                <a16:creationId xmlns:a16="http://schemas.microsoft.com/office/drawing/2014/main" id="{A9124887-6168-CBD0-6BE7-3BFBA2D9ADCE}"/>
              </a:ext>
            </a:extLst>
          </p:cNvPr>
          <p:cNvCxnSpPr>
            <a:cxnSpLocks/>
          </p:cNvCxnSpPr>
          <p:nvPr/>
        </p:nvCxnSpPr>
        <p:spPr>
          <a:xfrm flipH="1">
            <a:off x="3820183" y="5472725"/>
            <a:ext cx="242069" cy="170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ector recto de flecha 50">
            <a:extLst>
              <a:ext uri="{FF2B5EF4-FFF2-40B4-BE49-F238E27FC236}">
                <a16:creationId xmlns:a16="http://schemas.microsoft.com/office/drawing/2014/main" id="{9B7BE723-7E3B-FF57-27A9-A261E31A4317}"/>
              </a:ext>
            </a:extLst>
          </p:cNvPr>
          <p:cNvCxnSpPr>
            <a:cxnSpLocks/>
          </p:cNvCxnSpPr>
          <p:nvPr/>
        </p:nvCxnSpPr>
        <p:spPr>
          <a:xfrm flipH="1">
            <a:off x="3820183" y="5439741"/>
            <a:ext cx="1269880" cy="445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Conector recto de flecha 51">
            <a:extLst>
              <a:ext uri="{FF2B5EF4-FFF2-40B4-BE49-F238E27FC236}">
                <a16:creationId xmlns:a16="http://schemas.microsoft.com/office/drawing/2014/main" id="{D1E95977-A88A-0353-6189-C9D0B22CF145}"/>
              </a:ext>
            </a:extLst>
          </p:cNvPr>
          <p:cNvCxnSpPr>
            <a:cxnSpLocks/>
          </p:cNvCxnSpPr>
          <p:nvPr/>
        </p:nvCxnSpPr>
        <p:spPr>
          <a:xfrm flipH="1">
            <a:off x="3688979" y="5465219"/>
            <a:ext cx="2585778" cy="969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ítulo 1">
            <a:extLst>
              <a:ext uri="{FF2B5EF4-FFF2-40B4-BE49-F238E27FC236}">
                <a16:creationId xmlns:a16="http://schemas.microsoft.com/office/drawing/2014/main" id="{86736A44-C97B-55F5-D1EC-A507D90A7000}"/>
              </a:ext>
            </a:extLst>
          </p:cNvPr>
          <p:cNvSpPr txBox="1">
            <a:spLocks/>
          </p:cNvSpPr>
          <p:nvPr/>
        </p:nvSpPr>
        <p:spPr>
          <a:xfrm>
            <a:off x="2214000" y="5499616"/>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TAMAÑODE LA FLOR</a:t>
            </a:r>
            <a:endParaRPr lang="es-EC" sz="1000" dirty="0">
              <a:solidFill>
                <a:schemeClr val="accent6"/>
              </a:solidFill>
              <a:effectLst/>
              <a:latin typeface="Helvetica" pitchFamily="2" charset="0"/>
            </a:endParaRPr>
          </a:p>
        </p:txBody>
      </p:sp>
      <p:sp>
        <p:nvSpPr>
          <p:cNvPr id="54" name="Título 1">
            <a:extLst>
              <a:ext uri="{FF2B5EF4-FFF2-40B4-BE49-F238E27FC236}">
                <a16:creationId xmlns:a16="http://schemas.microsoft.com/office/drawing/2014/main" id="{7825A214-7A01-5E8B-A1D8-DB8F77BC6828}"/>
              </a:ext>
            </a:extLst>
          </p:cNvPr>
          <p:cNvSpPr txBox="1">
            <a:spLocks/>
          </p:cNvSpPr>
          <p:nvPr/>
        </p:nvSpPr>
        <p:spPr>
          <a:xfrm>
            <a:off x="2187618" y="5767087"/>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CANTIDAD DE TALLOS</a:t>
            </a:r>
            <a:endParaRPr lang="es-EC" sz="1000" dirty="0">
              <a:solidFill>
                <a:schemeClr val="accent6"/>
              </a:solidFill>
              <a:effectLst/>
              <a:latin typeface="Helvetica" pitchFamily="2" charset="0"/>
            </a:endParaRPr>
          </a:p>
        </p:txBody>
      </p:sp>
      <p:sp>
        <p:nvSpPr>
          <p:cNvPr id="55" name="Título 1">
            <a:extLst>
              <a:ext uri="{FF2B5EF4-FFF2-40B4-BE49-F238E27FC236}">
                <a16:creationId xmlns:a16="http://schemas.microsoft.com/office/drawing/2014/main" id="{541908EE-F330-53A1-1A1B-97FAC3A0C36D}"/>
              </a:ext>
            </a:extLst>
          </p:cNvPr>
          <p:cNvSpPr txBox="1">
            <a:spLocks/>
          </p:cNvSpPr>
          <p:nvPr/>
        </p:nvSpPr>
        <p:spPr>
          <a:xfrm>
            <a:off x="2214000" y="6285055"/>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PRECIO POR TALLO</a:t>
            </a:r>
            <a:endParaRPr lang="es-EC" sz="1000" dirty="0">
              <a:solidFill>
                <a:schemeClr val="accent6"/>
              </a:solidFill>
              <a:effectLst/>
              <a:latin typeface="Helvetica" pitchFamily="2" charset="0"/>
            </a:endParaRPr>
          </a:p>
        </p:txBody>
      </p:sp>
      <p:sp>
        <p:nvSpPr>
          <p:cNvPr id="56" name="Título 1">
            <a:extLst>
              <a:ext uri="{FF2B5EF4-FFF2-40B4-BE49-F238E27FC236}">
                <a16:creationId xmlns:a16="http://schemas.microsoft.com/office/drawing/2014/main" id="{E1653CF3-DBED-A85C-2690-0B4F14162A20}"/>
              </a:ext>
            </a:extLst>
          </p:cNvPr>
          <p:cNvSpPr txBox="1">
            <a:spLocks/>
          </p:cNvSpPr>
          <p:nvPr/>
        </p:nvSpPr>
        <p:spPr>
          <a:xfrm>
            <a:off x="2214000" y="6012650"/>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CANTIDAD DE BONCHES</a:t>
            </a:r>
            <a:endParaRPr lang="es-EC" sz="1000" dirty="0">
              <a:solidFill>
                <a:schemeClr val="accent6"/>
              </a:solidFill>
              <a:effectLst/>
              <a:latin typeface="Helvetica" pitchFamily="2" charset="0"/>
            </a:endParaRPr>
          </a:p>
        </p:txBody>
      </p:sp>
      <p:cxnSp>
        <p:nvCxnSpPr>
          <p:cNvPr id="57" name="Conector recto de flecha 56">
            <a:extLst>
              <a:ext uri="{FF2B5EF4-FFF2-40B4-BE49-F238E27FC236}">
                <a16:creationId xmlns:a16="http://schemas.microsoft.com/office/drawing/2014/main" id="{1B3F4F4D-A37F-E7CA-6BEF-969D162C6843}"/>
              </a:ext>
            </a:extLst>
          </p:cNvPr>
          <p:cNvCxnSpPr>
            <a:cxnSpLocks/>
          </p:cNvCxnSpPr>
          <p:nvPr/>
        </p:nvCxnSpPr>
        <p:spPr>
          <a:xfrm flipH="1">
            <a:off x="3988894" y="5422207"/>
            <a:ext cx="1794310" cy="737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ítulo 1">
            <a:extLst>
              <a:ext uri="{FF2B5EF4-FFF2-40B4-BE49-F238E27FC236}">
                <a16:creationId xmlns:a16="http://schemas.microsoft.com/office/drawing/2014/main" id="{6FF8F17C-038F-B141-7B41-26C9083BEB8E}"/>
              </a:ext>
            </a:extLst>
          </p:cNvPr>
          <p:cNvSpPr txBox="1">
            <a:spLocks/>
          </p:cNvSpPr>
          <p:nvPr/>
        </p:nvSpPr>
        <p:spPr>
          <a:xfrm>
            <a:off x="657766" y="2803772"/>
            <a:ext cx="5803993" cy="1026080"/>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900" dirty="0">
                <a:solidFill>
                  <a:srgbClr val="FF0000"/>
                </a:solidFill>
                <a:effectLst/>
                <a:latin typeface="Helvetica" pitchFamily="2" charset="0"/>
              </a:rPr>
              <a:t>EXISTE 1 CAJAS QB DE PROUD EN 50 CM, LA COMPOSICION ES EL VALOR QUE ESTA DESPUES DE LA DIMENCION OSEA EN 50 CM EXISTE 5 BONCHES DE 25 TALLOS OSEA </a:t>
            </a:r>
            <a:r>
              <a:rPr lang="es-EC" sz="900" dirty="0">
                <a:solidFill>
                  <a:srgbClr val="FF0000"/>
                </a:solidFill>
                <a:latin typeface="Helvetica" pitchFamily="2" charset="0"/>
              </a:rPr>
              <a:t>5</a:t>
            </a:r>
            <a:r>
              <a:rPr lang="es-EC" sz="900" dirty="0">
                <a:solidFill>
                  <a:srgbClr val="FF0000"/>
                </a:solidFill>
                <a:effectLst/>
                <a:latin typeface="Helvetica" pitchFamily="2" charset="0"/>
              </a:rPr>
              <a:t> X 25 LO CUAL NOS DA 125 TALLOS EN 50 CM</a:t>
            </a:r>
            <a:r>
              <a:rPr lang="es-EC" sz="900" dirty="0">
                <a:solidFill>
                  <a:srgbClr val="FF0000"/>
                </a:solidFill>
                <a:latin typeface="Helvetica" pitchFamily="2" charset="0"/>
              </a:rPr>
              <a:t>.</a:t>
            </a:r>
            <a:endParaRPr lang="es-EC" sz="900" dirty="0">
              <a:solidFill>
                <a:srgbClr val="FF0000"/>
              </a:solidFill>
              <a:effectLst/>
              <a:latin typeface="Helvetica" pitchFamily="2" charset="0"/>
            </a:endParaRPr>
          </a:p>
          <a:p>
            <a:pPr algn="l"/>
            <a:r>
              <a:rPr lang="es-EC" sz="900" dirty="0">
                <a:solidFill>
                  <a:srgbClr val="FF0000"/>
                </a:solidFill>
                <a:effectLst/>
                <a:latin typeface="Helvetica" pitchFamily="2" charset="0"/>
              </a:rPr>
              <a:t> </a:t>
            </a:r>
            <a:endParaRPr lang="es-EC" sz="900" dirty="0">
              <a:solidFill>
                <a:srgbClr val="FF0000"/>
              </a:solidFill>
              <a:latin typeface="Helvetica" pitchFamily="2" charset="0"/>
            </a:endParaRPr>
          </a:p>
          <a:p>
            <a:pPr algn="l"/>
            <a:r>
              <a:rPr lang="es-EC" sz="900" dirty="0">
                <a:solidFill>
                  <a:srgbClr val="FF0000"/>
                </a:solidFill>
                <a:effectLst/>
                <a:latin typeface="Helvetica" pitchFamily="2" charset="0"/>
              </a:rPr>
              <a:t>ESTA CAJA TIENE 125 TALLOS Y LA CONDICION ES QUE LSE LLEVEN CON COLORES, EL PRECIO </a:t>
            </a:r>
            <a:r>
              <a:rPr lang="es-EC" sz="900" dirty="0">
                <a:solidFill>
                  <a:srgbClr val="FF0000"/>
                </a:solidFill>
                <a:latin typeface="Helvetica" pitchFamily="2" charset="0"/>
              </a:rPr>
              <a:t>ESTA EN 0.50 CENTAVOS POR TALLO</a:t>
            </a:r>
          </a:p>
        </p:txBody>
      </p:sp>
      <p:sp>
        <p:nvSpPr>
          <p:cNvPr id="64" name="Título 1">
            <a:extLst>
              <a:ext uri="{FF2B5EF4-FFF2-40B4-BE49-F238E27FC236}">
                <a16:creationId xmlns:a16="http://schemas.microsoft.com/office/drawing/2014/main" id="{C9EAB9F8-19D5-1593-EEA2-7A3A8AF0A7BE}"/>
              </a:ext>
            </a:extLst>
          </p:cNvPr>
          <p:cNvSpPr txBox="1">
            <a:spLocks/>
          </p:cNvSpPr>
          <p:nvPr/>
        </p:nvSpPr>
        <p:spPr>
          <a:xfrm>
            <a:off x="803689" y="6855861"/>
            <a:ext cx="5803993" cy="1026080"/>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900" dirty="0">
                <a:solidFill>
                  <a:srgbClr val="FF0000"/>
                </a:solidFill>
                <a:effectLst/>
                <a:latin typeface="Helvetica" pitchFamily="2" charset="0"/>
              </a:rPr>
              <a:t>EXISTE 2 CAJAS QB DE CARAMEL MACCIATO EN 50 CM, LA COMPOSICION ES EL VALOR QUE ESTA DESPUES DE LA DIMENCION OSEA EN 50 CM EXISTE 4 BONCHES DE 25 TALLOS OSEA 4 X 25 LO CUAL NOS DA 100 TALLOS EN 50 CM</a:t>
            </a:r>
            <a:r>
              <a:rPr lang="es-EC" sz="900" dirty="0">
                <a:solidFill>
                  <a:srgbClr val="FF0000"/>
                </a:solidFill>
                <a:latin typeface="Helvetica" pitchFamily="2" charset="0"/>
              </a:rPr>
              <a:t>.</a:t>
            </a:r>
            <a:endParaRPr lang="es-EC" sz="900" dirty="0">
              <a:solidFill>
                <a:srgbClr val="FF0000"/>
              </a:solidFill>
              <a:effectLst/>
              <a:latin typeface="Helvetica" pitchFamily="2" charset="0"/>
            </a:endParaRPr>
          </a:p>
          <a:p>
            <a:pPr algn="l"/>
            <a:r>
              <a:rPr lang="es-EC" sz="900" dirty="0">
                <a:solidFill>
                  <a:srgbClr val="FF0000"/>
                </a:solidFill>
                <a:effectLst/>
                <a:latin typeface="Helvetica" pitchFamily="2" charset="0"/>
              </a:rPr>
              <a:t> </a:t>
            </a:r>
            <a:endParaRPr lang="es-EC" sz="900" dirty="0">
              <a:solidFill>
                <a:srgbClr val="FF0000"/>
              </a:solidFill>
              <a:latin typeface="Helvetica" pitchFamily="2" charset="0"/>
            </a:endParaRPr>
          </a:p>
          <a:p>
            <a:pPr algn="l"/>
            <a:r>
              <a:rPr lang="es-EC" sz="900" dirty="0">
                <a:solidFill>
                  <a:srgbClr val="FF0000"/>
                </a:solidFill>
                <a:effectLst/>
                <a:latin typeface="Helvetica" pitchFamily="2" charset="0"/>
              </a:rPr>
              <a:t>ESTA CAJA TIENE 100 TALLOS, EL PRECIO </a:t>
            </a:r>
            <a:r>
              <a:rPr lang="es-EC" sz="900" dirty="0">
                <a:solidFill>
                  <a:srgbClr val="FF0000"/>
                </a:solidFill>
                <a:latin typeface="Helvetica" pitchFamily="2" charset="0"/>
              </a:rPr>
              <a:t>ESTA EN 0.40 CENTAVOS POR TALLO</a:t>
            </a:r>
          </a:p>
        </p:txBody>
      </p:sp>
    </p:spTree>
    <p:extLst>
      <p:ext uri="{BB962C8B-B14F-4D97-AF65-F5344CB8AC3E}">
        <p14:creationId xmlns:p14="http://schemas.microsoft.com/office/powerpoint/2010/main" val="3020388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360DED-5A3D-7284-0A32-6B32161B5234}"/>
              </a:ext>
            </a:extLst>
          </p:cNvPr>
          <p:cNvSpPr>
            <a:spLocks noGrp="1"/>
          </p:cNvSpPr>
          <p:nvPr>
            <p:ph type="ctrTitle"/>
          </p:nvPr>
        </p:nvSpPr>
        <p:spPr>
          <a:xfrm rot="16200000">
            <a:off x="-888700" y="1107897"/>
            <a:ext cx="2298519" cy="521118"/>
          </a:xfrm>
        </p:spPr>
        <p:txBody>
          <a:bodyPr>
            <a:normAutofit/>
          </a:bodyPr>
          <a:lstStyle/>
          <a:p>
            <a:r>
              <a:rPr lang="es-EC" sz="2400" dirty="0"/>
              <a:t>AGROCOES</a:t>
            </a:r>
            <a:endParaRPr lang="es-EC" dirty="0"/>
          </a:p>
        </p:txBody>
      </p:sp>
      <p:cxnSp>
        <p:nvCxnSpPr>
          <p:cNvPr id="7" name="Conector recto de flecha 6">
            <a:extLst>
              <a:ext uri="{FF2B5EF4-FFF2-40B4-BE49-F238E27FC236}">
                <a16:creationId xmlns:a16="http://schemas.microsoft.com/office/drawing/2014/main" id="{4BB2CBBF-3AA3-8908-85D2-B065C4CDED3E}"/>
              </a:ext>
            </a:extLst>
          </p:cNvPr>
          <p:cNvCxnSpPr>
            <a:cxnSpLocks/>
          </p:cNvCxnSpPr>
          <p:nvPr/>
        </p:nvCxnSpPr>
        <p:spPr>
          <a:xfrm flipV="1">
            <a:off x="839081" y="172443"/>
            <a:ext cx="3559289" cy="60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ector recto de flecha 7">
            <a:extLst>
              <a:ext uri="{FF2B5EF4-FFF2-40B4-BE49-F238E27FC236}">
                <a16:creationId xmlns:a16="http://schemas.microsoft.com/office/drawing/2014/main" id="{2B006D81-F912-4F28-3EF8-3948F07F5678}"/>
              </a:ext>
            </a:extLst>
          </p:cNvPr>
          <p:cNvCxnSpPr>
            <a:cxnSpLocks/>
          </p:cNvCxnSpPr>
          <p:nvPr/>
        </p:nvCxnSpPr>
        <p:spPr>
          <a:xfrm flipV="1">
            <a:off x="1126721" y="372824"/>
            <a:ext cx="3271649" cy="429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CD45D381-3EAD-3262-ED68-04B9F8CC2E07}"/>
              </a:ext>
            </a:extLst>
          </p:cNvPr>
          <p:cNvCxnSpPr>
            <a:cxnSpLocks/>
          </p:cNvCxnSpPr>
          <p:nvPr/>
        </p:nvCxnSpPr>
        <p:spPr>
          <a:xfrm flipV="1">
            <a:off x="1804894" y="634494"/>
            <a:ext cx="2636327" cy="187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ítulo 1">
            <a:extLst>
              <a:ext uri="{FF2B5EF4-FFF2-40B4-BE49-F238E27FC236}">
                <a16:creationId xmlns:a16="http://schemas.microsoft.com/office/drawing/2014/main" id="{73C1BD0D-31C1-BF48-006C-0CC886911FEC}"/>
              </a:ext>
            </a:extLst>
          </p:cNvPr>
          <p:cNvSpPr txBox="1">
            <a:spLocks/>
          </p:cNvSpPr>
          <p:nvPr/>
        </p:nvSpPr>
        <p:spPr>
          <a:xfrm>
            <a:off x="4355809" y="0"/>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CANTIDAD DE CAJAS</a:t>
            </a:r>
            <a:endParaRPr lang="es-EC" sz="1000" dirty="0">
              <a:solidFill>
                <a:schemeClr val="accent6"/>
              </a:solidFill>
              <a:effectLst/>
              <a:latin typeface="Helvetica" pitchFamily="2" charset="0"/>
            </a:endParaRPr>
          </a:p>
        </p:txBody>
      </p:sp>
      <p:sp>
        <p:nvSpPr>
          <p:cNvPr id="11" name="Título 1">
            <a:extLst>
              <a:ext uri="{FF2B5EF4-FFF2-40B4-BE49-F238E27FC236}">
                <a16:creationId xmlns:a16="http://schemas.microsoft.com/office/drawing/2014/main" id="{0AD1C0B0-C759-847E-C68F-112C30B476E9}"/>
              </a:ext>
            </a:extLst>
          </p:cNvPr>
          <p:cNvSpPr txBox="1">
            <a:spLocks/>
          </p:cNvSpPr>
          <p:nvPr/>
        </p:nvSpPr>
        <p:spPr>
          <a:xfrm>
            <a:off x="4315225" y="225029"/>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TIPO DE CAJA</a:t>
            </a:r>
            <a:endParaRPr lang="es-EC" sz="1000" dirty="0">
              <a:solidFill>
                <a:schemeClr val="accent6"/>
              </a:solidFill>
              <a:effectLst/>
              <a:latin typeface="Helvetica" pitchFamily="2" charset="0"/>
            </a:endParaRPr>
          </a:p>
        </p:txBody>
      </p:sp>
      <p:sp>
        <p:nvSpPr>
          <p:cNvPr id="12" name="Título 1">
            <a:extLst>
              <a:ext uri="{FF2B5EF4-FFF2-40B4-BE49-F238E27FC236}">
                <a16:creationId xmlns:a16="http://schemas.microsoft.com/office/drawing/2014/main" id="{113A718E-5D96-E09F-E109-783478901765}"/>
              </a:ext>
            </a:extLst>
          </p:cNvPr>
          <p:cNvSpPr txBox="1">
            <a:spLocks/>
          </p:cNvSpPr>
          <p:nvPr/>
        </p:nvSpPr>
        <p:spPr>
          <a:xfrm>
            <a:off x="4345440" y="480246"/>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VARIEDAD DE LA FLOR</a:t>
            </a:r>
            <a:endParaRPr lang="es-EC" sz="1000" dirty="0">
              <a:solidFill>
                <a:schemeClr val="accent6"/>
              </a:solidFill>
              <a:effectLst/>
              <a:latin typeface="Helvetica" pitchFamily="2" charset="0"/>
            </a:endParaRPr>
          </a:p>
        </p:txBody>
      </p:sp>
      <p:cxnSp>
        <p:nvCxnSpPr>
          <p:cNvPr id="16" name="Conector recto de flecha 15">
            <a:extLst>
              <a:ext uri="{FF2B5EF4-FFF2-40B4-BE49-F238E27FC236}">
                <a16:creationId xmlns:a16="http://schemas.microsoft.com/office/drawing/2014/main" id="{5444977B-7459-001A-91CC-B8B13D71ADAF}"/>
              </a:ext>
            </a:extLst>
          </p:cNvPr>
          <p:cNvCxnSpPr>
            <a:cxnSpLocks/>
          </p:cNvCxnSpPr>
          <p:nvPr/>
        </p:nvCxnSpPr>
        <p:spPr>
          <a:xfrm flipH="1">
            <a:off x="3609510" y="1016997"/>
            <a:ext cx="242069" cy="170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6DB83EAE-E01C-AB9B-12BD-3540A3763AB7}"/>
              </a:ext>
            </a:extLst>
          </p:cNvPr>
          <p:cNvCxnSpPr>
            <a:cxnSpLocks/>
          </p:cNvCxnSpPr>
          <p:nvPr/>
        </p:nvCxnSpPr>
        <p:spPr>
          <a:xfrm flipH="1">
            <a:off x="3609510" y="1005067"/>
            <a:ext cx="1222466" cy="424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F000B986-4D4C-E032-04C3-95C1ADAB50A5}"/>
              </a:ext>
            </a:extLst>
          </p:cNvPr>
          <p:cNvCxnSpPr>
            <a:cxnSpLocks/>
          </p:cNvCxnSpPr>
          <p:nvPr/>
        </p:nvCxnSpPr>
        <p:spPr>
          <a:xfrm flipH="1">
            <a:off x="3568201" y="1036292"/>
            <a:ext cx="2814221" cy="1508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ítulo 1">
            <a:extLst>
              <a:ext uri="{FF2B5EF4-FFF2-40B4-BE49-F238E27FC236}">
                <a16:creationId xmlns:a16="http://schemas.microsoft.com/office/drawing/2014/main" id="{14ED9FCE-4A3E-3781-3880-47723B3158F7}"/>
              </a:ext>
            </a:extLst>
          </p:cNvPr>
          <p:cNvSpPr txBox="1">
            <a:spLocks/>
          </p:cNvSpPr>
          <p:nvPr/>
        </p:nvSpPr>
        <p:spPr>
          <a:xfrm>
            <a:off x="2003327" y="1043888"/>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TAMAÑODE LA FLOR</a:t>
            </a:r>
            <a:endParaRPr lang="es-EC" sz="1000" dirty="0">
              <a:solidFill>
                <a:schemeClr val="accent6"/>
              </a:solidFill>
              <a:effectLst/>
              <a:latin typeface="Helvetica" pitchFamily="2" charset="0"/>
            </a:endParaRPr>
          </a:p>
        </p:txBody>
      </p:sp>
      <p:sp>
        <p:nvSpPr>
          <p:cNvPr id="20" name="Título 1">
            <a:extLst>
              <a:ext uri="{FF2B5EF4-FFF2-40B4-BE49-F238E27FC236}">
                <a16:creationId xmlns:a16="http://schemas.microsoft.com/office/drawing/2014/main" id="{DCBBD3C9-F5ED-C6E4-1F59-C27D339E5BD1}"/>
              </a:ext>
            </a:extLst>
          </p:cNvPr>
          <p:cNvSpPr txBox="1">
            <a:spLocks/>
          </p:cNvSpPr>
          <p:nvPr/>
        </p:nvSpPr>
        <p:spPr>
          <a:xfrm>
            <a:off x="1976945" y="1311359"/>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CANTIDAD DE TALLOS</a:t>
            </a:r>
            <a:endParaRPr lang="es-EC" sz="1000" dirty="0">
              <a:solidFill>
                <a:schemeClr val="accent6"/>
              </a:solidFill>
              <a:effectLst/>
              <a:latin typeface="Helvetica" pitchFamily="2" charset="0"/>
            </a:endParaRPr>
          </a:p>
        </p:txBody>
      </p:sp>
      <p:sp>
        <p:nvSpPr>
          <p:cNvPr id="21" name="Título 1">
            <a:extLst>
              <a:ext uri="{FF2B5EF4-FFF2-40B4-BE49-F238E27FC236}">
                <a16:creationId xmlns:a16="http://schemas.microsoft.com/office/drawing/2014/main" id="{23992F76-C252-8C76-C342-D0A1055E4C87}"/>
              </a:ext>
            </a:extLst>
          </p:cNvPr>
          <p:cNvSpPr txBox="1">
            <a:spLocks/>
          </p:cNvSpPr>
          <p:nvPr/>
        </p:nvSpPr>
        <p:spPr>
          <a:xfrm>
            <a:off x="2142528" y="1855323"/>
            <a:ext cx="1425673" cy="1869228"/>
          </a:xfrm>
          <a:prstGeom prst="rect">
            <a:avLst/>
          </a:prstGeom>
        </p:spPr>
        <p:txBody>
          <a:bodyPr vert="horz" lIns="91440" tIns="45720" rIns="91440" bIns="45720" rtlCol="0" anchor="b">
            <a:normAutofit lnSpcReduction="100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PRECIO POR TALLO, AQUÍ LO QUE INDICA ES QUE EL VALOR DEL TALLO ES CENTAVO POR CENTRIMETRO EJEMPLO SON 25 CENTIMETROS  ESO MAS 20 CENTAMOS NOS DA $0,45 CENTAVOS</a:t>
            </a:r>
            <a:endParaRPr lang="es-EC" sz="1000" dirty="0">
              <a:solidFill>
                <a:schemeClr val="accent6"/>
              </a:solidFill>
              <a:effectLst/>
              <a:latin typeface="Helvetica" pitchFamily="2" charset="0"/>
            </a:endParaRPr>
          </a:p>
        </p:txBody>
      </p:sp>
      <p:sp>
        <p:nvSpPr>
          <p:cNvPr id="24" name="Título 1">
            <a:extLst>
              <a:ext uri="{FF2B5EF4-FFF2-40B4-BE49-F238E27FC236}">
                <a16:creationId xmlns:a16="http://schemas.microsoft.com/office/drawing/2014/main" id="{DB5A4C12-C3F9-23BD-58CA-33DD5375A36D}"/>
              </a:ext>
            </a:extLst>
          </p:cNvPr>
          <p:cNvSpPr txBox="1">
            <a:spLocks/>
          </p:cNvSpPr>
          <p:nvPr/>
        </p:nvSpPr>
        <p:spPr>
          <a:xfrm>
            <a:off x="2003327" y="1556922"/>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CANTIDAD DE BONCHES</a:t>
            </a:r>
            <a:endParaRPr lang="es-EC" sz="1000" dirty="0">
              <a:solidFill>
                <a:schemeClr val="accent6"/>
              </a:solidFill>
              <a:effectLst/>
              <a:latin typeface="Helvetica" pitchFamily="2" charset="0"/>
            </a:endParaRPr>
          </a:p>
        </p:txBody>
      </p:sp>
      <p:cxnSp>
        <p:nvCxnSpPr>
          <p:cNvPr id="25" name="Conector recto de flecha 24">
            <a:extLst>
              <a:ext uri="{FF2B5EF4-FFF2-40B4-BE49-F238E27FC236}">
                <a16:creationId xmlns:a16="http://schemas.microsoft.com/office/drawing/2014/main" id="{272AF6C4-F121-D1DB-A4C2-29360AD4557D}"/>
              </a:ext>
            </a:extLst>
          </p:cNvPr>
          <p:cNvCxnSpPr>
            <a:cxnSpLocks/>
          </p:cNvCxnSpPr>
          <p:nvPr/>
        </p:nvCxnSpPr>
        <p:spPr>
          <a:xfrm flipH="1">
            <a:off x="3778221" y="1000755"/>
            <a:ext cx="1555566" cy="703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Título 1">
            <a:extLst>
              <a:ext uri="{FF2B5EF4-FFF2-40B4-BE49-F238E27FC236}">
                <a16:creationId xmlns:a16="http://schemas.microsoft.com/office/drawing/2014/main" id="{82CECE25-006A-2E1A-2378-3454422664E6}"/>
              </a:ext>
            </a:extLst>
          </p:cNvPr>
          <p:cNvSpPr txBox="1">
            <a:spLocks/>
          </p:cNvSpPr>
          <p:nvPr/>
        </p:nvSpPr>
        <p:spPr>
          <a:xfrm>
            <a:off x="721693" y="706838"/>
            <a:ext cx="6036289" cy="466164"/>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marL="228600" indent="-228600" algn="l">
              <a:buAutoNum type="arabicPlain" startAt="2"/>
            </a:pPr>
            <a:endParaRPr lang="es-EC" sz="1000" dirty="0">
              <a:solidFill>
                <a:srgbClr val="000000"/>
              </a:solidFill>
              <a:effectLst/>
              <a:highlight>
                <a:srgbClr val="00FF00"/>
              </a:highlight>
              <a:latin typeface="Helvetica" pitchFamily="2" charset="0"/>
            </a:endParaRPr>
          </a:p>
          <a:p>
            <a:pPr algn="l"/>
            <a:r>
              <a:rPr lang="es-EC" sz="1000" dirty="0">
                <a:solidFill>
                  <a:srgbClr val="000000"/>
                </a:solidFill>
                <a:effectLst/>
                <a:highlight>
                  <a:srgbClr val="00FF00"/>
                </a:highlight>
                <a:latin typeface="Helvetica" pitchFamily="2" charset="0"/>
              </a:rPr>
              <a:t>3     EB</a:t>
            </a:r>
            <a:r>
              <a:rPr lang="es-EC" sz="1000" dirty="0">
                <a:solidFill>
                  <a:srgbClr val="000000"/>
                </a:solidFill>
                <a:highlight>
                  <a:srgbClr val="00FF00"/>
                </a:highlight>
                <a:latin typeface="Helvetica" pitchFamily="2" charset="0"/>
              </a:rPr>
              <a:t>       </a:t>
            </a:r>
            <a:r>
              <a:rPr lang="es-EC" sz="1000" dirty="0">
                <a:solidFill>
                  <a:srgbClr val="000000"/>
                </a:solidFill>
                <a:effectLst/>
                <a:highlight>
                  <a:srgbClr val="00FF00"/>
                </a:highlight>
                <a:latin typeface="Helvetica" pitchFamily="2" charset="0"/>
              </a:rPr>
              <a:t>ANEMONE LEVANTE HOT PINK           25CM    25CM</a:t>
            </a:r>
            <a:r>
              <a:rPr lang="es-EC" sz="1000" dirty="0">
                <a:solidFill>
                  <a:srgbClr val="000000"/>
                </a:solidFill>
                <a:highlight>
                  <a:srgbClr val="00FF00"/>
                </a:highlight>
                <a:latin typeface="Helvetica" pitchFamily="2" charset="0"/>
              </a:rPr>
              <a:t>       </a:t>
            </a:r>
            <a:r>
              <a:rPr lang="es-EC" sz="1000" dirty="0">
                <a:solidFill>
                  <a:srgbClr val="000000"/>
                </a:solidFill>
                <a:effectLst/>
                <a:highlight>
                  <a:srgbClr val="00FF00"/>
                </a:highlight>
                <a:latin typeface="Helvetica" pitchFamily="2" charset="0"/>
              </a:rPr>
              <a:t>10</a:t>
            </a:r>
            <a:r>
              <a:rPr lang="es-EC" sz="1000" dirty="0">
                <a:solidFill>
                  <a:srgbClr val="000000"/>
                </a:solidFill>
                <a:highlight>
                  <a:srgbClr val="00FF00"/>
                </a:highlight>
                <a:latin typeface="Helvetica" pitchFamily="2" charset="0"/>
              </a:rPr>
              <a:t>           </a:t>
            </a:r>
            <a:r>
              <a:rPr lang="es-EC" sz="1000" dirty="0">
                <a:solidFill>
                  <a:srgbClr val="000000"/>
                </a:solidFill>
                <a:effectLst/>
                <a:highlight>
                  <a:srgbClr val="00FF00"/>
                </a:highlight>
                <a:latin typeface="Helvetica" pitchFamily="2" charset="0"/>
              </a:rPr>
              <a:t>12</a:t>
            </a:r>
            <a:r>
              <a:rPr lang="es-EC" sz="1000" dirty="0">
                <a:solidFill>
                  <a:srgbClr val="000000"/>
                </a:solidFill>
                <a:highlight>
                  <a:srgbClr val="00FF00"/>
                </a:highlight>
                <a:latin typeface="Helvetica" pitchFamily="2" charset="0"/>
              </a:rPr>
              <a:t>               </a:t>
            </a:r>
            <a:r>
              <a:rPr lang="es-EC" sz="1000" dirty="0">
                <a:solidFill>
                  <a:srgbClr val="000000"/>
                </a:solidFill>
                <a:effectLst/>
                <a:highlight>
                  <a:srgbClr val="00FF00"/>
                </a:highlight>
                <a:latin typeface="Helvetica" pitchFamily="2" charset="0"/>
              </a:rPr>
              <a:t>CXC +0.20</a:t>
            </a:r>
          </a:p>
          <a:p>
            <a:pPr algn="l"/>
            <a:endParaRPr lang="es-EC" sz="1000" dirty="0">
              <a:solidFill>
                <a:srgbClr val="000000"/>
              </a:solidFill>
              <a:effectLst/>
              <a:highlight>
                <a:srgbClr val="00FF00"/>
              </a:highlight>
              <a:latin typeface="Helvetica" pitchFamily="2" charset="0"/>
            </a:endParaRPr>
          </a:p>
        </p:txBody>
      </p:sp>
      <p:sp>
        <p:nvSpPr>
          <p:cNvPr id="15" name="Título 1">
            <a:extLst>
              <a:ext uri="{FF2B5EF4-FFF2-40B4-BE49-F238E27FC236}">
                <a16:creationId xmlns:a16="http://schemas.microsoft.com/office/drawing/2014/main" id="{0A8BD0F9-201A-9D82-2116-F8166BE1A84E}"/>
              </a:ext>
            </a:extLst>
          </p:cNvPr>
          <p:cNvSpPr txBox="1">
            <a:spLocks/>
          </p:cNvSpPr>
          <p:nvPr/>
        </p:nvSpPr>
        <p:spPr>
          <a:xfrm>
            <a:off x="635538" y="3724551"/>
            <a:ext cx="5803993" cy="1026080"/>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900" dirty="0">
                <a:solidFill>
                  <a:srgbClr val="FF0000"/>
                </a:solidFill>
                <a:effectLst/>
                <a:latin typeface="Helvetica" pitchFamily="2" charset="0"/>
              </a:rPr>
              <a:t>EXISTE 3 CAJAS EB DE HOT PINK EN 25 CM, LA COMPOSICION ES EL VALOR QUE ESTA DESPUES DE LA DIMENCION OSEA EN 25 CM EXISTE 12 BONCHES DE 10 TALLOS OSEA 12 X 10 LO CUAL NOS DA 120 TALLOS EN 25 CM</a:t>
            </a:r>
            <a:r>
              <a:rPr lang="es-EC" sz="900" dirty="0">
                <a:solidFill>
                  <a:srgbClr val="FF0000"/>
                </a:solidFill>
                <a:latin typeface="Helvetica" pitchFamily="2" charset="0"/>
              </a:rPr>
              <a:t>.</a:t>
            </a:r>
            <a:endParaRPr lang="es-EC" sz="900" dirty="0">
              <a:solidFill>
                <a:srgbClr val="FF0000"/>
              </a:solidFill>
              <a:effectLst/>
              <a:latin typeface="Helvetica" pitchFamily="2" charset="0"/>
            </a:endParaRPr>
          </a:p>
          <a:p>
            <a:pPr algn="l"/>
            <a:r>
              <a:rPr lang="es-EC" sz="900" dirty="0">
                <a:solidFill>
                  <a:srgbClr val="FF0000"/>
                </a:solidFill>
                <a:effectLst/>
                <a:latin typeface="Helvetica" pitchFamily="2" charset="0"/>
              </a:rPr>
              <a:t> </a:t>
            </a:r>
            <a:endParaRPr lang="es-EC" sz="900" dirty="0">
              <a:solidFill>
                <a:srgbClr val="FF0000"/>
              </a:solidFill>
              <a:latin typeface="Helvetica" pitchFamily="2" charset="0"/>
            </a:endParaRPr>
          </a:p>
          <a:p>
            <a:pPr algn="l"/>
            <a:r>
              <a:rPr lang="es-EC" sz="900" dirty="0">
                <a:solidFill>
                  <a:srgbClr val="FF0000"/>
                </a:solidFill>
                <a:effectLst/>
                <a:latin typeface="Helvetica" pitchFamily="2" charset="0"/>
              </a:rPr>
              <a:t>ESTA CAJA TIENE 125 TALLOS, EL PRECIO </a:t>
            </a:r>
            <a:r>
              <a:rPr lang="es-EC" sz="900" dirty="0">
                <a:solidFill>
                  <a:srgbClr val="FF0000"/>
                </a:solidFill>
                <a:latin typeface="Helvetica" pitchFamily="2" charset="0"/>
              </a:rPr>
              <a:t>ESTA EN 0.405 CENTAVOS POR TALLO YA QUE SE SUMA 0,20 CENTAVOS AL LARGO DEL TALLO OSEA LARGO 25 X CENTAVOS 0,20 TOTAL  $0,45</a:t>
            </a:r>
          </a:p>
        </p:txBody>
      </p:sp>
    </p:spTree>
    <p:extLst>
      <p:ext uri="{BB962C8B-B14F-4D97-AF65-F5344CB8AC3E}">
        <p14:creationId xmlns:p14="http://schemas.microsoft.com/office/powerpoint/2010/main" val="3509959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360DED-5A3D-7284-0A32-6B32161B5234}"/>
              </a:ext>
            </a:extLst>
          </p:cNvPr>
          <p:cNvSpPr>
            <a:spLocks noGrp="1"/>
          </p:cNvSpPr>
          <p:nvPr>
            <p:ph type="ctrTitle"/>
          </p:nvPr>
        </p:nvSpPr>
        <p:spPr>
          <a:xfrm>
            <a:off x="340178" y="480368"/>
            <a:ext cx="4372499" cy="521118"/>
          </a:xfrm>
        </p:spPr>
        <p:txBody>
          <a:bodyPr>
            <a:normAutofit/>
          </a:bodyPr>
          <a:lstStyle/>
          <a:p>
            <a:r>
              <a:rPr lang="es-EC" sz="2400" dirty="0"/>
              <a:t>HIGH GARDEN (FLOR DE VERANO)</a:t>
            </a:r>
            <a:endParaRPr lang="es-EC" dirty="0"/>
          </a:p>
        </p:txBody>
      </p:sp>
      <p:sp>
        <p:nvSpPr>
          <p:cNvPr id="4" name="Título 1">
            <a:extLst>
              <a:ext uri="{FF2B5EF4-FFF2-40B4-BE49-F238E27FC236}">
                <a16:creationId xmlns:a16="http://schemas.microsoft.com/office/drawing/2014/main" id="{827B5D13-129E-1D70-5EDF-6C8EBCD006FD}"/>
              </a:ext>
            </a:extLst>
          </p:cNvPr>
          <p:cNvSpPr txBox="1">
            <a:spLocks/>
          </p:cNvSpPr>
          <p:nvPr/>
        </p:nvSpPr>
        <p:spPr>
          <a:xfrm>
            <a:off x="122464" y="1081261"/>
            <a:ext cx="2988674" cy="3584834"/>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050" dirty="0">
                <a:solidFill>
                  <a:srgbClr val="000000"/>
                </a:solidFill>
                <a:effectLst/>
                <a:latin typeface="Helvetica" pitchFamily="2" charset="0"/>
              </a:rPr>
              <a:t>AMARATO UPRIGHT </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3QB AMARANTO UPRIGHT BRONCE 60 CM   150 ST 0.36</a:t>
            </a:r>
            <a:br>
              <a:rPr lang="es-EC" sz="1050" dirty="0">
                <a:solidFill>
                  <a:srgbClr val="000000"/>
                </a:solidFill>
                <a:effectLst/>
                <a:latin typeface="Helvetica" pitchFamily="2" charset="0"/>
              </a:rPr>
            </a:br>
            <a:r>
              <a:rPr lang="es-EC" sz="1050" dirty="0">
                <a:solidFill>
                  <a:srgbClr val="000000"/>
                </a:solidFill>
                <a:effectLst/>
                <a:highlight>
                  <a:srgbClr val="00FF00"/>
                </a:highlight>
                <a:latin typeface="Helvetica" pitchFamily="2" charset="0"/>
              </a:rPr>
              <a:t>3QB AMARANTO UPRIGHT BRONCE 70 CM   120 ST 0.37 </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3QB AMARANTO UPRIGHT BRONCE/ VERDE 70 CM   120 ST 0.37</a:t>
            </a:r>
          </a:p>
          <a:p>
            <a:pPr algn="l"/>
            <a:r>
              <a:rPr lang="es-EC" sz="1050" dirty="0">
                <a:solidFill>
                  <a:srgbClr val="000000"/>
                </a:solidFill>
                <a:effectLst/>
                <a:latin typeface="Helvetica" pitchFamily="2" charset="0"/>
              </a:rPr>
              <a:t> </a:t>
            </a:r>
          </a:p>
          <a:p>
            <a:pPr algn="l"/>
            <a:r>
              <a:rPr lang="es-EC" sz="1050" dirty="0">
                <a:solidFill>
                  <a:srgbClr val="000000"/>
                </a:solidFill>
                <a:effectLst/>
                <a:latin typeface="Helvetica" pitchFamily="2" charset="0"/>
              </a:rPr>
              <a:t>3QB AMARANTO UPRIGHT RED VELVET 60 CM   150 ST 0.36</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3QB AMARANTO UPRIGHT GREEN THUMB 60 CM   150 ST 0.36</a:t>
            </a:r>
            <a:br>
              <a:rPr lang="es-EC" sz="1050" dirty="0">
                <a:solidFill>
                  <a:srgbClr val="000000"/>
                </a:solidFill>
                <a:effectLst/>
                <a:latin typeface="Helvetica" pitchFamily="2" charset="0"/>
              </a:rPr>
            </a:br>
            <a:br>
              <a:rPr lang="es-EC" sz="1050" dirty="0">
                <a:solidFill>
                  <a:srgbClr val="000000"/>
                </a:solidFill>
                <a:effectLst/>
                <a:latin typeface="Helvetica" pitchFamily="2" charset="0"/>
              </a:rPr>
            </a:br>
            <a:r>
              <a:rPr lang="es-EC" sz="1050" dirty="0">
                <a:solidFill>
                  <a:srgbClr val="000000"/>
                </a:solidFill>
                <a:effectLst/>
                <a:latin typeface="Helvetica" pitchFamily="2" charset="0"/>
              </a:rPr>
              <a:t>GREEN BALL</a:t>
            </a:r>
            <a:br>
              <a:rPr lang="es-EC" sz="1050" dirty="0">
                <a:solidFill>
                  <a:srgbClr val="000000"/>
                </a:solidFill>
                <a:effectLst/>
                <a:latin typeface="Helvetica" pitchFamily="2" charset="0"/>
              </a:rPr>
            </a:br>
            <a:br>
              <a:rPr lang="es-EC" sz="1050" dirty="0">
                <a:solidFill>
                  <a:srgbClr val="000000"/>
                </a:solidFill>
                <a:effectLst/>
                <a:latin typeface="Helvetica" pitchFamily="2" charset="0"/>
              </a:rPr>
            </a:br>
            <a:r>
              <a:rPr lang="es-EC" sz="1050" dirty="0">
                <a:solidFill>
                  <a:srgbClr val="000000"/>
                </a:solidFill>
                <a:effectLst/>
                <a:latin typeface="Helvetica" pitchFamily="2" charset="0"/>
              </a:rPr>
              <a:t>3 QB DIANTHUS GREEN BALL   45 CM    100 ST 0.30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5 QB DIANTHUS GREEN BALL   50 CM    100 ST 0.33</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5  QB DIANTHUS GREEN BALL   60 CM    100 ST 0.35</a:t>
            </a:r>
          </a:p>
          <a:p>
            <a:pPr algn="l"/>
            <a:endParaRPr lang="es-EC" sz="1000" dirty="0">
              <a:solidFill>
                <a:srgbClr val="000000"/>
              </a:solidFill>
              <a:effectLst/>
              <a:latin typeface="Helvetica" pitchFamily="2" charset="0"/>
            </a:endParaRPr>
          </a:p>
        </p:txBody>
      </p:sp>
      <p:sp>
        <p:nvSpPr>
          <p:cNvPr id="49" name="Título 1">
            <a:extLst>
              <a:ext uri="{FF2B5EF4-FFF2-40B4-BE49-F238E27FC236}">
                <a16:creationId xmlns:a16="http://schemas.microsoft.com/office/drawing/2014/main" id="{8436E216-EA72-2928-EE10-DFA920A7497C}"/>
              </a:ext>
            </a:extLst>
          </p:cNvPr>
          <p:cNvSpPr txBox="1">
            <a:spLocks/>
          </p:cNvSpPr>
          <p:nvPr/>
        </p:nvSpPr>
        <p:spPr>
          <a:xfrm>
            <a:off x="4141177" y="1125397"/>
            <a:ext cx="1820008" cy="387037"/>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900" dirty="0">
                <a:solidFill>
                  <a:srgbClr val="FF0000"/>
                </a:solidFill>
                <a:effectLst/>
                <a:latin typeface="Helvetica" pitchFamily="2" charset="0"/>
              </a:rPr>
              <a:t>TITULO DE LA VARIEDAD</a:t>
            </a:r>
            <a:endParaRPr lang="es-EC" sz="800" dirty="0">
              <a:solidFill>
                <a:srgbClr val="FF0000"/>
              </a:solidFill>
              <a:effectLst/>
              <a:latin typeface="Helvetica" pitchFamily="2" charset="0"/>
            </a:endParaRPr>
          </a:p>
        </p:txBody>
      </p:sp>
      <p:sp>
        <p:nvSpPr>
          <p:cNvPr id="3" name="Título 1">
            <a:extLst>
              <a:ext uri="{FF2B5EF4-FFF2-40B4-BE49-F238E27FC236}">
                <a16:creationId xmlns:a16="http://schemas.microsoft.com/office/drawing/2014/main" id="{B553E762-6088-6FCE-0A21-6084A79C89AF}"/>
              </a:ext>
            </a:extLst>
          </p:cNvPr>
          <p:cNvSpPr txBox="1">
            <a:spLocks/>
          </p:cNvSpPr>
          <p:nvPr/>
        </p:nvSpPr>
        <p:spPr>
          <a:xfrm>
            <a:off x="267214" y="6020419"/>
            <a:ext cx="5424377" cy="582977"/>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br>
              <a:rPr lang="es-EC" sz="1050" dirty="0">
                <a:solidFill>
                  <a:srgbClr val="000000"/>
                </a:solidFill>
                <a:effectLst/>
                <a:latin typeface="Helvetica" pitchFamily="2" charset="0"/>
              </a:rPr>
            </a:br>
            <a:r>
              <a:rPr lang="es-EC" sz="1050" dirty="0">
                <a:solidFill>
                  <a:srgbClr val="000000"/>
                </a:solidFill>
                <a:effectLst/>
                <a:latin typeface="Helvetica" pitchFamily="2" charset="0"/>
              </a:rPr>
              <a:t>3    QB      AMARANTO UPRIGHT BRONCE         70 CM     120 ST        0.37 </a:t>
            </a:r>
            <a:endParaRPr lang="es-EC" sz="1000" dirty="0">
              <a:solidFill>
                <a:srgbClr val="000000"/>
              </a:solidFill>
              <a:effectLst/>
              <a:latin typeface="Helvetica" pitchFamily="2" charset="0"/>
            </a:endParaRPr>
          </a:p>
        </p:txBody>
      </p:sp>
      <p:cxnSp>
        <p:nvCxnSpPr>
          <p:cNvPr id="5" name="Conector recto 4">
            <a:extLst>
              <a:ext uri="{FF2B5EF4-FFF2-40B4-BE49-F238E27FC236}">
                <a16:creationId xmlns:a16="http://schemas.microsoft.com/office/drawing/2014/main" id="{CBBE12D5-261F-42C1-E864-01FBE2F59F2A}"/>
              </a:ext>
            </a:extLst>
          </p:cNvPr>
          <p:cNvCxnSpPr>
            <a:cxnSpLocks/>
          </p:cNvCxnSpPr>
          <p:nvPr/>
        </p:nvCxnSpPr>
        <p:spPr>
          <a:xfrm flipH="1">
            <a:off x="1614308" y="4666095"/>
            <a:ext cx="3629383" cy="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A25A1BFC-3FE0-D08C-EC70-3FF338E6F014}"/>
              </a:ext>
            </a:extLst>
          </p:cNvPr>
          <p:cNvSpPr txBox="1">
            <a:spLocks/>
          </p:cNvSpPr>
          <p:nvPr/>
        </p:nvSpPr>
        <p:spPr>
          <a:xfrm>
            <a:off x="4267200" y="3045051"/>
            <a:ext cx="1820008" cy="387037"/>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900" dirty="0">
                <a:solidFill>
                  <a:srgbClr val="FF0000"/>
                </a:solidFill>
                <a:effectLst/>
                <a:latin typeface="Helvetica" pitchFamily="2" charset="0"/>
              </a:rPr>
              <a:t>TITULO DE LA VARIEDAD</a:t>
            </a:r>
            <a:endParaRPr lang="es-EC" sz="800" dirty="0">
              <a:solidFill>
                <a:srgbClr val="FF0000"/>
              </a:solidFill>
              <a:effectLst/>
              <a:latin typeface="Helvetica" pitchFamily="2" charset="0"/>
            </a:endParaRPr>
          </a:p>
        </p:txBody>
      </p:sp>
      <p:cxnSp>
        <p:nvCxnSpPr>
          <p:cNvPr id="11" name="Conector recto de flecha 10">
            <a:extLst>
              <a:ext uri="{FF2B5EF4-FFF2-40B4-BE49-F238E27FC236}">
                <a16:creationId xmlns:a16="http://schemas.microsoft.com/office/drawing/2014/main" id="{8591818B-CA60-39CB-647E-1F623CEB7B3D}"/>
              </a:ext>
            </a:extLst>
          </p:cNvPr>
          <p:cNvCxnSpPr/>
          <p:nvPr/>
        </p:nvCxnSpPr>
        <p:spPr>
          <a:xfrm flipV="1">
            <a:off x="1855177" y="1424354"/>
            <a:ext cx="2356338" cy="880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3" name="Conector recto de flecha 12">
            <a:extLst>
              <a:ext uri="{FF2B5EF4-FFF2-40B4-BE49-F238E27FC236}">
                <a16:creationId xmlns:a16="http://schemas.microsoft.com/office/drawing/2014/main" id="{9B6AA213-1B2C-D770-78E9-FE4673951A77}"/>
              </a:ext>
            </a:extLst>
          </p:cNvPr>
          <p:cNvCxnSpPr>
            <a:cxnSpLocks/>
          </p:cNvCxnSpPr>
          <p:nvPr/>
        </p:nvCxnSpPr>
        <p:spPr>
          <a:xfrm flipV="1">
            <a:off x="1154723" y="3341077"/>
            <a:ext cx="3112477" cy="9101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 name="Conector recto de flecha 15">
            <a:extLst>
              <a:ext uri="{FF2B5EF4-FFF2-40B4-BE49-F238E27FC236}">
                <a16:creationId xmlns:a16="http://schemas.microsoft.com/office/drawing/2014/main" id="{868452B0-76B8-A796-446E-03AA66C87AC7}"/>
              </a:ext>
            </a:extLst>
          </p:cNvPr>
          <p:cNvCxnSpPr>
            <a:cxnSpLocks/>
          </p:cNvCxnSpPr>
          <p:nvPr/>
        </p:nvCxnSpPr>
        <p:spPr>
          <a:xfrm flipV="1">
            <a:off x="340178" y="5733188"/>
            <a:ext cx="3559289" cy="603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E45058AC-60F0-6D5A-08EB-FAED0BD04F46}"/>
              </a:ext>
            </a:extLst>
          </p:cNvPr>
          <p:cNvCxnSpPr>
            <a:cxnSpLocks/>
          </p:cNvCxnSpPr>
          <p:nvPr/>
        </p:nvCxnSpPr>
        <p:spPr>
          <a:xfrm flipV="1">
            <a:off x="627818" y="5933569"/>
            <a:ext cx="3271649" cy="429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B39ADD4E-75F5-B378-7637-FFEE438D7650}"/>
              </a:ext>
            </a:extLst>
          </p:cNvPr>
          <p:cNvCxnSpPr>
            <a:cxnSpLocks/>
          </p:cNvCxnSpPr>
          <p:nvPr/>
        </p:nvCxnSpPr>
        <p:spPr>
          <a:xfrm flipV="1">
            <a:off x="1305991" y="6195239"/>
            <a:ext cx="2636327" cy="187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ítulo 1">
            <a:extLst>
              <a:ext uri="{FF2B5EF4-FFF2-40B4-BE49-F238E27FC236}">
                <a16:creationId xmlns:a16="http://schemas.microsoft.com/office/drawing/2014/main" id="{701D4D56-F5C4-039D-8679-B5B8364A9E32}"/>
              </a:ext>
            </a:extLst>
          </p:cNvPr>
          <p:cNvSpPr txBox="1">
            <a:spLocks/>
          </p:cNvSpPr>
          <p:nvPr/>
        </p:nvSpPr>
        <p:spPr>
          <a:xfrm>
            <a:off x="3856906" y="5560745"/>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CANTIDAD DE CAJAS</a:t>
            </a:r>
            <a:endParaRPr lang="es-EC" sz="1000" dirty="0">
              <a:solidFill>
                <a:schemeClr val="accent6"/>
              </a:solidFill>
              <a:effectLst/>
              <a:latin typeface="Helvetica" pitchFamily="2" charset="0"/>
            </a:endParaRPr>
          </a:p>
        </p:txBody>
      </p:sp>
      <p:sp>
        <p:nvSpPr>
          <p:cNvPr id="22" name="Título 1">
            <a:extLst>
              <a:ext uri="{FF2B5EF4-FFF2-40B4-BE49-F238E27FC236}">
                <a16:creationId xmlns:a16="http://schemas.microsoft.com/office/drawing/2014/main" id="{34969F26-7FB0-5321-F242-8F2353492BD9}"/>
              </a:ext>
            </a:extLst>
          </p:cNvPr>
          <p:cNvSpPr txBox="1">
            <a:spLocks/>
          </p:cNvSpPr>
          <p:nvPr/>
        </p:nvSpPr>
        <p:spPr>
          <a:xfrm>
            <a:off x="3816322" y="5785774"/>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TIPO DE CAJA</a:t>
            </a:r>
            <a:endParaRPr lang="es-EC" sz="1000" dirty="0">
              <a:solidFill>
                <a:schemeClr val="accent6"/>
              </a:solidFill>
              <a:effectLst/>
              <a:latin typeface="Helvetica" pitchFamily="2" charset="0"/>
            </a:endParaRPr>
          </a:p>
        </p:txBody>
      </p:sp>
      <p:sp>
        <p:nvSpPr>
          <p:cNvPr id="24" name="Título 1">
            <a:extLst>
              <a:ext uri="{FF2B5EF4-FFF2-40B4-BE49-F238E27FC236}">
                <a16:creationId xmlns:a16="http://schemas.microsoft.com/office/drawing/2014/main" id="{C0C534B3-7F69-11C9-34C7-5AC345D690CA}"/>
              </a:ext>
            </a:extLst>
          </p:cNvPr>
          <p:cNvSpPr txBox="1">
            <a:spLocks/>
          </p:cNvSpPr>
          <p:nvPr/>
        </p:nvSpPr>
        <p:spPr>
          <a:xfrm>
            <a:off x="3846537" y="6040991"/>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VARIEDAD DE LA FLOR</a:t>
            </a:r>
            <a:endParaRPr lang="es-EC" sz="1000" dirty="0">
              <a:solidFill>
                <a:schemeClr val="accent6"/>
              </a:solidFill>
              <a:effectLst/>
              <a:latin typeface="Helvetica" pitchFamily="2" charset="0"/>
            </a:endParaRPr>
          </a:p>
        </p:txBody>
      </p:sp>
      <p:cxnSp>
        <p:nvCxnSpPr>
          <p:cNvPr id="26" name="Conector recto de flecha 25">
            <a:extLst>
              <a:ext uri="{FF2B5EF4-FFF2-40B4-BE49-F238E27FC236}">
                <a16:creationId xmlns:a16="http://schemas.microsoft.com/office/drawing/2014/main" id="{C75C17C1-A3B3-EA77-AD94-ECDF073F2743}"/>
              </a:ext>
            </a:extLst>
          </p:cNvPr>
          <p:cNvCxnSpPr>
            <a:cxnSpLocks/>
          </p:cNvCxnSpPr>
          <p:nvPr/>
        </p:nvCxnSpPr>
        <p:spPr>
          <a:xfrm flipH="1">
            <a:off x="3110607" y="6577742"/>
            <a:ext cx="242069" cy="170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recto de flecha 27">
            <a:extLst>
              <a:ext uri="{FF2B5EF4-FFF2-40B4-BE49-F238E27FC236}">
                <a16:creationId xmlns:a16="http://schemas.microsoft.com/office/drawing/2014/main" id="{815F1BBA-F0EC-DA06-1D6D-E35829CFD3C8}"/>
              </a:ext>
            </a:extLst>
          </p:cNvPr>
          <p:cNvCxnSpPr>
            <a:cxnSpLocks/>
          </p:cNvCxnSpPr>
          <p:nvPr/>
        </p:nvCxnSpPr>
        <p:spPr>
          <a:xfrm flipH="1">
            <a:off x="3110607" y="6577742"/>
            <a:ext cx="819055" cy="412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CF6DA15F-DCFF-DF40-1CB3-B8F807A4AD07}"/>
              </a:ext>
            </a:extLst>
          </p:cNvPr>
          <p:cNvCxnSpPr>
            <a:cxnSpLocks/>
          </p:cNvCxnSpPr>
          <p:nvPr/>
        </p:nvCxnSpPr>
        <p:spPr>
          <a:xfrm flipH="1">
            <a:off x="2979403" y="6557880"/>
            <a:ext cx="1769035" cy="981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ítulo 1">
            <a:extLst>
              <a:ext uri="{FF2B5EF4-FFF2-40B4-BE49-F238E27FC236}">
                <a16:creationId xmlns:a16="http://schemas.microsoft.com/office/drawing/2014/main" id="{496C0CA5-1EF1-3584-D114-B83C959CBE8A}"/>
              </a:ext>
            </a:extLst>
          </p:cNvPr>
          <p:cNvSpPr txBox="1">
            <a:spLocks/>
          </p:cNvSpPr>
          <p:nvPr/>
        </p:nvSpPr>
        <p:spPr>
          <a:xfrm>
            <a:off x="1504424" y="6604633"/>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TAMAÑODE LA FLOR</a:t>
            </a:r>
            <a:endParaRPr lang="es-EC" sz="1000" dirty="0">
              <a:solidFill>
                <a:schemeClr val="accent6"/>
              </a:solidFill>
              <a:effectLst/>
              <a:latin typeface="Helvetica" pitchFamily="2" charset="0"/>
            </a:endParaRPr>
          </a:p>
        </p:txBody>
      </p:sp>
      <p:sp>
        <p:nvSpPr>
          <p:cNvPr id="36" name="Título 1">
            <a:extLst>
              <a:ext uri="{FF2B5EF4-FFF2-40B4-BE49-F238E27FC236}">
                <a16:creationId xmlns:a16="http://schemas.microsoft.com/office/drawing/2014/main" id="{BA809DC9-90C9-FEB0-6A42-A8A2C467A51E}"/>
              </a:ext>
            </a:extLst>
          </p:cNvPr>
          <p:cNvSpPr txBox="1">
            <a:spLocks/>
          </p:cNvSpPr>
          <p:nvPr/>
        </p:nvSpPr>
        <p:spPr>
          <a:xfrm>
            <a:off x="1478042" y="6872104"/>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CANTIDAD DE TALLOS</a:t>
            </a:r>
            <a:endParaRPr lang="es-EC" sz="1000" dirty="0">
              <a:solidFill>
                <a:schemeClr val="accent6"/>
              </a:solidFill>
              <a:effectLst/>
              <a:latin typeface="Helvetica" pitchFamily="2" charset="0"/>
            </a:endParaRPr>
          </a:p>
        </p:txBody>
      </p:sp>
      <p:sp>
        <p:nvSpPr>
          <p:cNvPr id="37" name="Título 1">
            <a:extLst>
              <a:ext uri="{FF2B5EF4-FFF2-40B4-BE49-F238E27FC236}">
                <a16:creationId xmlns:a16="http://schemas.microsoft.com/office/drawing/2014/main" id="{A011EC7F-3D77-F07E-1ECC-AD207A116615}"/>
              </a:ext>
            </a:extLst>
          </p:cNvPr>
          <p:cNvSpPr txBox="1">
            <a:spLocks/>
          </p:cNvSpPr>
          <p:nvPr/>
        </p:nvSpPr>
        <p:spPr>
          <a:xfrm>
            <a:off x="1504424" y="7390072"/>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PRECIO POR TALLO</a:t>
            </a:r>
            <a:endParaRPr lang="es-EC" sz="1000" dirty="0">
              <a:solidFill>
                <a:schemeClr val="accent6"/>
              </a:solidFill>
              <a:effectLst/>
              <a:latin typeface="Helvetica" pitchFamily="2" charset="0"/>
            </a:endParaRPr>
          </a:p>
        </p:txBody>
      </p:sp>
    </p:spTree>
    <p:extLst>
      <p:ext uri="{BB962C8B-B14F-4D97-AF65-F5344CB8AC3E}">
        <p14:creationId xmlns:p14="http://schemas.microsoft.com/office/powerpoint/2010/main" val="1957167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360DED-5A3D-7284-0A32-6B32161B5234}"/>
              </a:ext>
            </a:extLst>
          </p:cNvPr>
          <p:cNvSpPr>
            <a:spLocks noGrp="1"/>
          </p:cNvSpPr>
          <p:nvPr>
            <p:ph type="ctrTitle"/>
          </p:nvPr>
        </p:nvSpPr>
        <p:spPr>
          <a:xfrm>
            <a:off x="340178" y="480368"/>
            <a:ext cx="2298519" cy="521118"/>
          </a:xfrm>
        </p:spPr>
        <p:txBody>
          <a:bodyPr>
            <a:normAutofit fontScale="90000"/>
          </a:bodyPr>
          <a:lstStyle/>
          <a:p>
            <a:r>
              <a:rPr lang="es-EC" sz="2400" dirty="0"/>
              <a:t>COLLAS FLOWERS</a:t>
            </a:r>
            <a:endParaRPr lang="es-EC" dirty="0"/>
          </a:p>
        </p:txBody>
      </p:sp>
      <p:sp>
        <p:nvSpPr>
          <p:cNvPr id="4" name="Título 1">
            <a:extLst>
              <a:ext uri="{FF2B5EF4-FFF2-40B4-BE49-F238E27FC236}">
                <a16:creationId xmlns:a16="http://schemas.microsoft.com/office/drawing/2014/main" id="{827B5D13-129E-1D70-5EDF-6C8EBCD006FD}"/>
              </a:ext>
            </a:extLst>
          </p:cNvPr>
          <p:cNvSpPr txBox="1">
            <a:spLocks/>
          </p:cNvSpPr>
          <p:nvPr/>
        </p:nvSpPr>
        <p:spPr>
          <a:xfrm>
            <a:off x="109345" y="1111069"/>
            <a:ext cx="2988674" cy="7440495"/>
          </a:xfrm>
          <a:prstGeom prst="rect">
            <a:avLst/>
          </a:prstGeom>
        </p:spPr>
        <p:txBody>
          <a:bodyPr vert="horz" lIns="91440" tIns="45720" rIns="91440" bIns="45720" rtlCol="0" anchor="b">
            <a:normAutofit lnSpcReduction="100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050" dirty="0">
                <a:solidFill>
                  <a:srgbClr val="000000"/>
                </a:solidFill>
                <a:effectLst/>
                <a:latin typeface="Helvetica" pitchFamily="2" charset="0"/>
              </a:rPr>
              <a:t>Good morning, June 03 availability Eden Roses:</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atomic 50-60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aubade 50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black baccara 50-60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candy cane 70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cherry brandy 50-60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cold play 50-60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copperfield 40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country louis 40-50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cream carpediem 50-60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creme de la creme 40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dallas 70-80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deep purple 50-60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dynamic 60-70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encanto 40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explorer 60-70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farfalla 40-50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fidji 40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flame iguazu 60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fortune 50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hearts 50-60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helene 50-60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intense 40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journey 50-60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lemonade 60-70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luciano 70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magic times 50-60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marzipan 70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mondial 60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moody blues 60-70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moonstone 60-70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nautica 60-70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ohara 50-60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orange crush 40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phoenix 60-70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pink floyd 70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pink love 50-60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pink xpression 50-60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polar star 50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prime time 50-60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princess crown 60-70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proud 60-70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queens crown 50-60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red paris 50-60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shocking blue 60-70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silantoi 40-50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sweetness 70-80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symbol 40-50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tycoon 50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tibet 40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tiffany 50-60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qb vintage 50-60</a:t>
            </a:r>
            <a:br>
              <a:rPr lang="es-EC" sz="1050" dirty="0">
                <a:solidFill>
                  <a:srgbClr val="000000"/>
                </a:solidFill>
                <a:effectLst/>
                <a:latin typeface="Helvetica" pitchFamily="2" charset="0"/>
              </a:rPr>
            </a:br>
            <a:r>
              <a:rPr lang="es-EC" sz="1050" dirty="0">
                <a:solidFill>
                  <a:srgbClr val="000000"/>
                </a:solidFill>
                <a:effectLst/>
                <a:latin typeface="Helvetica" pitchFamily="2" charset="0"/>
              </a:rPr>
              <a:t>1 hb white ohara 50-60</a:t>
            </a:r>
          </a:p>
          <a:p>
            <a:pPr algn="l"/>
            <a:r>
              <a:rPr lang="es-EC" sz="1050" dirty="0">
                <a:solidFill>
                  <a:srgbClr val="000000"/>
                </a:solidFill>
                <a:effectLst/>
                <a:latin typeface="Helvetica" pitchFamily="2" charset="0"/>
              </a:rPr>
              <a:t> </a:t>
            </a:r>
          </a:p>
          <a:p>
            <a:pPr algn="l"/>
            <a:r>
              <a:rPr lang="es-EC" sz="1050" dirty="0">
                <a:solidFill>
                  <a:srgbClr val="000000"/>
                </a:solidFill>
                <a:effectLst/>
                <a:latin typeface="Helvetica" pitchFamily="2" charset="0"/>
              </a:rPr>
              <a:t>MIX 40 - 50 - 60 - 70</a:t>
            </a:r>
          </a:p>
          <a:p>
            <a:pPr algn="l"/>
            <a:endParaRPr lang="es-EC" sz="1000" dirty="0">
              <a:solidFill>
                <a:srgbClr val="000000"/>
              </a:solidFill>
              <a:effectLst/>
              <a:latin typeface="Helvetica" pitchFamily="2" charset="0"/>
            </a:endParaRPr>
          </a:p>
        </p:txBody>
      </p:sp>
      <p:cxnSp>
        <p:nvCxnSpPr>
          <p:cNvPr id="10" name="Conector recto 9">
            <a:extLst>
              <a:ext uri="{FF2B5EF4-FFF2-40B4-BE49-F238E27FC236}">
                <a16:creationId xmlns:a16="http://schemas.microsoft.com/office/drawing/2014/main" id="{771F720F-7B09-87EC-2D84-28BCC7B364A4}"/>
              </a:ext>
            </a:extLst>
          </p:cNvPr>
          <p:cNvCxnSpPr/>
          <p:nvPr/>
        </p:nvCxnSpPr>
        <p:spPr>
          <a:xfrm>
            <a:off x="2926088" y="1384663"/>
            <a:ext cx="0" cy="704802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BF3A5574-B316-7FCB-A4AB-D51104F59030}"/>
              </a:ext>
            </a:extLst>
          </p:cNvPr>
          <p:cNvCxnSpPr>
            <a:cxnSpLocks/>
          </p:cNvCxnSpPr>
          <p:nvPr/>
        </p:nvCxnSpPr>
        <p:spPr>
          <a:xfrm flipV="1">
            <a:off x="3427918" y="166858"/>
            <a:ext cx="1318259" cy="1135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B294CD29-7458-1285-0B3A-C340FA98848D}"/>
              </a:ext>
            </a:extLst>
          </p:cNvPr>
          <p:cNvCxnSpPr>
            <a:cxnSpLocks/>
          </p:cNvCxnSpPr>
          <p:nvPr/>
        </p:nvCxnSpPr>
        <p:spPr>
          <a:xfrm flipV="1">
            <a:off x="3825790" y="668557"/>
            <a:ext cx="920387" cy="6578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ector recto de flecha 16">
            <a:extLst>
              <a:ext uri="{FF2B5EF4-FFF2-40B4-BE49-F238E27FC236}">
                <a16:creationId xmlns:a16="http://schemas.microsoft.com/office/drawing/2014/main" id="{2DD07B3E-CF04-4575-215D-61F66426376E}"/>
              </a:ext>
            </a:extLst>
          </p:cNvPr>
          <p:cNvCxnSpPr>
            <a:cxnSpLocks/>
          </p:cNvCxnSpPr>
          <p:nvPr/>
        </p:nvCxnSpPr>
        <p:spPr>
          <a:xfrm flipV="1">
            <a:off x="4410353" y="1010193"/>
            <a:ext cx="335824" cy="2920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90EA4D0C-CF15-2A79-BED5-7013A43E8DD2}"/>
              </a:ext>
            </a:extLst>
          </p:cNvPr>
          <p:cNvCxnSpPr>
            <a:cxnSpLocks/>
          </p:cNvCxnSpPr>
          <p:nvPr/>
        </p:nvCxnSpPr>
        <p:spPr>
          <a:xfrm flipH="1">
            <a:off x="4715157" y="1631127"/>
            <a:ext cx="242069" cy="170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EA07F450-C5B8-7E1D-2DB2-E51717B9A133}"/>
              </a:ext>
            </a:extLst>
          </p:cNvPr>
          <p:cNvCxnSpPr>
            <a:cxnSpLocks/>
          </p:cNvCxnSpPr>
          <p:nvPr/>
        </p:nvCxnSpPr>
        <p:spPr>
          <a:xfrm flipH="1">
            <a:off x="4765366" y="1663770"/>
            <a:ext cx="861333" cy="6614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ítulo 1">
            <a:extLst>
              <a:ext uri="{FF2B5EF4-FFF2-40B4-BE49-F238E27FC236}">
                <a16:creationId xmlns:a16="http://schemas.microsoft.com/office/drawing/2014/main" id="{C7C03063-2AB9-8593-E1B2-6899DAA7F755}"/>
              </a:ext>
            </a:extLst>
          </p:cNvPr>
          <p:cNvSpPr txBox="1">
            <a:spLocks/>
          </p:cNvSpPr>
          <p:nvPr/>
        </p:nvSpPr>
        <p:spPr>
          <a:xfrm>
            <a:off x="4836192" y="17657"/>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CANTIDAD DE CAJAS</a:t>
            </a:r>
            <a:endParaRPr lang="es-EC" sz="1000" dirty="0">
              <a:solidFill>
                <a:schemeClr val="accent6"/>
              </a:solidFill>
              <a:effectLst/>
              <a:latin typeface="Helvetica" pitchFamily="2" charset="0"/>
            </a:endParaRPr>
          </a:p>
        </p:txBody>
      </p:sp>
      <p:sp>
        <p:nvSpPr>
          <p:cNvPr id="30" name="Título 1">
            <a:extLst>
              <a:ext uri="{FF2B5EF4-FFF2-40B4-BE49-F238E27FC236}">
                <a16:creationId xmlns:a16="http://schemas.microsoft.com/office/drawing/2014/main" id="{F5C5B462-316B-D271-D54E-8D4D4FBB7383}"/>
              </a:ext>
            </a:extLst>
          </p:cNvPr>
          <p:cNvSpPr txBox="1">
            <a:spLocks/>
          </p:cNvSpPr>
          <p:nvPr/>
        </p:nvSpPr>
        <p:spPr>
          <a:xfrm>
            <a:off x="4795608" y="516282"/>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TIPO DE CAJA</a:t>
            </a:r>
            <a:endParaRPr lang="es-EC" sz="1000" dirty="0">
              <a:solidFill>
                <a:schemeClr val="accent6"/>
              </a:solidFill>
              <a:effectLst/>
              <a:latin typeface="Helvetica" pitchFamily="2" charset="0"/>
            </a:endParaRPr>
          </a:p>
        </p:txBody>
      </p:sp>
      <p:sp>
        <p:nvSpPr>
          <p:cNvPr id="31" name="Título 1">
            <a:extLst>
              <a:ext uri="{FF2B5EF4-FFF2-40B4-BE49-F238E27FC236}">
                <a16:creationId xmlns:a16="http://schemas.microsoft.com/office/drawing/2014/main" id="{186C8366-2A04-429D-852F-0D106782C6C1}"/>
              </a:ext>
            </a:extLst>
          </p:cNvPr>
          <p:cNvSpPr txBox="1">
            <a:spLocks/>
          </p:cNvSpPr>
          <p:nvPr/>
        </p:nvSpPr>
        <p:spPr>
          <a:xfrm>
            <a:off x="4790803" y="853598"/>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VARIEDAD DE LA FLOR</a:t>
            </a:r>
            <a:endParaRPr lang="es-EC" sz="1000" dirty="0">
              <a:solidFill>
                <a:schemeClr val="accent6"/>
              </a:solidFill>
              <a:effectLst/>
              <a:latin typeface="Helvetica" pitchFamily="2" charset="0"/>
            </a:endParaRPr>
          </a:p>
        </p:txBody>
      </p:sp>
      <p:sp>
        <p:nvSpPr>
          <p:cNvPr id="32" name="Título 1">
            <a:extLst>
              <a:ext uri="{FF2B5EF4-FFF2-40B4-BE49-F238E27FC236}">
                <a16:creationId xmlns:a16="http://schemas.microsoft.com/office/drawing/2014/main" id="{F3B62E6D-46E9-3B81-40C3-84FC39DBB53B}"/>
              </a:ext>
            </a:extLst>
          </p:cNvPr>
          <p:cNvSpPr txBox="1">
            <a:spLocks/>
          </p:cNvSpPr>
          <p:nvPr/>
        </p:nvSpPr>
        <p:spPr>
          <a:xfrm>
            <a:off x="3108974" y="1658018"/>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TAMAÑODE LA FLOR</a:t>
            </a:r>
            <a:endParaRPr lang="es-EC" sz="1000" dirty="0">
              <a:solidFill>
                <a:schemeClr val="accent6"/>
              </a:solidFill>
              <a:effectLst/>
              <a:latin typeface="Helvetica" pitchFamily="2" charset="0"/>
            </a:endParaRPr>
          </a:p>
        </p:txBody>
      </p:sp>
      <p:sp>
        <p:nvSpPr>
          <p:cNvPr id="33" name="Título 1">
            <a:extLst>
              <a:ext uri="{FF2B5EF4-FFF2-40B4-BE49-F238E27FC236}">
                <a16:creationId xmlns:a16="http://schemas.microsoft.com/office/drawing/2014/main" id="{B179DF7D-1FF4-2DC1-62DC-4EE90321E42C}"/>
              </a:ext>
            </a:extLst>
          </p:cNvPr>
          <p:cNvSpPr txBox="1">
            <a:spLocks/>
          </p:cNvSpPr>
          <p:nvPr/>
        </p:nvSpPr>
        <p:spPr>
          <a:xfrm>
            <a:off x="3108974" y="2175986"/>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CANTIDAD DE TALLOS</a:t>
            </a:r>
            <a:endParaRPr lang="es-EC" sz="1000" dirty="0">
              <a:solidFill>
                <a:schemeClr val="accent6"/>
              </a:solidFill>
              <a:effectLst/>
              <a:latin typeface="Helvetica" pitchFamily="2" charset="0"/>
            </a:endParaRPr>
          </a:p>
        </p:txBody>
      </p:sp>
      <p:sp>
        <p:nvSpPr>
          <p:cNvPr id="38" name="Título 1">
            <a:extLst>
              <a:ext uri="{FF2B5EF4-FFF2-40B4-BE49-F238E27FC236}">
                <a16:creationId xmlns:a16="http://schemas.microsoft.com/office/drawing/2014/main" id="{E9426A61-900D-0C77-2BCC-D35231256C70}"/>
              </a:ext>
            </a:extLst>
          </p:cNvPr>
          <p:cNvSpPr txBox="1">
            <a:spLocks/>
          </p:cNvSpPr>
          <p:nvPr/>
        </p:nvSpPr>
        <p:spPr>
          <a:xfrm>
            <a:off x="3073362" y="2940632"/>
            <a:ext cx="3729165" cy="53793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900" dirty="0">
                <a:solidFill>
                  <a:srgbClr val="FF0000"/>
                </a:solidFill>
                <a:effectLst/>
                <a:latin typeface="Helvetica" pitchFamily="2" charset="0"/>
              </a:rPr>
              <a:t>EXISTE 1 CAJAS HB DE GOTCHA EN 70 CM, ESTA CAJA TIENE 300 TALLOS Y EL COSTO POR TALLO NO ESTA POR LO QUE DEBE APARECER EN LA DIPO COMO 0</a:t>
            </a:r>
            <a:endParaRPr lang="es-EC" sz="800" dirty="0">
              <a:solidFill>
                <a:srgbClr val="FF0000"/>
              </a:solidFill>
              <a:effectLst/>
              <a:latin typeface="Helvetica" pitchFamily="2" charset="0"/>
            </a:endParaRPr>
          </a:p>
        </p:txBody>
      </p:sp>
      <p:cxnSp>
        <p:nvCxnSpPr>
          <p:cNvPr id="39" name="Conector recto de flecha 38">
            <a:extLst>
              <a:ext uri="{FF2B5EF4-FFF2-40B4-BE49-F238E27FC236}">
                <a16:creationId xmlns:a16="http://schemas.microsoft.com/office/drawing/2014/main" id="{B1996EAF-AB1A-4351-CA1D-D720A69B03DA}"/>
              </a:ext>
            </a:extLst>
          </p:cNvPr>
          <p:cNvCxnSpPr>
            <a:cxnSpLocks/>
          </p:cNvCxnSpPr>
          <p:nvPr/>
        </p:nvCxnSpPr>
        <p:spPr>
          <a:xfrm flipV="1">
            <a:off x="3427918" y="3987982"/>
            <a:ext cx="1410455" cy="1337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recto de flecha 39">
            <a:extLst>
              <a:ext uri="{FF2B5EF4-FFF2-40B4-BE49-F238E27FC236}">
                <a16:creationId xmlns:a16="http://schemas.microsoft.com/office/drawing/2014/main" id="{1B4DB8FC-C21B-41CA-DA37-3E876384CB3F}"/>
              </a:ext>
            </a:extLst>
          </p:cNvPr>
          <p:cNvCxnSpPr>
            <a:cxnSpLocks/>
          </p:cNvCxnSpPr>
          <p:nvPr/>
        </p:nvCxnSpPr>
        <p:spPr>
          <a:xfrm flipV="1">
            <a:off x="3927566" y="4489681"/>
            <a:ext cx="910807" cy="836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recto de flecha 40">
            <a:extLst>
              <a:ext uri="{FF2B5EF4-FFF2-40B4-BE49-F238E27FC236}">
                <a16:creationId xmlns:a16="http://schemas.microsoft.com/office/drawing/2014/main" id="{AF03F5D2-8559-FF4D-13B7-A1B61BC2082F}"/>
              </a:ext>
            </a:extLst>
          </p:cNvPr>
          <p:cNvCxnSpPr>
            <a:cxnSpLocks/>
          </p:cNvCxnSpPr>
          <p:nvPr/>
        </p:nvCxnSpPr>
        <p:spPr>
          <a:xfrm flipV="1">
            <a:off x="4578265" y="4831317"/>
            <a:ext cx="260108" cy="542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recto de flecha 41">
            <a:extLst>
              <a:ext uri="{FF2B5EF4-FFF2-40B4-BE49-F238E27FC236}">
                <a16:creationId xmlns:a16="http://schemas.microsoft.com/office/drawing/2014/main" id="{DD38D290-2C3F-903A-7E90-6FC839046EFE}"/>
              </a:ext>
            </a:extLst>
          </p:cNvPr>
          <p:cNvCxnSpPr>
            <a:cxnSpLocks/>
          </p:cNvCxnSpPr>
          <p:nvPr/>
        </p:nvCxnSpPr>
        <p:spPr>
          <a:xfrm flipH="1">
            <a:off x="4807353" y="5582218"/>
            <a:ext cx="626796" cy="6497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ítulo 1">
            <a:extLst>
              <a:ext uri="{FF2B5EF4-FFF2-40B4-BE49-F238E27FC236}">
                <a16:creationId xmlns:a16="http://schemas.microsoft.com/office/drawing/2014/main" id="{78F826B0-E480-1355-DD66-95B135434501}"/>
              </a:ext>
            </a:extLst>
          </p:cNvPr>
          <p:cNvSpPr txBox="1">
            <a:spLocks/>
          </p:cNvSpPr>
          <p:nvPr/>
        </p:nvSpPr>
        <p:spPr>
          <a:xfrm>
            <a:off x="4928388" y="3838781"/>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CANTIDAD DE CAJAS</a:t>
            </a:r>
            <a:endParaRPr lang="es-EC" sz="1000" dirty="0">
              <a:solidFill>
                <a:schemeClr val="accent6"/>
              </a:solidFill>
              <a:effectLst/>
              <a:latin typeface="Helvetica" pitchFamily="2" charset="0"/>
            </a:endParaRPr>
          </a:p>
        </p:txBody>
      </p:sp>
      <p:sp>
        <p:nvSpPr>
          <p:cNvPr id="44" name="Título 1">
            <a:extLst>
              <a:ext uri="{FF2B5EF4-FFF2-40B4-BE49-F238E27FC236}">
                <a16:creationId xmlns:a16="http://schemas.microsoft.com/office/drawing/2014/main" id="{813CDE59-5AAC-11C3-C674-C97AD2239788}"/>
              </a:ext>
            </a:extLst>
          </p:cNvPr>
          <p:cNvSpPr txBox="1">
            <a:spLocks/>
          </p:cNvSpPr>
          <p:nvPr/>
        </p:nvSpPr>
        <p:spPr>
          <a:xfrm>
            <a:off x="4887804" y="4337406"/>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TIPO DE CAJA</a:t>
            </a:r>
            <a:endParaRPr lang="es-EC" sz="1000" dirty="0">
              <a:solidFill>
                <a:schemeClr val="accent6"/>
              </a:solidFill>
              <a:effectLst/>
              <a:latin typeface="Helvetica" pitchFamily="2" charset="0"/>
            </a:endParaRPr>
          </a:p>
        </p:txBody>
      </p:sp>
      <p:sp>
        <p:nvSpPr>
          <p:cNvPr id="45" name="Título 1">
            <a:extLst>
              <a:ext uri="{FF2B5EF4-FFF2-40B4-BE49-F238E27FC236}">
                <a16:creationId xmlns:a16="http://schemas.microsoft.com/office/drawing/2014/main" id="{7CF20893-70BF-C649-DC27-E06656AD77A7}"/>
              </a:ext>
            </a:extLst>
          </p:cNvPr>
          <p:cNvSpPr txBox="1">
            <a:spLocks/>
          </p:cNvSpPr>
          <p:nvPr/>
        </p:nvSpPr>
        <p:spPr>
          <a:xfrm>
            <a:off x="4887804" y="4666094"/>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VARIEDAD DE LA FLOR</a:t>
            </a:r>
            <a:endParaRPr lang="es-EC" sz="1000" dirty="0">
              <a:solidFill>
                <a:schemeClr val="accent6"/>
              </a:solidFill>
              <a:effectLst/>
              <a:latin typeface="Helvetica" pitchFamily="2" charset="0"/>
            </a:endParaRPr>
          </a:p>
        </p:txBody>
      </p:sp>
      <p:sp>
        <p:nvSpPr>
          <p:cNvPr id="46" name="Título 1">
            <a:extLst>
              <a:ext uri="{FF2B5EF4-FFF2-40B4-BE49-F238E27FC236}">
                <a16:creationId xmlns:a16="http://schemas.microsoft.com/office/drawing/2014/main" id="{126435AE-BCD6-08EA-A7CE-62444EA4D5E2}"/>
              </a:ext>
            </a:extLst>
          </p:cNvPr>
          <p:cNvSpPr txBox="1">
            <a:spLocks/>
          </p:cNvSpPr>
          <p:nvPr/>
        </p:nvSpPr>
        <p:spPr>
          <a:xfrm>
            <a:off x="3201170" y="6088745"/>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TAMAÑODE LA FLOR</a:t>
            </a:r>
            <a:endParaRPr lang="es-EC" sz="1000" dirty="0">
              <a:solidFill>
                <a:schemeClr val="accent6"/>
              </a:solidFill>
              <a:effectLst/>
              <a:latin typeface="Helvetica" pitchFamily="2" charset="0"/>
            </a:endParaRPr>
          </a:p>
        </p:txBody>
      </p:sp>
      <p:sp>
        <p:nvSpPr>
          <p:cNvPr id="47" name="Título 1">
            <a:extLst>
              <a:ext uri="{FF2B5EF4-FFF2-40B4-BE49-F238E27FC236}">
                <a16:creationId xmlns:a16="http://schemas.microsoft.com/office/drawing/2014/main" id="{F9F89EA7-93D9-B67E-F36D-D7A1D9F8F261}"/>
              </a:ext>
            </a:extLst>
          </p:cNvPr>
          <p:cNvSpPr txBox="1">
            <a:spLocks/>
          </p:cNvSpPr>
          <p:nvPr/>
        </p:nvSpPr>
        <p:spPr>
          <a:xfrm>
            <a:off x="3201170" y="6606713"/>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CANTIDAD DE TALLOS</a:t>
            </a:r>
            <a:endParaRPr lang="es-EC" sz="1000" dirty="0">
              <a:solidFill>
                <a:schemeClr val="accent6"/>
              </a:solidFill>
              <a:effectLst/>
              <a:latin typeface="Helvetica" pitchFamily="2" charset="0"/>
            </a:endParaRPr>
          </a:p>
        </p:txBody>
      </p:sp>
      <p:sp>
        <p:nvSpPr>
          <p:cNvPr id="48" name="Título 1">
            <a:extLst>
              <a:ext uri="{FF2B5EF4-FFF2-40B4-BE49-F238E27FC236}">
                <a16:creationId xmlns:a16="http://schemas.microsoft.com/office/drawing/2014/main" id="{390680A9-7134-0CE4-B4CA-56969E3A87CC}"/>
              </a:ext>
            </a:extLst>
          </p:cNvPr>
          <p:cNvSpPr txBox="1">
            <a:spLocks/>
          </p:cNvSpPr>
          <p:nvPr/>
        </p:nvSpPr>
        <p:spPr>
          <a:xfrm>
            <a:off x="3201170" y="7107583"/>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PRECIO POR TALLO</a:t>
            </a:r>
            <a:endParaRPr lang="es-EC" sz="1000" dirty="0">
              <a:solidFill>
                <a:schemeClr val="accent6"/>
              </a:solidFill>
              <a:effectLst/>
              <a:latin typeface="Helvetica" pitchFamily="2" charset="0"/>
            </a:endParaRPr>
          </a:p>
        </p:txBody>
      </p:sp>
      <p:sp>
        <p:nvSpPr>
          <p:cNvPr id="49" name="Título 1">
            <a:extLst>
              <a:ext uri="{FF2B5EF4-FFF2-40B4-BE49-F238E27FC236}">
                <a16:creationId xmlns:a16="http://schemas.microsoft.com/office/drawing/2014/main" id="{8436E216-EA72-2928-EE10-DFA920A7497C}"/>
              </a:ext>
            </a:extLst>
          </p:cNvPr>
          <p:cNvSpPr txBox="1">
            <a:spLocks/>
          </p:cNvSpPr>
          <p:nvPr/>
        </p:nvSpPr>
        <p:spPr>
          <a:xfrm>
            <a:off x="3087202" y="7526819"/>
            <a:ext cx="3770798" cy="1026080"/>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900" dirty="0">
                <a:solidFill>
                  <a:srgbClr val="FF0000"/>
                </a:solidFill>
                <a:effectLst/>
                <a:latin typeface="Helvetica" pitchFamily="2" charset="0"/>
              </a:rPr>
              <a:t>EXISTE 1 CAJAS HB DE ROYAL EXPLORER EN 50 Y 60 CM, LA COMPOSICION ES EL ESPONENTE OSEA EN 50 CM EXISTE 3 BONCES DE 25 OSEA 3 X 25 LO CUAL NOS DA 75 TALLOS Y EN 60 CM HAY 9 BONCHES OSEA 9 X 25 TOTAL 225 TALLOS EN TOTAL EXISTEN 300 TALLOS ENTRE LAS DOS DIMENCIONES </a:t>
            </a:r>
          </a:p>
          <a:p>
            <a:pPr algn="l"/>
            <a:r>
              <a:rPr lang="es-EC" sz="900" dirty="0">
                <a:solidFill>
                  <a:srgbClr val="FF0000"/>
                </a:solidFill>
                <a:effectLst/>
                <a:latin typeface="Helvetica" pitchFamily="2" charset="0"/>
              </a:rPr>
              <a:t>ESTA CAJA TIENE 300 TALLOS ENTRE LAS DOS , EL PRECIO </a:t>
            </a:r>
            <a:r>
              <a:rPr lang="es-EC" sz="900" dirty="0">
                <a:solidFill>
                  <a:srgbClr val="FF0000"/>
                </a:solidFill>
                <a:latin typeface="Helvetica" pitchFamily="2" charset="0"/>
              </a:rPr>
              <a:t>NO ESTA POR LO QUE DEBE APARECER EN LA DIPO COMO 0</a:t>
            </a:r>
            <a:endParaRPr lang="es-EC" sz="800" dirty="0">
              <a:solidFill>
                <a:srgbClr val="FF0000"/>
              </a:solidFill>
              <a:effectLst/>
              <a:latin typeface="Helvetica" pitchFamily="2" charset="0"/>
            </a:endParaRPr>
          </a:p>
        </p:txBody>
      </p:sp>
      <p:cxnSp>
        <p:nvCxnSpPr>
          <p:cNvPr id="50" name="Conector recto 49">
            <a:extLst>
              <a:ext uri="{FF2B5EF4-FFF2-40B4-BE49-F238E27FC236}">
                <a16:creationId xmlns:a16="http://schemas.microsoft.com/office/drawing/2014/main" id="{47052B7F-C27E-5BA8-39F6-88525B791247}"/>
              </a:ext>
            </a:extLst>
          </p:cNvPr>
          <p:cNvCxnSpPr>
            <a:cxnSpLocks/>
          </p:cNvCxnSpPr>
          <p:nvPr/>
        </p:nvCxnSpPr>
        <p:spPr>
          <a:xfrm flipH="1">
            <a:off x="3106153" y="3638798"/>
            <a:ext cx="3629383" cy="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 name="Título 1">
            <a:extLst>
              <a:ext uri="{FF2B5EF4-FFF2-40B4-BE49-F238E27FC236}">
                <a16:creationId xmlns:a16="http://schemas.microsoft.com/office/drawing/2014/main" id="{F01285FB-DE54-3478-0515-251F42925754}"/>
              </a:ext>
            </a:extLst>
          </p:cNvPr>
          <p:cNvSpPr txBox="1">
            <a:spLocks/>
          </p:cNvSpPr>
          <p:nvPr/>
        </p:nvSpPr>
        <p:spPr>
          <a:xfrm>
            <a:off x="3294023" y="622070"/>
            <a:ext cx="2988674" cy="1041034"/>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400" dirty="0">
                <a:solidFill>
                  <a:srgbClr val="000000"/>
                </a:solidFill>
                <a:effectLst/>
                <a:latin typeface="Helvetica" pitchFamily="2" charset="0"/>
              </a:rPr>
              <a:t>1     hb     Gotcha    70  x  300</a:t>
            </a:r>
            <a:endParaRPr lang="es-EC" sz="1000" dirty="0">
              <a:solidFill>
                <a:srgbClr val="000000"/>
              </a:solidFill>
              <a:effectLst/>
              <a:latin typeface="Helvetica" pitchFamily="2" charset="0"/>
            </a:endParaRPr>
          </a:p>
        </p:txBody>
      </p:sp>
      <p:sp>
        <p:nvSpPr>
          <p:cNvPr id="5" name="Título 1">
            <a:extLst>
              <a:ext uri="{FF2B5EF4-FFF2-40B4-BE49-F238E27FC236}">
                <a16:creationId xmlns:a16="http://schemas.microsoft.com/office/drawing/2014/main" id="{3353444C-BD94-85B1-55FE-37D676C93605}"/>
              </a:ext>
            </a:extLst>
          </p:cNvPr>
          <p:cNvSpPr txBox="1">
            <a:spLocks/>
          </p:cNvSpPr>
          <p:nvPr/>
        </p:nvSpPr>
        <p:spPr>
          <a:xfrm>
            <a:off x="3294023" y="5276620"/>
            <a:ext cx="3398729" cy="473823"/>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400" dirty="0">
                <a:solidFill>
                  <a:srgbClr val="000000"/>
                </a:solidFill>
                <a:effectLst/>
                <a:latin typeface="Helvetica" pitchFamily="2" charset="0"/>
              </a:rPr>
              <a:t>1      hb   Royal Explorer   50³/60⁹  x300</a:t>
            </a:r>
            <a:br>
              <a:rPr lang="es-EC" sz="1400" dirty="0">
                <a:solidFill>
                  <a:srgbClr val="000000"/>
                </a:solidFill>
                <a:effectLst/>
                <a:latin typeface="Helvetica" pitchFamily="2" charset="0"/>
              </a:rPr>
            </a:br>
            <a:endParaRPr lang="es-EC" sz="1000" dirty="0">
              <a:solidFill>
                <a:srgbClr val="000000"/>
              </a:solidFill>
              <a:effectLst/>
              <a:latin typeface="Helvetica" pitchFamily="2" charset="0"/>
            </a:endParaRPr>
          </a:p>
        </p:txBody>
      </p:sp>
      <p:sp>
        <p:nvSpPr>
          <p:cNvPr id="13" name="Título 1">
            <a:extLst>
              <a:ext uri="{FF2B5EF4-FFF2-40B4-BE49-F238E27FC236}">
                <a16:creationId xmlns:a16="http://schemas.microsoft.com/office/drawing/2014/main" id="{D1B8BE15-EBAB-6FA5-CFB1-7427C14FD665}"/>
              </a:ext>
            </a:extLst>
          </p:cNvPr>
          <p:cNvSpPr txBox="1">
            <a:spLocks/>
          </p:cNvSpPr>
          <p:nvPr/>
        </p:nvSpPr>
        <p:spPr>
          <a:xfrm>
            <a:off x="4813808" y="4956602"/>
            <a:ext cx="4134394" cy="298401"/>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100" dirty="0">
                <a:solidFill>
                  <a:schemeClr val="accent6"/>
                </a:solidFill>
                <a:effectLst/>
                <a:latin typeface="Helvetica" pitchFamily="2" charset="0"/>
              </a:rPr>
              <a:t>COMPOSICION DE LA CAJA</a:t>
            </a:r>
            <a:endParaRPr lang="es-EC" sz="1000" dirty="0">
              <a:solidFill>
                <a:schemeClr val="accent6"/>
              </a:solidFill>
              <a:effectLst/>
              <a:latin typeface="Helvetica" pitchFamily="2" charset="0"/>
            </a:endParaRPr>
          </a:p>
        </p:txBody>
      </p:sp>
      <p:cxnSp>
        <p:nvCxnSpPr>
          <p:cNvPr id="16" name="Conector recto de flecha 15">
            <a:extLst>
              <a:ext uri="{FF2B5EF4-FFF2-40B4-BE49-F238E27FC236}">
                <a16:creationId xmlns:a16="http://schemas.microsoft.com/office/drawing/2014/main" id="{990C0B75-D00A-0CFD-5C90-E5DA1173B38F}"/>
              </a:ext>
            </a:extLst>
          </p:cNvPr>
          <p:cNvCxnSpPr>
            <a:cxnSpLocks/>
          </p:cNvCxnSpPr>
          <p:nvPr/>
        </p:nvCxnSpPr>
        <p:spPr>
          <a:xfrm flipH="1" flipV="1">
            <a:off x="5268367" y="5220259"/>
            <a:ext cx="646395" cy="149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ítulo 1">
            <a:extLst>
              <a:ext uri="{FF2B5EF4-FFF2-40B4-BE49-F238E27FC236}">
                <a16:creationId xmlns:a16="http://schemas.microsoft.com/office/drawing/2014/main" id="{36BA64B3-33D5-467E-E5AF-887498359D0B}"/>
              </a:ext>
            </a:extLst>
          </p:cNvPr>
          <p:cNvSpPr txBox="1">
            <a:spLocks/>
          </p:cNvSpPr>
          <p:nvPr/>
        </p:nvSpPr>
        <p:spPr>
          <a:xfrm>
            <a:off x="86500" y="9136335"/>
            <a:ext cx="4000547" cy="473823"/>
          </a:xfrm>
          <a:prstGeom prst="rect">
            <a:avLst/>
          </a:prstGeom>
        </p:spPr>
        <p:txBody>
          <a:bodyPr vert="horz" lIns="91440" tIns="45720" rIns="91440" bIns="45720" rtlCol="0" anchor="b">
            <a:normAutofit fontScale="92500"/>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1400" dirty="0">
                <a:solidFill>
                  <a:srgbClr val="000000"/>
                </a:solidFill>
                <a:effectLst/>
                <a:latin typeface="Helvetica" pitchFamily="2" charset="0"/>
              </a:rPr>
              <a:t>1      hb   Royal Explorer   50³/60⁹  x300 0,35/0,40</a:t>
            </a:r>
            <a:br>
              <a:rPr lang="es-EC" sz="1400" dirty="0">
                <a:solidFill>
                  <a:srgbClr val="000000"/>
                </a:solidFill>
                <a:effectLst/>
                <a:latin typeface="Helvetica" pitchFamily="2" charset="0"/>
              </a:rPr>
            </a:br>
            <a:endParaRPr lang="es-EC" sz="1000" dirty="0">
              <a:solidFill>
                <a:srgbClr val="000000"/>
              </a:solidFill>
              <a:effectLst/>
              <a:latin typeface="Helvetica" pitchFamily="2" charset="0"/>
            </a:endParaRPr>
          </a:p>
        </p:txBody>
      </p:sp>
      <p:sp>
        <p:nvSpPr>
          <p:cNvPr id="24" name="Título 1">
            <a:extLst>
              <a:ext uri="{FF2B5EF4-FFF2-40B4-BE49-F238E27FC236}">
                <a16:creationId xmlns:a16="http://schemas.microsoft.com/office/drawing/2014/main" id="{040E6601-33D6-1505-53F8-24133FAB4997}"/>
              </a:ext>
            </a:extLst>
          </p:cNvPr>
          <p:cNvSpPr txBox="1">
            <a:spLocks/>
          </p:cNvSpPr>
          <p:nvPr/>
        </p:nvSpPr>
        <p:spPr>
          <a:xfrm>
            <a:off x="3825790" y="9025140"/>
            <a:ext cx="2705639" cy="556237"/>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algn="l"/>
            <a:r>
              <a:rPr lang="es-EC" sz="900" dirty="0">
                <a:solidFill>
                  <a:srgbClr val="FF0000"/>
                </a:solidFill>
                <a:effectLst/>
                <a:latin typeface="Helvetica" pitchFamily="2" charset="0"/>
              </a:rPr>
              <a:t>SI ESTUVIERA ASI QUIERE DECIR QUE LOS DE 50 CM CUESTAN 0,35 Y LOS DE 60 CM CUESTAN 0,40</a:t>
            </a:r>
            <a:endParaRPr lang="es-EC" sz="800" dirty="0">
              <a:solidFill>
                <a:srgbClr val="FF0000"/>
              </a:solidFill>
              <a:effectLst/>
              <a:latin typeface="Helvetica" pitchFamily="2" charset="0"/>
            </a:endParaRPr>
          </a:p>
        </p:txBody>
      </p:sp>
    </p:spTree>
    <p:extLst>
      <p:ext uri="{BB962C8B-B14F-4D97-AF65-F5344CB8AC3E}">
        <p14:creationId xmlns:p14="http://schemas.microsoft.com/office/powerpoint/2010/main" val="374285602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441</TotalTime>
  <Words>3790</Words>
  <Application>Microsoft Macintosh PowerPoint</Application>
  <PresentationFormat>A4 (210 x 297 mm)</PresentationFormat>
  <Paragraphs>231</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Helvetica</vt:lpstr>
      <vt:lpstr>Tema de Office</vt:lpstr>
      <vt:lpstr>DISPO KOSMO</vt:lpstr>
      <vt:lpstr>EJEMPLO</vt:lpstr>
      <vt:lpstr>COLLAS FLOWERS</vt:lpstr>
      <vt:lpstr>MONTEBELLO</vt:lpstr>
      <vt:lpstr>AGROCOES</vt:lpstr>
      <vt:lpstr>AGROCOES</vt:lpstr>
      <vt:lpstr>AGROCOES</vt:lpstr>
      <vt:lpstr>HIGH GARDEN (FLOR DE VERANO)</vt:lpstr>
      <vt:lpstr>COLLAS FLOWERS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DISPO KOSMO</dc:title>
  <dc:creator>Microsoft Office User</dc:creator>
  <cp:lastModifiedBy>Microsoft Office User</cp:lastModifiedBy>
  <cp:revision>1</cp:revision>
  <dcterms:created xsi:type="dcterms:W3CDTF">2025-06-05T14:15:46Z</dcterms:created>
  <dcterms:modified xsi:type="dcterms:W3CDTF">2025-06-05T21:37:28Z</dcterms:modified>
</cp:coreProperties>
</file>