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NI" dirty="0"/>
              <a:t>¿Qué es Git? </a:t>
            </a:r>
          </a:p>
          <a:p>
            <a:pPr marL="0" lvl="0" indent="0" algn="l" rtl="0">
              <a:spcBef>
                <a:spcPts val="0"/>
              </a:spcBef>
              <a:spcAft>
                <a:spcPts val="0"/>
              </a:spcAft>
              <a:buNone/>
            </a:pPr>
            <a:r>
              <a:rPr lang="es-NI" dirty="0"/>
              <a:t>-Un sistema de control de versiones, donde cada repositorio es independiente y tiene un historial de versiones completo. ¿Porqué es importante? Las razones más notorias serían por el hecho que permite trabajar de forma colaborativa, además que si ocurrió algún error en el código, se tiene la certeza que ahí se tiene almacenada diferentes versiones anteriores del mismo.  Por otra parte está GitHub, que sería un servicio de alojamiento. </a:t>
            </a:r>
          </a:p>
          <a:p>
            <a:pPr marL="0" lvl="0" indent="0" algn="l" rtl="0">
              <a:spcBef>
                <a:spcPts val="0"/>
              </a:spcBef>
              <a:spcAft>
                <a:spcPts val="0"/>
              </a:spcAft>
              <a:buNone/>
            </a:pPr>
            <a:endParaRPr lang="es-NI" dirty="0"/>
          </a:p>
          <a:p>
            <a:pPr marL="0" lvl="0" indent="0" algn="l" rtl="0">
              <a:spcBef>
                <a:spcPts val="0"/>
              </a:spcBef>
              <a:spcAft>
                <a:spcPts val="0"/>
              </a:spcAft>
              <a:buNone/>
            </a:pPr>
            <a:r>
              <a:rPr lang="es-NI" dirty="0"/>
              <a:t>Para entender Git, es importante comprender sus estados que son 3: </a:t>
            </a:r>
          </a:p>
          <a:p>
            <a:pPr marL="228600" lvl="0" indent="-228600" algn="l" rtl="0">
              <a:spcBef>
                <a:spcPts val="0"/>
              </a:spcBef>
              <a:spcAft>
                <a:spcPts val="0"/>
              </a:spcAft>
              <a:buAutoNum type="arabicPeriod"/>
            </a:pPr>
            <a:r>
              <a:rPr lang="es-NI" dirty="0" err="1"/>
              <a:t>Working</a:t>
            </a:r>
            <a:r>
              <a:rPr lang="es-NI" dirty="0"/>
              <a:t> </a:t>
            </a:r>
            <a:r>
              <a:rPr lang="es-NI" dirty="0" err="1"/>
              <a:t>Directory</a:t>
            </a:r>
            <a:r>
              <a:rPr lang="es-NI" dirty="0"/>
              <a:t>, este es una copia del código original almacenado en tu ordenador para que puedas trabajarlo. </a:t>
            </a:r>
          </a:p>
          <a:p>
            <a:pPr marL="228600" lvl="0" indent="-228600" algn="l" rtl="0">
              <a:spcBef>
                <a:spcPts val="0"/>
              </a:spcBef>
              <a:spcAft>
                <a:spcPts val="0"/>
              </a:spcAft>
              <a:buAutoNum type="arabicPeriod"/>
            </a:pPr>
            <a:r>
              <a:rPr lang="es-NI" dirty="0" err="1"/>
              <a:t>Staging</a:t>
            </a:r>
            <a:r>
              <a:rPr lang="es-NI" dirty="0"/>
              <a:t> área, es como un área previa a la final, almacena información de lo que va a ir en la próxima versión.</a:t>
            </a:r>
          </a:p>
          <a:p>
            <a:pPr marL="228600" lvl="0" indent="-228600" algn="l" rtl="0">
              <a:spcBef>
                <a:spcPts val="0"/>
              </a:spcBef>
              <a:spcAft>
                <a:spcPts val="0"/>
              </a:spcAft>
              <a:buAutoNum type="arabicPeriod"/>
            </a:pPr>
            <a:r>
              <a:rPr lang="es-NI" dirty="0"/>
              <a:t>Finalmente el </a:t>
            </a:r>
            <a:r>
              <a:rPr lang="es-NI" dirty="0" err="1"/>
              <a:t>git</a:t>
            </a:r>
            <a:r>
              <a:rPr lang="es-NI" dirty="0"/>
              <a:t> </a:t>
            </a:r>
            <a:r>
              <a:rPr lang="es-NI" dirty="0" err="1"/>
              <a:t>directory</a:t>
            </a:r>
            <a:r>
              <a:rPr lang="es-NI" dirty="0"/>
              <a:t> o el repositorio, este es el lugar final, donde están almacenados los proyectos.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1b8d2cb9c_4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1b8d2cb9c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1b8d2cb9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1b8d2cb9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NI" dirty="0"/>
              <a:t>Para instalarlo, basta con abrir el ejecutable descargado. Posteriormente elegir las opciones que más te convenga.</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01b8d2cb9c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01b8d2cb9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1b8d2cb9c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1b8d2cb9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1b8d2cb9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1b8d2cb9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1b8d2cb9c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1b8d2cb9c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1b8d2cb9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1b8d2cb9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1b8d2cb9c_4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1b8d2cb9c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1b8d2cb9c_4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1b8d2cb9c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0.xml"/><Relationship Id="rId16"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signup?ref_cta=Sign+up&amp;ref_loc=header+logged+out&amp;ref_page=%2F&amp;source=header-home" TargetMode="External"/><Relationship Id="rId3" Type="http://schemas.openxmlformats.org/officeDocument/2006/relationships/hyperlink" Target="https://git-scm.com/download/win" TargetMode="External"/><Relationship Id="rId7" Type="http://schemas.openxmlformats.org/officeDocument/2006/relationships/hyperlink" Target="https://github.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59300" y="32325"/>
            <a:ext cx="6667500" cy="2654700"/>
          </a:xfrm>
          <a:prstGeom prst="rect">
            <a:avLst/>
          </a:prstGeom>
          <a:noFill/>
          <a:ln>
            <a:noFill/>
          </a:ln>
        </p:spPr>
        <p:txBody>
          <a:bodyPr spcFirstLastPara="1" wrap="square" lIns="91425" tIns="91425" rIns="91425" bIns="91425" anchor="t" anchorCtr="0">
            <a:normAutofit/>
          </a:bodyPr>
          <a:lstStyle/>
          <a:p>
            <a:pPr marL="0" lvl="0" indent="457200" algn="just" rtl="0">
              <a:spcBef>
                <a:spcPts val="0"/>
              </a:spcBef>
              <a:spcAft>
                <a:spcPts val="0"/>
              </a:spcAft>
              <a:buNone/>
            </a:pPr>
            <a:r>
              <a:rPr lang="es-419" sz="1700" b="1" dirty="0">
                <a:latin typeface="Comic Sans MS"/>
                <a:ea typeface="Comic Sans MS"/>
                <a:cs typeface="Comic Sans MS"/>
                <a:sym typeface="Comic Sans MS"/>
              </a:rPr>
              <a:t>Git </a:t>
            </a:r>
            <a:r>
              <a:rPr lang="es-419" sz="1700" dirty="0">
                <a:latin typeface="Comic Sans MS"/>
                <a:ea typeface="Comic Sans MS"/>
                <a:cs typeface="Comic Sans MS"/>
                <a:sym typeface="Comic Sans MS"/>
              </a:rPr>
              <a:t>es un sistema de control de versiones distribuido, es</a:t>
            </a:r>
            <a:endParaRPr sz="1700" dirty="0">
              <a:latin typeface="Comic Sans MS"/>
              <a:ea typeface="Comic Sans MS"/>
              <a:cs typeface="Comic Sans MS"/>
              <a:sym typeface="Comic Sans MS"/>
            </a:endParaRPr>
          </a:p>
          <a:p>
            <a:pPr marL="0" lvl="0" indent="0" algn="just" rtl="0">
              <a:spcBef>
                <a:spcPts val="0"/>
              </a:spcBef>
              <a:spcAft>
                <a:spcPts val="0"/>
              </a:spcAft>
              <a:buNone/>
            </a:pPr>
            <a:r>
              <a:rPr lang="es-419" sz="1700" dirty="0">
                <a:latin typeface="Comic Sans MS"/>
                <a:ea typeface="Comic Sans MS"/>
                <a:cs typeface="Comic Sans MS"/>
                <a:sym typeface="Comic Sans MS"/>
              </a:rPr>
              <a:t>multiplataforma, cada repositorio es independiente y tiene un historial de versiones completo y permite trabajar de forma colaborativa.</a:t>
            </a:r>
            <a:endParaRPr sz="1700" dirty="0">
              <a:latin typeface="Comic Sans MS"/>
              <a:ea typeface="Comic Sans MS"/>
              <a:cs typeface="Comic Sans MS"/>
              <a:sym typeface="Comic Sans MS"/>
            </a:endParaRPr>
          </a:p>
          <a:p>
            <a:pPr marL="0" lvl="0" indent="0" algn="just" rtl="0">
              <a:spcBef>
                <a:spcPts val="0"/>
              </a:spcBef>
              <a:spcAft>
                <a:spcPts val="0"/>
              </a:spcAft>
              <a:buNone/>
            </a:pPr>
            <a:r>
              <a:rPr lang="es-419" sz="1800" dirty="0">
                <a:latin typeface="Comic Sans MS"/>
                <a:ea typeface="Comic Sans MS"/>
                <a:cs typeface="Comic Sans MS"/>
                <a:sym typeface="Comic Sans MS"/>
              </a:rPr>
              <a:t> </a:t>
            </a:r>
            <a:endParaRPr sz="1800" dirty="0">
              <a:latin typeface="Comic Sans MS"/>
              <a:ea typeface="Comic Sans MS"/>
              <a:cs typeface="Comic Sans MS"/>
              <a:sym typeface="Comic Sans MS"/>
            </a:endParaRPr>
          </a:p>
          <a:p>
            <a:pPr marL="0" lvl="0" indent="0" algn="just" rtl="0">
              <a:spcBef>
                <a:spcPts val="0"/>
              </a:spcBef>
              <a:spcAft>
                <a:spcPts val="0"/>
              </a:spcAft>
              <a:buNone/>
            </a:pPr>
            <a:endParaRPr sz="1800" dirty="0">
              <a:latin typeface="Comic Sans MS"/>
              <a:ea typeface="Comic Sans MS"/>
              <a:cs typeface="Comic Sans MS"/>
              <a:sym typeface="Comic Sans MS"/>
            </a:endParaRPr>
          </a:p>
          <a:p>
            <a:pPr marL="0" lvl="0" indent="0" algn="just" rtl="0">
              <a:spcBef>
                <a:spcPts val="0"/>
              </a:spcBef>
              <a:spcAft>
                <a:spcPts val="0"/>
              </a:spcAft>
              <a:buNone/>
            </a:pPr>
            <a:r>
              <a:rPr lang="es-419" sz="1800" b="1" dirty="0">
                <a:latin typeface="Comic Sans MS"/>
                <a:ea typeface="Comic Sans MS"/>
                <a:cs typeface="Comic Sans MS"/>
                <a:sym typeface="Comic Sans MS"/>
              </a:rPr>
              <a:t>Git cuenta con 3 estados:</a:t>
            </a:r>
            <a:endParaRPr sz="1800" b="1" dirty="0"/>
          </a:p>
        </p:txBody>
      </p:sp>
      <p:sp>
        <p:nvSpPr>
          <p:cNvPr id="55" name="Google Shape;55;p13"/>
          <p:cNvSpPr txBox="1">
            <a:spLocks noGrp="1"/>
          </p:cNvSpPr>
          <p:nvPr>
            <p:ph type="ctrTitle"/>
          </p:nvPr>
        </p:nvSpPr>
        <p:spPr>
          <a:xfrm>
            <a:off x="2164700" y="3168200"/>
            <a:ext cx="6667500" cy="10584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SzPts val="990"/>
              <a:buNone/>
            </a:pPr>
            <a:r>
              <a:rPr lang="es-419" sz="1700">
                <a:latin typeface="Comic Sans MS"/>
                <a:ea typeface="Comic Sans MS"/>
                <a:cs typeface="Comic Sans MS"/>
                <a:sym typeface="Comic Sans MS"/>
              </a:rPr>
              <a:t>GitHub es un servicio de alojamiento en la nube que ofrece a los desarrolladores repositorios de software usando el sistema de control de versiones, Git.</a:t>
            </a:r>
            <a:endParaRPr sz="1700">
              <a:latin typeface="Comic Sans MS"/>
              <a:ea typeface="Comic Sans MS"/>
              <a:cs typeface="Comic Sans MS"/>
              <a:sym typeface="Comic Sans MS"/>
            </a:endParaRPr>
          </a:p>
        </p:txBody>
      </p:sp>
      <p:pic>
        <p:nvPicPr>
          <p:cNvPr id="56" name="Google Shape;56;p13"/>
          <p:cNvPicPr preferRelativeResize="0"/>
          <p:nvPr/>
        </p:nvPicPr>
        <p:blipFill>
          <a:blip r:embed="rId3">
            <a:alphaModFix/>
          </a:blip>
          <a:stretch>
            <a:fillRect/>
          </a:stretch>
        </p:blipFill>
        <p:spPr>
          <a:xfrm>
            <a:off x="7022750" y="133100"/>
            <a:ext cx="1743651" cy="728800"/>
          </a:xfrm>
          <a:prstGeom prst="rect">
            <a:avLst/>
          </a:prstGeom>
          <a:noFill/>
          <a:ln>
            <a:noFill/>
          </a:ln>
        </p:spPr>
      </p:pic>
      <p:pic>
        <p:nvPicPr>
          <p:cNvPr id="57" name="Google Shape;57;p13"/>
          <p:cNvPicPr preferRelativeResize="0"/>
          <p:nvPr/>
        </p:nvPicPr>
        <p:blipFill>
          <a:blip r:embed="rId4">
            <a:alphaModFix/>
          </a:blip>
          <a:stretch>
            <a:fillRect/>
          </a:stretch>
        </p:blipFill>
        <p:spPr>
          <a:xfrm>
            <a:off x="304800" y="3053775"/>
            <a:ext cx="1881610" cy="1058400"/>
          </a:xfrm>
          <a:prstGeom prst="rect">
            <a:avLst/>
          </a:prstGeom>
          <a:noFill/>
          <a:ln>
            <a:noFill/>
          </a:ln>
        </p:spPr>
      </p:pic>
      <p:pic>
        <p:nvPicPr>
          <p:cNvPr id="58" name="Google Shape;58;p13"/>
          <p:cNvPicPr preferRelativeResize="0"/>
          <p:nvPr/>
        </p:nvPicPr>
        <p:blipFill>
          <a:blip r:embed="rId5">
            <a:alphaModFix/>
          </a:blip>
          <a:stretch>
            <a:fillRect/>
          </a:stretch>
        </p:blipFill>
        <p:spPr>
          <a:xfrm>
            <a:off x="3299350" y="1026650"/>
            <a:ext cx="5761449" cy="2067745"/>
          </a:xfrm>
          <a:prstGeom prst="rect">
            <a:avLst/>
          </a:prstGeom>
          <a:noFill/>
          <a:ln>
            <a:noFill/>
          </a:ln>
        </p:spPr>
      </p:pic>
      <p:sp>
        <p:nvSpPr>
          <p:cNvPr id="59" name="Google Shape;59;p13"/>
          <p:cNvSpPr txBox="1"/>
          <p:nvPr/>
        </p:nvSpPr>
        <p:spPr>
          <a:xfrm>
            <a:off x="3340850" y="4377525"/>
            <a:ext cx="5803200" cy="8196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s-419" b="1">
                <a:latin typeface="Comic Sans MS"/>
                <a:ea typeface="Comic Sans MS"/>
                <a:cs typeface="Comic Sans MS"/>
                <a:sym typeface="Comic Sans MS"/>
              </a:rPr>
              <a:t>Elaborado por: </a:t>
            </a:r>
            <a:endParaRPr b="1">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s-419" b="1">
                <a:latin typeface="Comic Sans MS"/>
                <a:ea typeface="Comic Sans MS"/>
                <a:cs typeface="Comic Sans MS"/>
                <a:sym typeface="Comic Sans MS"/>
              </a:rPr>
              <a:t>Eduardo Urbina.	- Dibbhier López.	- Jekson Pineda.</a:t>
            </a:r>
            <a:endParaRPr b="1">
              <a:latin typeface="Comic Sans MS"/>
              <a:ea typeface="Comic Sans MS"/>
              <a:cs typeface="Comic Sans MS"/>
              <a:sym typeface="Comic Sans MS"/>
            </a:endParaRPr>
          </a:p>
          <a:p>
            <a:pPr marL="457200" lvl="0" indent="-317500" algn="l" rtl="0">
              <a:spcBef>
                <a:spcPts val="0"/>
              </a:spcBef>
              <a:spcAft>
                <a:spcPts val="0"/>
              </a:spcAft>
              <a:buSzPts val="1400"/>
              <a:buFont typeface="Comic Sans MS"/>
              <a:buChar char="-"/>
            </a:pPr>
            <a:r>
              <a:rPr lang="es-419" b="1">
                <a:latin typeface="Comic Sans MS"/>
                <a:ea typeface="Comic Sans MS"/>
                <a:cs typeface="Comic Sans MS"/>
                <a:sym typeface="Comic Sans MS"/>
              </a:rPr>
              <a:t>Darwin Salinas.		- Jason Ortiz.		- Joel Madrigal	</a:t>
            </a:r>
            <a:endParaRPr b="1">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236075" y="0"/>
            <a:ext cx="8520600" cy="5727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s-419" sz="2420" b="1">
                <a:latin typeface="Comic Sans MS"/>
                <a:ea typeface="Comic Sans MS"/>
                <a:cs typeface="Comic Sans MS"/>
                <a:sym typeface="Comic Sans MS"/>
              </a:rPr>
              <a:t>Demo</a:t>
            </a:r>
            <a:endParaRPr sz="3400"/>
          </a:p>
        </p:txBody>
      </p:sp>
      <p:sp>
        <p:nvSpPr>
          <p:cNvPr id="141" name="Google Shape;14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42" name="Google Shape;142;p22"/>
          <p:cNvPicPr preferRelativeResize="0"/>
          <p:nvPr/>
        </p:nvPicPr>
        <p:blipFill>
          <a:blip r:embed="rId3">
            <a:alphaModFix/>
          </a:blip>
          <a:stretch>
            <a:fillRect/>
          </a:stretch>
        </p:blipFill>
        <p:spPr>
          <a:xfrm>
            <a:off x="0" y="792401"/>
            <a:ext cx="9144001" cy="4351098"/>
          </a:xfrm>
          <a:prstGeom prst="rect">
            <a:avLst/>
          </a:prstGeom>
          <a:noFill/>
          <a:ln>
            <a:noFill/>
          </a:ln>
        </p:spPr>
      </p:pic>
      <p:pic>
        <p:nvPicPr>
          <p:cNvPr id="143" name="Google Shape;143;p22"/>
          <p:cNvPicPr preferRelativeResize="0"/>
          <p:nvPr/>
        </p:nvPicPr>
        <p:blipFill>
          <a:blip r:embed="rId4">
            <a:alphaModFix/>
          </a:blip>
          <a:stretch>
            <a:fillRect/>
          </a:stretch>
        </p:blipFill>
        <p:spPr>
          <a:xfrm>
            <a:off x="0" y="557940"/>
            <a:ext cx="9144001" cy="4605470"/>
          </a:xfrm>
          <a:prstGeom prst="rect">
            <a:avLst/>
          </a:prstGeom>
          <a:noFill/>
          <a:ln>
            <a:noFill/>
          </a:ln>
        </p:spPr>
      </p:pic>
      <p:pic>
        <p:nvPicPr>
          <p:cNvPr id="144" name="Google Shape;144;p22"/>
          <p:cNvPicPr preferRelativeResize="0"/>
          <p:nvPr/>
        </p:nvPicPr>
        <p:blipFill>
          <a:blip r:embed="rId5">
            <a:alphaModFix/>
          </a:blip>
          <a:stretch>
            <a:fillRect/>
          </a:stretch>
        </p:blipFill>
        <p:spPr>
          <a:xfrm>
            <a:off x="0" y="571323"/>
            <a:ext cx="9144000" cy="4578704"/>
          </a:xfrm>
          <a:prstGeom prst="rect">
            <a:avLst/>
          </a:prstGeom>
          <a:noFill/>
          <a:ln>
            <a:noFill/>
          </a:ln>
        </p:spPr>
      </p:pic>
      <p:pic>
        <p:nvPicPr>
          <p:cNvPr id="145" name="Google Shape;145;p22"/>
          <p:cNvPicPr preferRelativeResize="0"/>
          <p:nvPr/>
        </p:nvPicPr>
        <p:blipFill>
          <a:blip r:embed="rId6">
            <a:alphaModFix/>
          </a:blip>
          <a:stretch>
            <a:fillRect/>
          </a:stretch>
        </p:blipFill>
        <p:spPr>
          <a:xfrm>
            <a:off x="0" y="564634"/>
            <a:ext cx="9144001" cy="4592082"/>
          </a:xfrm>
          <a:prstGeom prst="rect">
            <a:avLst/>
          </a:prstGeom>
          <a:noFill/>
          <a:ln>
            <a:noFill/>
          </a:ln>
        </p:spPr>
      </p:pic>
      <p:pic>
        <p:nvPicPr>
          <p:cNvPr id="146" name="Google Shape;146;p22"/>
          <p:cNvPicPr preferRelativeResize="0"/>
          <p:nvPr/>
        </p:nvPicPr>
        <p:blipFill>
          <a:blip r:embed="rId7">
            <a:alphaModFix/>
          </a:blip>
          <a:stretch>
            <a:fillRect/>
          </a:stretch>
        </p:blipFill>
        <p:spPr>
          <a:xfrm>
            <a:off x="0" y="554593"/>
            <a:ext cx="9144001" cy="4612164"/>
          </a:xfrm>
          <a:prstGeom prst="rect">
            <a:avLst/>
          </a:prstGeom>
          <a:noFill/>
          <a:ln>
            <a:noFill/>
          </a:ln>
        </p:spPr>
      </p:pic>
      <p:pic>
        <p:nvPicPr>
          <p:cNvPr id="147" name="Google Shape;147;p22"/>
          <p:cNvPicPr preferRelativeResize="0"/>
          <p:nvPr/>
        </p:nvPicPr>
        <p:blipFill>
          <a:blip r:embed="rId8">
            <a:alphaModFix/>
          </a:blip>
          <a:stretch>
            <a:fillRect/>
          </a:stretch>
        </p:blipFill>
        <p:spPr>
          <a:xfrm>
            <a:off x="0" y="651571"/>
            <a:ext cx="9143999" cy="4505158"/>
          </a:xfrm>
          <a:prstGeom prst="rect">
            <a:avLst/>
          </a:prstGeom>
          <a:noFill/>
          <a:ln>
            <a:noFill/>
          </a:ln>
        </p:spPr>
      </p:pic>
      <p:pic>
        <p:nvPicPr>
          <p:cNvPr id="148" name="Google Shape;148;p22"/>
          <p:cNvPicPr preferRelativeResize="0"/>
          <p:nvPr/>
        </p:nvPicPr>
        <p:blipFill>
          <a:blip r:embed="rId9">
            <a:alphaModFix/>
          </a:blip>
          <a:stretch>
            <a:fillRect/>
          </a:stretch>
        </p:blipFill>
        <p:spPr>
          <a:xfrm>
            <a:off x="0" y="588063"/>
            <a:ext cx="9144001" cy="4545224"/>
          </a:xfrm>
          <a:prstGeom prst="rect">
            <a:avLst/>
          </a:prstGeom>
          <a:noFill/>
          <a:ln>
            <a:noFill/>
          </a:ln>
        </p:spPr>
      </p:pic>
      <p:pic>
        <p:nvPicPr>
          <p:cNvPr id="149" name="Google Shape;149;p22"/>
          <p:cNvPicPr preferRelativeResize="0"/>
          <p:nvPr/>
        </p:nvPicPr>
        <p:blipFill>
          <a:blip r:embed="rId10">
            <a:alphaModFix/>
          </a:blip>
          <a:stretch>
            <a:fillRect/>
          </a:stretch>
        </p:blipFill>
        <p:spPr>
          <a:xfrm>
            <a:off x="0" y="434012"/>
            <a:ext cx="9143999" cy="4716026"/>
          </a:xfrm>
          <a:prstGeom prst="rect">
            <a:avLst/>
          </a:prstGeom>
          <a:noFill/>
          <a:ln>
            <a:noFill/>
          </a:ln>
        </p:spPr>
      </p:pic>
      <p:pic>
        <p:nvPicPr>
          <p:cNvPr id="150" name="Google Shape;150;p22"/>
          <p:cNvPicPr preferRelativeResize="0"/>
          <p:nvPr/>
        </p:nvPicPr>
        <p:blipFill>
          <a:blip r:embed="rId11">
            <a:alphaModFix/>
          </a:blip>
          <a:stretch>
            <a:fillRect/>
          </a:stretch>
        </p:blipFill>
        <p:spPr>
          <a:xfrm>
            <a:off x="0" y="425685"/>
            <a:ext cx="9144001" cy="4732656"/>
          </a:xfrm>
          <a:prstGeom prst="rect">
            <a:avLst/>
          </a:prstGeom>
          <a:noFill/>
          <a:ln>
            <a:noFill/>
          </a:ln>
        </p:spPr>
      </p:pic>
      <p:pic>
        <p:nvPicPr>
          <p:cNvPr id="151" name="Google Shape;151;p22"/>
          <p:cNvPicPr preferRelativeResize="0"/>
          <p:nvPr/>
        </p:nvPicPr>
        <p:blipFill>
          <a:blip r:embed="rId12">
            <a:alphaModFix/>
          </a:blip>
          <a:stretch>
            <a:fillRect/>
          </a:stretch>
        </p:blipFill>
        <p:spPr>
          <a:xfrm>
            <a:off x="0" y="445855"/>
            <a:ext cx="9143999" cy="4692315"/>
          </a:xfrm>
          <a:prstGeom prst="rect">
            <a:avLst/>
          </a:prstGeom>
          <a:noFill/>
          <a:ln>
            <a:noFill/>
          </a:ln>
        </p:spPr>
      </p:pic>
      <p:pic>
        <p:nvPicPr>
          <p:cNvPr id="152" name="Google Shape;152;p22"/>
          <p:cNvPicPr preferRelativeResize="0"/>
          <p:nvPr/>
        </p:nvPicPr>
        <p:blipFill>
          <a:blip r:embed="rId13">
            <a:alphaModFix/>
          </a:blip>
          <a:stretch>
            <a:fillRect/>
          </a:stretch>
        </p:blipFill>
        <p:spPr>
          <a:xfrm>
            <a:off x="0" y="628191"/>
            <a:ext cx="9144001" cy="4551918"/>
          </a:xfrm>
          <a:prstGeom prst="rect">
            <a:avLst/>
          </a:prstGeom>
          <a:noFill/>
          <a:ln>
            <a:noFill/>
          </a:ln>
        </p:spPr>
      </p:pic>
      <p:pic>
        <p:nvPicPr>
          <p:cNvPr id="153" name="Google Shape;153;p22"/>
          <p:cNvPicPr preferRelativeResize="0"/>
          <p:nvPr/>
        </p:nvPicPr>
        <p:blipFill>
          <a:blip r:embed="rId14">
            <a:alphaModFix/>
          </a:blip>
          <a:stretch>
            <a:fillRect/>
          </a:stretch>
        </p:blipFill>
        <p:spPr>
          <a:xfrm>
            <a:off x="0" y="552935"/>
            <a:ext cx="9144000" cy="4615479"/>
          </a:xfrm>
          <a:prstGeom prst="rect">
            <a:avLst/>
          </a:prstGeom>
          <a:noFill/>
          <a:ln>
            <a:noFill/>
          </a:ln>
        </p:spPr>
      </p:pic>
      <p:pic>
        <p:nvPicPr>
          <p:cNvPr id="154" name="Google Shape;154;p22"/>
          <p:cNvPicPr preferRelativeResize="0"/>
          <p:nvPr/>
        </p:nvPicPr>
        <p:blipFill>
          <a:blip r:embed="rId15">
            <a:alphaModFix/>
          </a:blip>
          <a:stretch>
            <a:fillRect/>
          </a:stretch>
        </p:blipFill>
        <p:spPr>
          <a:xfrm>
            <a:off x="0" y="547899"/>
            <a:ext cx="9144001" cy="4625552"/>
          </a:xfrm>
          <a:prstGeom prst="rect">
            <a:avLst/>
          </a:prstGeom>
          <a:noFill/>
          <a:ln>
            <a:noFill/>
          </a:ln>
        </p:spPr>
      </p:pic>
      <p:pic>
        <p:nvPicPr>
          <p:cNvPr id="155" name="Google Shape;155;p22"/>
          <p:cNvPicPr preferRelativeResize="0"/>
          <p:nvPr/>
        </p:nvPicPr>
        <p:blipFill>
          <a:blip r:embed="rId16">
            <a:alphaModFix/>
          </a:blip>
          <a:stretch>
            <a:fillRect/>
          </a:stretch>
        </p:blipFill>
        <p:spPr>
          <a:xfrm>
            <a:off x="0" y="551246"/>
            <a:ext cx="9144001" cy="46188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142"/>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1000"/>
                                          </p:stCondLst>
                                        </p:cTn>
                                        <p:tgtEl>
                                          <p:spTgt spid="143"/>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14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1000"/>
                                          </p:stCondLst>
                                        </p:cTn>
                                        <p:tgtEl>
                                          <p:spTgt spid="144"/>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145"/>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14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1000"/>
                                          </p:stCondLst>
                                        </p:cTn>
                                        <p:tgtEl>
                                          <p:spTgt spid="146"/>
                                        </p:tgtEl>
                                        <p:attrNameLst>
                                          <p:attrName>style.visibility</p:attrName>
                                        </p:attrNameLst>
                                      </p:cBhvr>
                                      <p:to>
                                        <p:strVal val="hidden"/>
                                      </p:to>
                                    </p:set>
                                  </p:childTnLst>
                                </p:cTn>
                              </p:par>
                              <p:par>
                                <p:cTn id="36" presetID="1" presetClass="entr" presetSubtype="0" fill="hold" nodeType="withEffect">
                                  <p:stCondLst>
                                    <p:cond delay="0"/>
                                  </p:stCondLst>
                                  <p:childTnLst>
                                    <p:set>
                                      <p:cBhvr>
                                        <p:cTn id="37" dur="1" fill="hold">
                                          <p:stCondLst>
                                            <p:cond delay="0"/>
                                          </p:stCondLst>
                                        </p:cTn>
                                        <p:tgtEl>
                                          <p:spTgt spid="14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1000"/>
                                          </p:stCondLst>
                                        </p:cTn>
                                        <p:tgtEl>
                                          <p:spTgt spid="147"/>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14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1000"/>
                                          </p:stCondLst>
                                        </p:cTn>
                                        <p:tgtEl>
                                          <p:spTgt spid="148"/>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14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1000"/>
                                          </p:stCondLst>
                                        </p:cTn>
                                        <p:tgtEl>
                                          <p:spTgt spid="149"/>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5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1000"/>
                                          </p:stCondLst>
                                        </p:cTn>
                                        <p:tgtEl>
                                          <p:spTgt spid="150"/>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1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1000"/>
                                          </p:stCondLst>
                                        </p:cTn>
                                        <p:tgtEl>
                                          <p:spTgt spid="151"/>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5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1000"/>
                                          </p:stCondLst>
                                        </p:cTn>
                                        <p:tgtEl>
                                          <p:spTgt spid="152"/>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15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1000"/>
                                          </p:stCondLst>
                                        </p:cTn>
                                        <p:tgtEl>
                                          <p:spTgt spid="153"/>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15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1000"/>
                                          </p:stCondLst>
                                        </p:cTn>
                                        <p:tgtEl>
                                          <p:spTgt spid="154"/>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15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1000"/>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body" idx="1"/>
          </p:nvPr>
        </p:nvSpPr>
        <p:spPr>
          <a:xfrm>
            <a:off x="112250" y="200450"/>
            <a:ext cx="4309500" cy="1152600"/>
          </a:xfrm>
          <a:prstGeom prst="rect">
            <a:avLst/>
          </a:prstGeom>
        </p:spPr>
        <p:txBody>
          <a:bodyPr spcFirstLastPara="1" wrap="square" lIns="91425" tIns="91425" rIns="91425" bIns="91425" anchor="t" anchorCtr="0">
            <a:noAutofit/>
          </a:bodyPr>
          <a:lstStyle/>
          <a:p>
            <a:pPr marL="0" marR="0" lvl="0" indent="0" algn="just" rtl="0">
              <a:lnSpc>
                <a:spcPct val="80000"/>
              </a:lnSpc>
              <a:spcBef>
                <a:spcPts val="0"/>
              </a:spcBef>
              <a:spcAft>
                <a:spcPts val="0"/>
              </a:spcAft>
              <a:buSzPts val="935"/>
              <a:buNone/>
            </a:pPr>
            <a:r>
              <a:rPr lang="es-419" sz="1829" b="1">
                <a:solidFill>
                  <a:schemeClr val="dk1"/>
                </a:solidFill>
                <a:latin typeface="Comic Sans MS"/>
                <a:ea typeface="Comic Sans MS"/>
                <a:cs typeface="Comic Sans MS"/>
                <a:sym typeface="Comic Sans MS"/>
              </a:rPr>
              <a:t>Instalando GIT</a:t>
            </a:r>
            <a:endParaRPr sz="1829" b="1">
              <a:solidFill>
                <a:schemeClr val="dk1"/>
              </a:solidFill>
              <a:latin typeface="Comic Sans MS"/>
              <a:ea typeface="Comic Sans MS"/>
              <a:cs typeface="Comic Sans MS"/>
              <a:sym typeface="Comic Sans MS"/>
            </a:endParaRPr>
          </a:p>
          <a:p>
            <a:pPr marL="0" marR="0" lvl="0" indent="0" algn="just" rtl="0">
              <a:lnSpc>
                <a:spcPct val="80000"/>
              </a:lnSpc>
              <a:spcBef>
                <a:spcPts val="0"/>
              </a:spcBef>
              <a:spcAft>
                <a:spcPts val="0"/>
              </a:spcAft>
              <a:buSzPts val="935"/>
              <a:buNone/>
            </a:pPr>
            <a:endParaRPr sz="1829" b="1">
              <a:solidFill>
                <a:schemeClr val="dk1"/>
              </a:solidFill>
              <a:latin typeface="Comic Sans MS"/>
              <a:ea typeface="Comic Sans MS"/>
              <a:cs typeface="Comic Sans MS"/>
              <a:sym typeface="Comic Sans MS"/>
            </a:endParaRPr>
          </a:p>
          <a:p>
            <a:pPr marL="0" marR="0" lvl="0" indent="0" algn="just" rtl="0">
              <a:lnSpc>
                <a:spcPct val="80000"/>
              </a:lnSpc>
              <a:spcBef>
                <a:spcPts val="0"/>
              </a:spcBef>
              <a:spcAft>
                <a:spcPts val="0"/>
              </a:spcAft>
              <a:buSzPts val="935"/>
              <a:buNone/>
            </a:pPr>
            <a:r>
              <a:rPr lang="es-419" sz="1829">
                <a:solidFill>
                  <a:schemeClr val="dk1"/>
                </a:solidFill>
                <a:latin typeface="Comic Sans MS"/>
                <a:ea typeface="Comic Sans MS"/>
                <a:cs typeface="Comic Sans MS"/>
                <a:sym typeface="Comic Sans MS"/>
              </a:rPr>
              <a:t>Descargar Git desde </a:t>
            </a:r>
            <a:endParaRPr sz="1829">
              <a:solidFill>
                <a:schemeClr val="dk1"/>
              </a:solidFill>
              <a:latin typeface="Comic Sans MS"/>
              <a:ea typeface="Comic Sans MS"/>
              <a:cs typeface="Comic Sans MS"/>
              <a:sym typeface="Comic Sans MS"/>
            </a:endParaRPr>
          </a:p>
          <a:p>
            <a:pPr marL="0" marR="0" lvl="0" indent="0" algn="just" rtl="0">
              <a:lnSpc>
                <a:spcPct val="80000"/>
              </a:lnSpc>
              <a:spcBef>
                <a:spcPts val="0"/>
              </a:spcBef>
              <a:spcAft>
                <a:spcPts val="0"/>
              </a:spcAft>
              <a:buSzPts val="935"/>
              <a:buNone/>
            </a:pPr>
            <a:r>
              <a:rPr lang="es-419" sz="1829" u="sng">
                <a:solidFill>
                  <a:schemeClr val="hlink"/>
                </a:solidFill>
                <a:latin typeface="Comic Sans MS"/>
                <a:ea typeface="Comic Sans MS"/>
                <a:cs typeface="Comic Sans MS"/>
                <a:sym typeface="Comic Sans MS"/>
                <a:hlinkClick r:id="rId3"/>
              </a:rPr>
              <a:t>https://git-scm.com/download/win</a:t>
            </a:r>
            <a:endParaRPr sz="1829">
              <a:solidFill>
                <a:schemeClr val="dk1"/>
              </a:solidFill>
              <a:latin typeface="Comic Sans MS"/>
              <a:ea typeface="Comic Sans MS"/>
              <a:cs typeface="Comic Sans MS"/>
              <a:sym typeface="Comic Sans MS"/>
            </a:endParaRPr>
          </a:p>
          <a:p>
            <a:pPr marL="0" marR="0" lvl="0" indent="0" algn="just" rtl="0">
              <a:lnSpc>
                <a:spcPct val="80000"/>
              </a:lnSpc>
              <a:spcBef>
                <a:spcPts val="0"/>
              </a:spcBef>
              <a:spcAft>
                <a:spcPts val="0"/>
              </a:spcAft>
              <a:buSzPts val="935"/>
              <a:buNone/>
            </a:pPr>
            <a:endParaRPr sz="1829">
              <a:solidFill>
                <a:schemeClr val="dk1"/>
              </a:solidFill>
              <a:latin typeface="Comic Sans MS"/>
              <a:ea typeface="Comic Sans MS"/>
              <a:cs typeface="Comic Sans MS"/>
              <a:sym typeface="Comic Sans MS"/>
            </a:endParaRPr>
          </a:p>
        </p:txBody>
      </p:sp>
      <p:grpSp>
        <p:nvGrpSpPr>
          <p:cNvPr id="65" name="Google Shape;65;p14"/>
          <p:cNvGrpSpPr/>
          <p:nvPr/>
        </p:nvGrpSpPr>
        <p:grpSpPr>
          <a:xfrm>
            <a:off x="112250" y="1819482"/>
            <a:ext cx="8901095" cy="1194393"/>
            <a:chOff x="112250" y="1971882"/>
            <a:chExt cx="8901095" cy="1194393"/>
          </a:xfrm>
        </p:grpSpPr>
        <p:pic>
          <p:nvPicPr>
            <p:cNvPr id="66" name="Google Shape;66;p14"/>
            <p:cNvPicPr preferRelativeResize="0"/>
            <p:nvPr/>
          </p:nvPicPr>
          <p:blipFill rotWithShape="1">
            <a:blip r:embed="rId4">
              <a:alphaModFix/>
            </a:blip>
            <a:srcRect r="54331"/>
            <a:stretch/>
          </p:blipFill>
          <p:spPr>
            <a:xfrm>
              <a:off x="112250" y="2019013"/>
              <a:ext cx="1423700" cy="1105475"/>
            </a:xfrm>
            <a:prstGeom prst="rect">
              <a:avLst/>
            </a:prstGeom>
            <a:noFill/>
            <a:ln>
              <a:noFill/>
            </a:ln>
          </p:spPr>
        </p:pic>
        <p:pic>
          <p:nvPicPr>
            <p:cNvPr id="67" name="Google Shape;67;p14"/>
            <p:cNvPicPr preferRelativeResize="0"/>
            <p:nvPr/>
          </p:nvPicPr>
          <p:blipFill rotWithShape="1">
            <a:blip r:embed="rId4">
              <a:alphaModFix/>
            </a:blip>
            <a:srcRect l="56199"/>
            <a:stretch/>
          </p:blipFill>
          <p:spPr>
            <a:xfrm>
              <a:off x="1553950" y="1971882"/>
              <a:ext cx="1423700" cy="1152592"/>
            </a:xfrm>
            <a:prstGeom prst="rect">
              <a:avLst/>
            </a:prstGeom>
            <a:noFill/>
            <a:ln>
              <a:noFill/>
            </a:ln>
          </p:spPr>
        </p:pic>
        <p:pic>
          <p:nvPicPr>
            <p:cNvPr id="68" name="Google Shape;68;p14"/>
            <p:cNvPicPr preferRelativeResize="0"/>
            <p:nvPr/>
          </p:nvPicPr>
          <p:blipFill rotWithShape="1">
            <a:blip r:embed="rId5">
              <a:alphaModFix/>
            </a:blip>
            <a:srcRect r="54586"/>
            <a:stretch/>
          </p:blipFill>
          <p:spPr>
            <a:xfrm>
              <a:off x="2977923" y="2009446"/>
              <a:ext cx="1423701" cy="1086954"/>
            </a:xfrm>
            <a:prstGeom prst="rect">
              <a:avLst/>
            </a:prstGeom>
            <a:noFill/>
            <a:ln>
              <a:noFill/>
            </a:ln>
          </p:spPr>
        </p:pic>
        <p:pic>
          <p:nvPicPr>
            <p:cNvPr id="69" name="Google Shape;69;p14"/>
            <p:cNvPicPr preferRelativeResize="0"/>
            <p:nvPr/>
          </p:nvPicPr>
          <p:blipFill rotWithShape="1">
            <a:blip r:embed="rId5">
              <a:alphaModFix/>
            </a:blip>
            <a:srcRect l="56341"/>
            <a:stretch/>
          </p:blipFill>
          <p:spPr>
            <a:xfrm>
              <a:off x="4461375" y="1997011"/>
              <a:ext cx="1423701" cy="1130613"/>
            </a:xfrm>
            <a:prstGeom prst="rect">
              <a:avLst/>
            </a:prstGeom>
            <a:noFill/>
            <a:ln>
              <a:noFill/>
            </a:ln>
          </p:spPr>
        </p:pic>
        <p:pic>
          <p:nvPicPr>
            <p:cNvPr id="70" name="Google Shape;70;p14"/>
            <p:cNvPicPr preferRelativeResize="0"/>
            <p:nvPr/>
          </p:nvPicPr>
          <p:blipFill rotWithShape="1">
            <a:blip r:embed="rId6">
              <a:alphaModFix/>
            </a:blip>
            <a:srcRect r="55703"/>
            <a:stretch/>
          </p:blipFill>
          <p:spPr>
            <a:xfrm>
              <a:off x="5951900" y="2000561"/>
              <a:ext cx="1480925" cy="1130639"/>
            </a:xfrm>
            <a:prstGeom prst="rect">
              <a:avLst/>
            </a:prstGeom>
            <a:noFill/>
            <a:ln>
              <a:noFill/>
            </a:ln>
          </p:spPr>
        </p:pic>
        <p:pic>
          <p:nvPicPr>
            <p:cNvPr id="71" name="Google Shape;71;p14"/>
            <p:cNvPicPr preferRelativeResize="0"/>
            <p:nvPr/>
          </p:nvPicPr>
          <p:blipFill rotWithShape="1">
            <a:blip r:embed="rId6">
              <a:alphaModFix/>
            </a:blip>
            <a:srcRect l="55703"/>
            <a:stretch/>
          </p:blipFill>
          <p:spPr>
            <a:xfrm>
              <a:off x="7532425" y="2035650"/>
              <a:ext cx="1480920" cy="1130625"/>
            </a:xfrm>
            <a:prstGeom prst="rect">
              <a:avLst/>
            </a:prstGeom>
            <a:noFill/>
            <a:ln>
              <a:noFill/>
            </a:ln>
          </p:spPr>
        </p:pic>
      </p:grpSp>
      <p:sp>
        <p:nvSpPr>
          <p:cNvPr id="72" name="Google Shape;72;p14"/>
          <p:cNvSpPr txBox="1">
            <a:spLocks noGrp="1"/>
          </p:cNvSpPr>
          <p:nvPr>
            <p:ph type="body" idx="1"/>
          </p:nvPr>
        </p:nvSpPr>
        <p:spPr>
          <a:xfrm>
            <a:off x="3239625" y="3371275"/>
            <a:ext cx="5773800" cy="1479300"/>
          </a:xfrm>
          <a:prstGeom prst="rect">
            <a:avLst/>
          </a:prstGeom>
        </p:spPr>
        <p:txBody>
          <a:bodyPr spcFirstLastPara="1" wrap="square" lIns="91425" tIns="91425" rIns="91425" bIns="91425" anchor="t" anchorCtr="0">
            <a:normAutofit lnSpcReduction="10000"/>
          </a:bodyPr>
          <a:lstStyle/>
          <a:p>
            <a:pPr marL="0" lvl="0" indent="0" algn="just" rtl="0">
              <a:lnSpc>
                <a:spcPct val="100000"/>
              </a:lnSpc>
              <a:spcBef>
                <a:spcPts val="0"/>
              </a:spcBef>
              <a:spcAft>
                <a:spcPts val="0"/>
              </a:spcAft>
              <a:buNone/>
            </a:pPr>
            <a:r>
              <a:rPr lang="es-419">
                <a:solidFill>
                  <a:schemeClr val="dk1"/>
                </a:solidFill>
                <a:latin typeface="Comic Sans MS"/>
                <a:ea typeface="Comic Sans MS"/>
                <a:cs typeface="Comic Sans MS"/>
                <a:sym typeface="Comic Sans MS"/>
              </a:rPr>
              <a:t>Crear cuenta en GitHub desde </a:t>
            </a:r>
            <a:r>
              <a:rPr lang="es-419" u="sng">
                <a:solidFill>
                  <a:schemeClr val="hlink"/>
                </a:solidFill>
                <a:latin typeface="Comic Sans MS"/>
                <a:ea typeface="Comic Sans MS"/>
                <a:cs typeface="Comic Sans MS"/>
                <a:sym typeface="Comic Sans MS"/>
                <a:hlinkClick r:id="rId7"/>
              </a:rPr>
              <a:t>https://github.com</a:t>
            </a:r>
            <a:r>
              <a:rPr lang="es-419">
                <a:solidFill>
                  <a:schemeClr val="dk1"/>
                </a:solidFill>
                <a:latin typeface="Comic Sans MS"/>
                <a:ea typeface="Comic Sans MS"/>
                <a:cs typeface="Comic Sans MS"/>
                <a:sym typeface="Comic Sans MS"/>
              </a:rPr>
              <a:t> y seleccionar </a:t>
            </a:r>
            <a:r>
              <a:rPr lang="es-419" u="sng">
                <a:solidFill>
                  <a:schemeClr val="hlink"/>
                </a:solidFill>
                <a:latin typeface="Comic Sans MS"/>
                <a:ea typeface="Comic Sans MS"/>
                <a:cs typeface="Comic Sans MS"/>
                <a:sym typeface="Comic Sans MS"/>
                <a:hlinkClick r:id="rId8"/>
              </a:rPr>
              <a:t>Sign up</a:t>
            </a:r>
            <a:r>
              <a:rPr lang="es-419">
                <a:solidFill>
                  <a:schemeClr val="dk1"/>
                </a:solidFill>
                <a:latin typeface="Comic Sans MS"/>
                <a:ea typeface="Comic Sans MS"/>
                <a:cs typeface="Comic Sans MS"/>
                <a:sym typeface="Comic Sans MS"/>
              </a:rPr>
              <a:t>. Aparecerá un mensaje de bienvenida y procedemos en agregar una dirección de correo, crear una contraseña. Luego recibiremos un código de activación.</a:t>
            </a:r>
            <a:endParaRPr>
              <a:solidFill>
                <a:schemeClr val="dk1"/>
              </a:solidFill>
              <a:latin typeface="Comic Sans MS"/>
              <a:ea typeface="Comic Sans MS"/>
              <a:cs typeface="Comic Sans MS"/>
              <a:sym typeface="Comic Sans MS"/>
            </a:endParaRPr>
          </a:p>
        </p:txBody>
      </p:sp>
      <p:sp>
        <p:nvSpPr>
          <p:cNvPr id="73" name="Google Shape;73;p14"/>
          <p:cNvSpPr txBox="1">
            <a:spLocks noGrp="1"/>
          </p:cNvSpPr>
          <p:nvPr>
            <p:ph type="body" idx="1"/>
          </p:nvPr>
        </p:nvSpPr>
        <p:spPr>
          <a:xfrm>
            <a:off x="112250" y="1419850"/>
            <a:ext cx="5322900" cy="325200"/>
          </a:xfrm>
          <a:prstGeom prst="rect">
            <a:avLst/>
          </a:prstGeom>
        </p:spPr>
        <p:txBody>
          <a:bodyPr spcFirstLastPara="1" wrap="square" lIns="91425" tIns="91425" rIns="91425" bIns="91425" anchor="t" anchorCtr="0">
            <a:noAutofit/>
          </a:bodyPr>
          <a:lstStyle/>
          <a:p>
            <a:pPr marL="0" marR="0" lvl="0" indent="0" algn="just" rtl="0">
              <a:lnSpc>
                <a:spcPct val="80000"/>
              </a:lnSpc>
              <a:spcBef>
                <a:spcPts val="0"/>
              </a:spcBef>
              <a:spcAft>
                <a:spcPts val="0"/>
              </a:spcAft>
              <a:buSzPts val="440"/>
              <a:buNone/>
            </a:pPr>
            <a:r>
              <a:rPr lang="es-419" sz="1820" b="1">
                <a:solidFill>
                  <a:schemeClr val="dk1"/>
                </a:solidFill>
                <a:latin typeface="Comic Sans MS"/>
                <a:ea typeface="Comic Sans MS"/>
                <a:cs typeface="Comic Sans MS"/>
                <a:sym typeface="Comic Sans MS"/>
              </a:rPr>
              <a:t>Ejecutar el Instalador</a:t>
            </a:r>
            <a:endParaRPr sz="1820" b="1">
              <a:solidFill>
                <a:schemeClr val="dk1"/>
              </a:solidFill>
              <a:latin typeface="Comic Sans MS"/>
              <a:ea typeface="Comic Sans MS"/>
              <a:cs typeface="Comic Sans MS"/>
              <a:sym typeface="Comic Sans MS"/>
            </a:endParaRPr>
          </a:p>
        </p:txBody>
      </p:sp>
      <p:pic>
        <p:nvPicPr>
          <p:cNvPr id="74" name="Google Shape;74;p14"/>
          <p:cNvPicPr preferRelativeResize="0"/>
          <p:nvPr/>
        </p:nvPicPr>
        <p:blipFill rotWithShape="1">
          <a:blip r:embed="rId9">
            <a:alphaModFix/>
          </a:blip>
          <a:srcRect t="30402" b="5605"/>
          <a:stretch/>
        </p:blipFill>
        <p:spPr>
          <a:xfrm>
            <a:off x="152400" y="3178800"/>
            <a:ext cx="2989411" cy="1888499"/>
          </a:xfrm>
          <a:prstGeom prst="rect">
            <a:avLst/>
          </a:prstGeom>
          <a:noFill/>
          <a:ln>
            <a:noFill/>
          </a:ln>
        </p:spPr>
      </p:pic>
      <p:pic>
        <p:nvPicPr>
          <p:cNvPr id="75" name="Google Shape;75;p14"/>
          <p:cNvPicPr preferRelativeResize="0"/>
          <p:nvPr/>
        </p:nvPicPr>
        <p:blipFill>
          <a:blip r:embed="rId10">
            <a:alphaModFix/>
          </a:blip>
          <a:stretch>
            <a:fillRect/>
          </a:stretch>
        </p:blipFill>
        <p:spPr>
          <a:xfrm>
            <a:off x="5324463" y="757700"/>
            <a:ext cx="3209925" cy="952500"/>
          </a:xfrm>
          <a:prstGeom prst="rect">
            <a:avLst/>
          </a:prstGeom>
          <a:noFill/>
          <a:ln>
            <a:noFill/>
          </a:ln>
        </p:spPr>
      </p:pic>
      <p:sp>
        <p:nvSpPr>
          <p:cNvPr id="76" name="Google Shape;76;p14"/>
          <p:cNvSpPr txBox="1"/>
          <p:nvPr/>
        </p:nvSpPr>
        <p:spPr>
          <a:xfrm>
            <a:off x="5128150" y="200450"/>
            <a:ext cx="3711000" cy="635400"/>
          </a:xfrm>
          <a:prstGeom prst="rect">
            <a:avLst/>
          </a:prstGeom>
          <a:noFill/>
          <a:ln>
            <a:noFill/>
          </a:ln>
        </p:spPr>
        <p:txBody>
          <a:bodyPr spcFirstLastPara="1" wrap="square" lIns="91425" tIns="91425" rIns="91425" bIns="91425" anchor="t" anchorCtr="0">
            <a:spAutoFit/>
          </a:bodyPr>
          <a:lstStyle/>
          <a:p>
            <a:pPr marL="0" lvl="0" indent="0" algn="just" rtl="0">
              <a:lnSpc>
                <a:spcPct val="80000"/>
              </a:lnSpc>
              <a:spcBef>
                <a:spcPts val="0"/>
              </a:spcBef>
              <a:spcAft>
                <a:spcPts val="0"/>
              </a:spcAft>
              <a:buClr>
                <a:schemeClr val="dk1"/>
              </a:buClr>
              <a:buSzPts val="935"/>
              <a:buFont typeface="Arial"/>
              <a:buNone/>
            </a:pPr>
            <a:r>
              <a:rPr lang="es-419" sz="1829" b="1">
                <a:solidFill>
                  <a:schemeClr val="dk1"/>
                </a:solidFill>
                <a:latin typeface="Comic Sans MS"/>
                <a:ea typeface="Comic Sans MS"/>
                <a:cs typeface="Comic Sans MS"/>
                <a:sym typeface="Comic Sans MS"/>
              </a:rPr>
              <a:t>Verificar instalación GIT con “git --version”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70750" y="216425"/>
            <a:ext cx="3121200" cy="10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s-419" sz="1737">
                <a:latin typeface="Comic Sans MS"/>
                <a:ea typeface="Comic Sans MS"/>
                <a:cs typeface="Comic Sans MS"/>
                <a:sym typeface="Comic Sans MS"/>
              </a:rPr>
              <a:t>Configurar nuestros datos de usuarios en el primer uso de Git </a:t>
            </a:r>
            <a:endParaRPr sz="1737">
              <a:latin typeface="Comic Sans MS"/>
              <a:ea typeface="Comic Sans MS"/>
              <a:cs typeface="Comic Sans MS"/>
              <a:sym typeface="Comic Sans MS"/>
            </a:endParaRPr>
          </a:p>
          <a:p>
            <a:pPr marL="0" lvl="0" indent="0" algn="l" rtl="0">
              <a:spcBef>
                <a:spcPts val="0"/>
              </a:spcBef>
              <a:spcAft>
                <a:spcPts val="0"/>
              </a:spcAft>
              <a:buSzPts val="891"/>
              <a:buNone/>
            </a:pPr>
            <a:endParaRPr sz="1737">
              <a:latin typeface="Comic Sans MS"/>
              <a:ea typeface="Comic Sans MS"/>
              <a:cs typeface="Comic Sans MS"/>
              <a:sym typeface="Comic Sans MS"/>
            </a:endParaRPr>
          </a:p>
          <a:p>
            <a:pPr marL="0" lvl="0" indent="0" algn="l" rtl="0">
              <a:spcBef>
                <a:spcPts val="0"/>
              </a:spcBef>
              <a:spcAft>
                <a:spcPts val="0"/>
              </a:spcAft>
              <a:buSzPts val="891"/>
              <a:buNone/>
            </a:pPr>
            <a:endParaRPr sz="1737">
              <a:latin typeface="Comic Sans MS"/>
              <a:ea typeface="Comic Sans MS"/>
              <a:cs typeface="Comic Sans MS"/>
              <a:sym typeface="Comic Sans MS"/>
            </a:endParaRPr>
          </a:p>
          <a:p>
            <a:pPr marL="0" lvl="0" indent="0" algn="l" rtl="0">
              <a:spcBef>
                <a:spcPts val="0"/>
              </a:spcBef>
              <a:spcAft>
                <a:spcPts val="0"/>
              </a:spcAft>
              <a:buSzPts val="891"/>
              <a:buNone/>
            </a:pPr>
            <a:endParaRPr sz="1737">
              <a:latin typeface="Comic Sans MS"/>
              <a:ea typeface="Comic Sans MS"/>
              <a:cs typeface="Comic Sans MS"/>
              <a:sym typeface="Comic Sans MS"/>
            </a:endParaRPr>
          </a:p>
        </p:txBody>
      </p:sp>
      <p:sp>
        <p:nvSpPr>
          <p:cNvPr id="82" name="Google Shape;82;p15"/>
          <p:cNvSpPr txBox="1">
            <a:spLocks noGrp="1"/>
          </p:cNvSpPr>
          <p:nvPr>
            <p:ph type="body" idx="1"/>
          </p:nvPr>
        </p:nvSpPr>
        <p:spPr>
          <a:xfrm>
            <a:off x="4603275" y="1415375"/>
            <a:ext cx="4283100" cy="1503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275"/>
              <a:buFont typeface="Arial"/>
              <a:buNone/>
            </a:pPr>
            <a:r>
              <a:rPr lang="es-419" sz="1700">
                <a:solidFill>
                  <a:schemeClr val="dk1"/>
                </a:solidFill>
                <a:latin typeface="Comic Sans MS"/>
                <a:ea typeface="Comic Sans MS"/>
                <a:cs typeface="Comic Sans MS"/>
                <a:sym typeface="Comic Sans MS"/>
              </a:rPr>
              <a:t>Creación de un repositorio Local: </a:t>
            </a:r>
            <a:endParaRPr sz="1700">
              <a:solidFill>
                <a:schemeClr val="dk1"/>
              </a:solidFill>
              <a:latin typeface="Comic Sans MS"/>
              <a:ea typeface="Comic Sans MS"/>
              <a:cs typeface="Comic Sans MS"/>
              <a:sym typeface="Comic Sans MS"/>
            </a:endParaRPr>
          </a:p>
          <a:p>
            <a:pPr marL="0" lvl="0" indent="0" algn="l" rtl="0">
              <a:lnSpc>
                <a:spcPct val="80000"/>
              </a:lnSpc>
              <a:spcBef>
                <a:spcPts val="0"/>
              </a:spcBef>
              <a:spcAft>
                <a:spcPts val="0"/>
              </a:spcAft>
              <a:buClr>
                <a:schemeClr val="dk1"/>
              </a:buClr>
              <a:buSzPts val="275"/>
              <a:buFont typeface="Arial"/>
              <a:buNone/>
            </a:pPr>
            <a:r>
              <a:rPr lang="es-419" sz="1700">
                <a:solidFill>
                  <a:schemeClr val="dk1"/>
                </a:solidFill>
                <a:latin typeface="Comic Sans MS"/>
                <a:ea typeface="Comic Sans MS"/>
                <a:cs typeface="Comic Sans MS"/>
                <a:sym typeface="Comic Sans MS"/>
              </a:rPr>
              <a:t>1. Crear una carpeta en la computadora.</a:t>
            </a:r>
            <a:endParaRPr sz="1700">
              <a:solidFill>
                <a:schemeClr val="dk1"/>
              </a:solidFill>
              <a:latin typeface="Comic Sans MS"/>
              <a:ea typeface="Comic Sans MS"/>
              <a:cs typeface="Comic Sans MS"/>
              <a:sym typeface="Comic Sans MS"/>
            </a:endParaRPr>
          </a:p>
          <a:p>
            <a:pPr marL="0" lvl="0" indent="0" algn="l" rtl="0">
              <a:lnSpc>
                <a:spcPct val="80000"/>
              </a:lnSpc>
              <a:spcBef>
                <a:spcPts val="0"/>
              </a:spcBef>
              <a:spcAft>
                <a:spcPts val="0"/>
              </a:spcAft>
              <a:buClr>
                <a:schemeClr val="dk1"/>
              </a:buClr>
              <a:buSzPts val="275"/>
              <a:buFont typeface="Arial"/>
              <a:buNone/>
            </a:pPr>
            <a:r>
              <a:rPr lang="es-419" sz="1700">
                <a:solidFill>
                  <a:schemeClr val="dk1"/>
                </a:solidFill>
                <a:latin typeface="Comic Sans MS"/>
                <a:ea typeface="Comic Sans MS"/>
                <a:cs typeface="Comic Sans MS"/>
                <a:sym typeface="Comic Sans MS"/>
              </a:rPr>
              <a:t>2. Entrar a la carpeta. </a:t>
            </a:r>
            <a:endParaRPr sz="1700">
              <a:solidFill>
                <a:schemeClr val="dk1"/>
              </a:solidFill>
              <a:latin typeface="Comic Sans MS"/>
              <a:ea typeface="Comic Sans MS"/>
              <a:cs typeface="Comic Sans MS"/>
              <a:sym typeface="Comic Sans MS"/>
            </a:endParaRPr>
          </a:p>
          <a:p>
            <a:pPr marL="0" lvl="0" indent="0" algn="l" rtl="0">
              <a:lnSpc>
                <a:spcPct val="80000"/>
              </a:lnSpc>
              <a:spcBef>
                <a:spcPts val="0"/>
              </a:spcBef>
              <a:spcAft>
                <a:spcPts val="0"/>
              </a:spcAft>
              <a:buClr>
                <a:schemeClr val="dk1"/>
              </a:buClr>
              <a:buSzPts val="275"/>
              <a:buFont typeface="Arial"/>
              <a:buNone/>
            </a:pPr>
            <a:r>
              <a:rPr lang="es-419" sz="1700">
                <a:solidFill>
                  <a:schemeClr val="dk1"/>
                </a:solidFill>
                <a:latin typeface="Comic Sans MS"/>
                <a:ea typeface="Comic Sans MS"/>
                <a:cs typeface="Comic Sans MS"/>
                <a:sym typeface="Comic Sans MS"/>
              </a:rPr>
              <a:t>3. Dar clic derecho y seleccionar “Git Bash Here”.</a:t>
            </a:r>
            <a:endParaRPr sz="1700">
              <a:solidFill>
                <a:schemeClr val="dk1"/>
              </a:solidFill>
              <a:latin typeface="Comic Sans MS"/>
              <a:ea typeface="Comic Sans MS"/>
              <a:cs typeface="Comic Sans MS"/>
              <a:sym typeface="Comic Sans MS"/>
            </a:endParaRPr>
          </a:p>
          <a:p>
            <a:pPr marL="0" lvl="0" indent="0" algn="l" rtl="0">
              <a:lnSpc>
                <a:spcPct val="80000"/>
              </a:lnSpc>
              <a:spcBef>
                <a:spcPts val="0"/>
              </a:spcBef>
              <a:spcAft>
                <a:spcPts val="0"/>
              </a:spcAft>
              <a:buClr>
                <a:schemeClr val="dk1"/>
              </a:buClr>
              <a:buSzPts val="275"/>
              <a:buFont typeface="Arial"/>
              <a:buNone/>
            </a:pPr>
            <a:r>
              <a:rPr lang="es-419" sz="1700">
                <a:solidFill>
                  <a:schemeClr val="dk1"/>
                </a:solidFill>
                <a:latin typeface="Comic Sans MS"/>
                <a:ea typeface="Comic Sans MS"/>
                <a:cs typeface="Comic Sans MS"/>
                <a:sym typeface="Comic Sans MS"/>
              </a:rPr>
              <a:t>4. En la terminal escribir </a:t>
            </a:r>
            <a:r>
              <a:rPr lang="es-419" sz="1700" b="1" i="1">
                <a:solidFill>
                  <a:srgbClr val="CC4125"/>
                </a:solidFill>
                <a:latin typeface="Comic Sans MS"/>
                <a:ea typeface="Comic Sans MS"/>
                <a:cs typeface="Comic Sans MS"/>
                <a:sym typeface="Comic Sans MS"/>
              </a:rPr>
              <a:t>git init</a:t>
            </a:r>
            <a:r>
              <a:rPr lang="es-419" sz="1700">
                <a:solidFill>
                  <a:schemeClr val="dk1"/>
                </a:solidFill>
                <a:latin typeface="Comic Sans MS"/>
                <a:ea typeface="Comic Sans MS"/>
                <a:cs typeface="Comic Sans MS"/>
                <a:sym typeface="Comic Sans MS"/>
              </a:rPr>
              <a:t>.</a:t>
            </a:r>
            <a:endParaRPr sz="1700">
              <a:latin typeface="Comic Sans MS"/>
              <a:ea typeface="Comic Sans MS"/>
              <a:cs typeface="Comic Sans MS"/>
              <a:sym typeface="Comic Sans MS"/>
            </a:endParaRPr>
          </a:p>
          <a:p>
            <a:pPr marL="0" lvl="0" indent="0" algn="l" rtl="0">
              <a:lnSpc>
                <a:spcPct val="95000"/>
              </a:lnSpc>
              <a:spcBef>
                <a:spcPts val="0"/>
              </a:spcBef>
              <a:spcAft>
                <a:spcPts val="0"/>
              </a:spcAft>
              <a:buSzPts val="275"/>
              <a:buNone/>
            </a:pPr>
            <a:endParaRPr sz="1750">
              <a:latin typeface="Comic Sans MS"/>
              <a:ea typeface="Comic Sans MS"/>
              <a:cs typeface="Comic Sans MS"/>
              <a:sym typeface="Comic Sans MS"/>
            </a:endParaRPr>
          </a:p>
          <a:p>
            <a:pPr marL="0" lvl="0" indent="0" algn="l" rtl="0">
              <a:lnSpc>
                <a:spcPct val="95000"/>
              </a:lnSpc>
              <a:spcBef>
                <a:spcPts val="1200"/>
              </a:spcBef>
              <a:spcAft>
                <a:spcPts val="0"/>
              </a:spcAft>
              <a:buSzPts val="275"/>
              <a:buNone/>
            </a:pPr>
            <a:endParaRPr sz="1250">
              <a:latin typeface="Comic Sans MS"/>
              <a:ea typeface="Comic Sans MS"/>
              <a:cs typeface="Comic Sans MS"/>
              <a:sym typeface="Comic Sans MS"/>
            </a:endParaRPr>
          </a:p>
          <a:p>
            <a:pPr marL="0" lvl="0" indent="0" algn="l" rtl="0">
              <a:lnSpc>
                <a:spcPct val="95000"/>
              </a:lnSpc>
              <a:spcBef>
                <a:spcPts val="1200"/>
              </a:spcBef>
              <a:spcAft>
                <a:spcPts val="0"/>
              </a:spcAft>
              <a:buSzPts val="275"/>
              <a:buNone/>
            </a:pPr>
            <a:endParaRPr sz="1250">
              <a:latin typeface="Comic Sans MS"/>
              <a:ea typeface="Comic Sans MS"/>
              <a:cs typeface="Comic Sans MS"/>
              <a:sym typeface="Comic Sans MS"/>
            </a:endParaRPr>
          </a:p>
          <a:p>
            <a:pPr marL="0" lvl="0" indent="0" algn="l" rtl="0">
              <a:lnSpc>
                <a:spcPct val="95000"/>
              </a:lnSpc>
              <a:spcBef>
                <a:spcPts val="1200"/>
              </a:spcBef>
              <a:spcAft>
                <a:spcPts val="0"/>
              </a:spcAft>
              <a:buSzPts val="275"/>
              <a:buNone/>
            </a:pPr>
            <a:endParaRPr sz="1250"/>
          </a:p>
          <a:p>
            <a:pPr marL="0" lvl="0" indent="0" algn="l" rtl="0">
              <a:lnSpc>
                <a:spcPct val="95000"/>
              </a:lnSpc>
              <a:spcBef>
                <a:spcPts val="1200"/>
              </a:spcBef>
              <a:spcAft>
                <a:spcPts val="0"/>
              </a:spcAft>
              <a:buSzPts val="275"/>
              <a:buNone/>
            </a:pPr>
            <a:endParaRPr sz="1250"/>
          </a:p>
          <a:p>
            <a:pPr marL="0" lvl="0" indent="0" algn="l" rtl="0">
              <a:lnSpc>
                <a:spcPct val="95000"/>
              </a:lnSpc>
              <a:spcBef>
                <a:spcPts val="1200"/>
              </a:spcBef>
              <a:spcAft>
                <a:spcPts val="1200"/>
              </a:spcAft>
              <a:buSzPts val="275"/>
              <a:buNone/>
            </a:pPr>
            <a:endParaRPr sz="1250"/>
          </a:p>
        </p:txBody>
      </p:sp>
      <p:pic>
        <p:nvPicPr>
          <p:cNvPr id="83" name="Google Shape;83;p15"/>
          <p:cNvPicPr preferRelativeResize="0"/>
          <p:nvPr/>
        </p:nvPicPr>
        <p:blipFill rotWithShape="1">
          <a:blip r:embed="rId3">
            <a:alphaModFix/>
          </a:blip>
          <a:srcRect b="28997"/>
          <a:stretch/>
        </p:blipFill>
        <p:spPr>
          <a:xfrm>
            <a:off x="3667275" y="186124"/>
            <a:ext cx="5259500" cy="1013400"/>
          </a:xfrm>
          <a:prstGeom prst="rect">
            <a:avLst/>
          </a:prstGeom>
          <a:noFill/>
          <a:ln>
            <a:noFill/>
          </a:ln>
        </p:spPr>
      </p:pic>
      <p:grpSp>
        <p:nvGrpSpPr>
          <p:cNvPr id="84" name="Google Shape;84;p15"/>
          <p:cNvGrpSpPr/>
          <p:nvPr/>
        </p:nvGrpSpPr>
        <p:grpSpPr>
          <a:xfrm>
            <a:off x="194553" y="1219947"/>
            <a:ext cx="4092750" cy="2651546"/>
            <a:chOff x="1704825" y="2761554"/>
            <a:chExt cx="3985150" cy="2520241"/>
          </a:xfrm>
        </p:grpSpPr>
        <p:pic>
          <p:nvPicPr>
            <p:cNvPr id="85" name="Google Shape;85;p15"/>
            <p:cNvPicPr preferRelativeResize="0"/>
            <p:nvPr/>
          </p:nvPicPr>
          <p:blipFill rotWithShape="1">
            <a:blip r:embed="rId4">
              <a:alphaModFix/>
            </a:blip>
            <a:srcRect l="62269"/>
            <a:stretch/>
          </p:blipFill>
          <p:spPr>
            <a:xfrm>
              <a:off x="1704825" y="2899850"/>
              <a:ext cx="967850" cy="2171550"/>
            </a:xfrm>
            <a:prstGeom prst="rect">
              <a:avLst/>
            </a:prstGeom>
            <a:noFill/>
            <a:ln>
              <a:noFill/>
            </a:ln>
          </p:spPr>
        </p:pic>
        <p:pic>
          <p:nvPicPr>
            <p:cNvPr id="86" name="Google Shape;86;p15"/>
            <p:cNvPicPr preferRelativeResize="0"/>
            <p:nvPr/>
          </p:nvPicPr>
          <p:blipFill>
            <a:blip r:embed="rId5">
              <a:alphaModFix/>
            </a:blip>
            <a:stretch>
              <a:fillRect/>
            </a:stretch>
          </p:blipFill>
          <p:spPr>
            <a:xfrm>
              <a:off x="2869450" y="2761554"/>
              <a:ext cx="2820525" cy="2520241"/>
            </a:xfrm>
            <a:prstGeom prst="rect">
              <a:avLst/>
            </a:prstGeom>
            <a:noFill/>
            <a:ln>
              <a:noFill/>
            </a:ln>
          </p:spPr>
        </p:pic>
      </p:grpSp>
      <p:pic>
        <p:nvPicPr>
          <p:cNvPr id="87" name="Google Shape;87;p15"/>
          <p:cNvPicPr preferRelativeResize="0"/>
          <p:nvPr/>
        </p:nvPicPr>
        <p:blipFill>
          <a:blip r:embed="rId6">
            <a:alphaModFix/>
          </a:blip>
          <a:stretch>
            <a:fillRect/>
          </a:stretch>
        </p:blipFill>
        <p:spPr>
          <a:xfrm>
            <a:off x="4634548" y="3070779"/>
            <a:ext cx="4220550" cy="444520"/>
          </a:xfrm>
          <a:prstGeom prst="rect">
            <a:avLst/>
          </a:prstGeom>
          <a:noFill/>
          <a:ln>
            <a:noFill/>
          </a:ln>
        </p:spPr>
      </p:pic>
      <p:sp>
        <p:nvSpPr>
          <p:cNvPr id="88" name="Google Shape;88;p15"/>
          <p:cNvSpPr txBox="1"/>
          <p:nvPr/>
        </p:nvSpPr>
        <p:spPr>
          <a:xfrm>
            <a:off x="194475" y="3871500"/>
            <a:ext cx="4092900" cy="13692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Clr>
                <a:schemeClr val="dk1"/>
              </a:buClr>
              <a:buSzPts val="275"/>
              <a:buFont typeface="Arial"/>
              <a:buNone/>
            </a:pPr>
            <a:r>
              <a:rPr lang="es-419" sz="1350">
                <a:solidFill>
                  <a:schemeClr val="dk1"/>
                </a:solidFill>
                <a:latin typeface="Comic Sans MS"/>
                <a:ea typeface="Comic Sans MS"/>
                <a:cs typeface="Comic Sans MS"/>
                <a:sym typeface="Comic Sans MS"/>
              </a:rPr>
              <a:t>Para agregar archivos al </a:t>
            </a:r>
            <a:r>
              <a:rPr lang="es-419" sz="1350" b="1">
                <a:solidFill>
                  <a:schemeClr val="dk1"/>
                </a:solidFill>
                <a:latin typeface="Comic Sans MS"/>
                <a:ea typeface="Comic Sans MS"/>
                <a:cs typeface="Comic Sans MS"/>
                <a:sym typeface="Comic Sans MS"/>
              </a:rPr>
              <a:t>staging area</a:t>
            </a:r>
            <a:r>
              <a:rPr lang="es-419" sz="1350">
                <a:solidFill>
                  <a:schemeClr val="dk1"/>
                </a:solidFill>
                <a:latin typeface="Comic Sans MS"/>
                <a:ea typeface="Comic Sans MS"/>
                <a:cs typeface="Comic Sans MS"/>
                <a:sym typeface="Comic Sans MS"/>
              </a:rPr>
              <a:t> utilizamos el comando</a:t>
            </a:r>
            <a:r>
              <a:rPr lang="es-419" sz="1350">
                <a:solidFill>
                  <a:srgbClr val="CC4125"/>
                </a:solidFill>
                <a:latin typeface="Comic Sans MS"/>
                <a:ea typeface="Comic Sans MS"/>
                <a:cs typeface="Comic Sans MS"/>
                <a:sym typeface="Comic Sans MS"/>
              </a:rPr>
              <a:t> </a:t>
            </a:r>
            <a:r>
              <a:rPr lang="es-419" sz="1350" b="1" i="1">
                <a:solidFill>
                  <a:srgbClr val="CC4125"/>
                </a:solidFill>
                <a:latin typeface="Comic Sans MS"/>
                <a:ea typeface="Comic Sans MS"/>
                <a:cs typeface="Comic Sans MS"/>
                <a:sym typeface="Comic Sans MS"/>
              </a:rPr>
              <a:t>git add ‘nombre_archivo’</a:t>
            </a:r>
            <a:r>
              <a:rPr lang="es-419" sz="1350">
                <a:solidFill>
                  <a:schemeClr val="dk1"/>
                </a:solidFill>
                <a:latin typeface="Comic Sans MS"/>
                <a:ea typeface="Comic Sans MS"/>
                <a:cs typeface="Comic Sans MS"/>
                <a:sym typeface="Comic Sans MS"/>
              </a:rPr>
              <a:t>. Luego añadimos un comentario con </a:t>
            </a:r>
            <a:r>
              <a:rPr lang="es-419" sz="1350" b="1" i="1">
                <a:solidFill>
                  <a:srgbClr val="CC4125"/>
                </a:solidFill>
                <a:latin typeface="Comic Sans MS"/>
                <a:ea typeface="Comic Sans MS"/>
                <a:cs typeface="Comic Sans MS"/>
                <a:sym typeface="Comic Sans MS"/>
              </a:rPr>
              <a:t>git commit -m ‘mensaje’ </a:t>
            </a:r>
            <a:r>
              <a:rPr lang="es-419" sz="1350">
                <a:solidFill>
                  <a:schemeClr val="dk1"/>
                </a:solidFill>
                <a:latin typeface="Comic Sans MS"/>
                <a:ea typeface="Comic Sans MS"/>
                <a:cs typeface="Comic Sans MS"/>
                <a:sym typeface="Comic Sans MS"/>
              </a:rPr>
              <a:t> que nos sirve como registro de las actividades realizadas para mandar archivos al repo.</a:t>
            </a:r>
            <a:endParaRPr sz="1500">
              <a:solidFill>
                <a:schemeClr val="dk1"/>
              </a:solidFill>
            </a:endParaRPr>
          </a:p>
        </p:txBody>
      </p:sp>
      <p:pic>
        <p:nvPicPr>
          <p:cNvPr id="89" name="Google Shape;89;p15"/>
          <p:cNvPicPr preferRelativeResize="0"/>
          <p:nvPr/>
        </p:nvPicPr>
        <p:blipFill>
          <a:blip r:embed="rId7">
            <a:alphaModFix/>
          </a:blip>
          <a:stretch>
            <a:fillRect/>
          </a:stretch>
        </p:blipFill>
        <p:spPr>
          <a:xfrm>
            <a:off x="4618629" y="3989710"/>
            <a:ext cx="4220550" cy="400735"/>
          </a:xfrm>
          <a:prstGeom prst="rect">
            <a:avLst/>
          </a:prstGeom>
          <a:noFill/>
          <a:ln>
            <a:noFill/>
          </a:ln>
        </p:spPr>
      </p:pic>
      <p:pic>
        <p:nvPicPr>
          <p:cNvPr id="90" name="Google Shape;90;p15"/>
          <p:cNvPicPr preferRelativeResize="0"/>
          <p:nvPr/>
        </p:nvPicPr>
        <p:blipFill>
          <a:blip r:embed="rId8">
            <a:alphaModFix/>
          </a:blip>
          <a:stretch>
            <a:fillRect/>
          </a:stretch>
        </p:blipFill>
        <p:spPr>
          <a:xfrm>
            <a:off x="4619765" y="4390425"/>
            <a:ext cx="4220550" cy="6378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142725" y="31850"/>
            <a:ext cx="8670600" cy="11670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688"/>
              <a:buNone/>
            </a:pPr>
            <a:r>
              <a:rPr lang="es-419" b="1">
                <a:solidFill>
                  <a:schemeClr val="dk1"/>
                </a:solidFill>
                <a:latin typeface="Comic Sans MS"/>
                <a:ea typeface="Comic Sans MS"/>
                <a:cs typeface="Comic Sans MS"/>
                <a:sym typeface="Comic Sans MS"/>
              </a:rPr>
              <a:t>Volver en el tiempo en nuestro repositorio</a:t>
            </a:r>
            <a:r>
              <a:rPr lang="es-419">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a:p>
            <a:pPr marL="0" lvl="0" indent="0" algn="ctr" rtl="0">
              <a:lnSpc>
                <a:spcPct val="90000"/>
              </a:lnSpc>
              <a:spcBef>
                <a:spcPts val="0"/>
              </a:spcBef>
              <a:spcAft>
                <a:spcPts val="0"/>
              </a:spcAft>
              <a:buSzPts val="688"/>
              <a:buNone/>
            </a:pPr>
            <a:endParaRPr>
              <a:solidFill>
                <a:schemeClr val="dk1"/>
              </a:solidFill>
              <a:latin typeface="Comic Sans MS"/>
              <a:ea typeface="Comic Sans MS"/>
              <a:cs typeface="Comic Sans MS"/>
              <a:sym typeface="Comic Sans MS"/>
            </a:endParaRPr>
          </a:p>
          <a:p>
            <a:pPr marL="0" lvl="0" indent="0" algn="just" rtl="0">
              <a:lnSpc>
                <a:spcPct val="90000"/>
              </a:lnSpc>
              <a:spcBef>
                <a:spcPts val="0"/>
              </a:spcBef>
              <a:spcAft>
                <a:spcPts val="0"/>
              </a:spcAft>
              <a:buSzPts val="688"/>
              <a:buNone/>
            </a:pPr>
            <a:r>
              <a:rPr lang="es-419">
                <a:solidFill>
                  <a:schemeClr val="dk1"/>
                </a:solidFill>
                <a:latin typeface="Comic Sans MS"/>
                <a:ea typeface="Comic Sans MS"/>
                <a:cs typeface="Comic Sans MS"/>
                <a:sym typeface="Comic Sans MS"/>
              </a:rPr>
              <a:t>Se refiere a regresar a un commit antiguo utilizando el comando </a:t>
            </a:r>
            <a:r>
              <a:rPr lang="es-419" b="1" i="1">
                <a:solidFill>
                  <a:srgbClr val="CC4125"/>
                </a:solidFill>
                <a:latin typeface="Comic Sans MS"/>
                <a:ea typeface="Comic Sans MS"/>
                <a:cs typeface="Comic Sans MS"/>
                <a:sym typeface="Comic Sans MS"/>
              </a:rPr>
              <a:t>git reset</a:t>
            </a:r>
            <a:r>
              <a:rPr lang="es-419">
                <a:solidFill>
                  <a:schemeClr val="dk1"/>
                </a:solidFill>
                <a:latin typeface="Comic Sans MS"/>
                <a:ea typeface="Comic Sans MS"/>
                <a:cs typeface="Comic Sans MS"/>
                <a:sym typeface="Comic Sans MS"/>
              </a:rPr>
              <a:t> o </a:t>
            </a:r>
            <a:r>
              <a:rPr lang="es-419" b="1" i="1">
                <a:solidFill>
                  <a:srgbClr val="CC4125"/>
                </a:solidFill>
                <a:latin typeface="Comic Sans MS"/>
                <a:ea typeface="Comic Sans MS"/>
                <a:cs typeface="Comic Sans MS"/>
                <a:sym typeface="Comic Sans MS"/>
              </a:rPr>
              <a:t>git checkout</a:t>
            </a:r>
            <a:r>
              <a:rPr lang="es-419">
                <a:solidFill>
                  <a:schemeClr val="dk1"/>
                </a:solidFill>
                <a:latin typeface="Comic Sans MS"/>
                <a:ea typeface="Comic Sans MS"/>
                <a:cs typeface="Comic Sans MS"/>
                <a:sym typeface="Comic Sans MS"/>
              </a:rPr>
              <a:t> junto al hash del commit en cuestión.</a:t>
            </a:r>
            <a:endParaRPr>
              <a:solidFill>
                <a:schemeClr val="dk1"/>
              </a:solidFill>
              <a:latin typeface="Comic Sans MS"/>
              <a:ea typeface="Comic Sans MS"/>
              <a:cs typeface="Comic Sans MS"/>
              <a:sym typeface="Comic Sans MS"/>
            </a:endParaRPr>
          </a:p>
        </p:txBody>
      </p:sp>
      <p:pic>
        <p:nvPicPr>
          <p:cNvPr id="96" name="Google Shape;96;p16"/>
          <p:cNvPicPr preferRelativeResize="0"/>
          <p:nvPr/>
        </p:nvPicPr>
        <p:blipFill>
          <a:blip r:embed="rId3">
            <a:alphaModFix/>
          </a:blip>
          <a:stretch>
            <a:fillRect/>
          </a:stretch>
        </p:blipFill>
        <p:spPr>
          <a:xfrm>
            <a:off x="5735188" y="1702950"/>
            <a:ext cx="3010475" cy="810250"/>
          </a:xfrm>
          <a:prstGeom prst="rect">
            <a:avLst/>
          </a:prstGeom>
          <a:noFill/>
          <a:ln>
            <a:noFill/>
          </a:ln>
        </p:spPr>
      </p:pic>
      <p:sp>
        <p:nvSpPr>
          <p:cNvPr id="97" name="Google Shape;97;p16"/>
          <p:cNvSpPr txBox="1"/>
          <p:nvPr/>
        </p:nvSpPr>
        <p:spPr>
          <a:xfrm>
            <a:off x="142725" y="3568750"/>
            <a:ext cx="4756200" cy="1246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800">
                <a:solidFill>
                  <a:schemeClr val="dk1"/>
                </a:solidFill>
                <a:latin typeface="Comic Sans MS"/>
                <a:ea typeface="Comic Sans MS"/>
                <a:cs typeface="Comic Sans MS"/>
                <a:sym typeface="Comic Sans MS"/>
              </a:rPr>
              <a:t>En el caso del comando </a:t>
            </a:r>
            <a:r>
              <a:rPr lang="es-419" sz="1700" b="1">
                <a:solidFill>
                  <a:srgbClr val="CC4125"/>
                </a:solidFill>
                <a:latin typeface="Comic Sans MS"/>
                <a:ea typeface="Comic Sans MS"/>
                <a:cs typeface="Comic Sans MS"/>
                <a:sym typeface="Comic Sans MS"/>
              </a:rPr>
              <a:t>git checkout </a:t>
            </a:r>
            <a:r>
              <a:rPr lang="es-419" sz="1800" b="1" i="1">
                <a:solidFill>
                  <a:srgbClr val="CC4125"/>
                </a:solidFill>
                <a:latin typeface="Comic Sans MS"/>
                <a:ea typeface="Comic Sans MS"/>
                <a:cs typeface="Comic Sans MS"/>
                <a:sym typeface="Comic Sans MS"/>
              </a:rPr>
              <a:t>‘hash’</a:t>
            </a:r>
            <a:r>
              <a:rPr lang="es-419" sz="1700">
                <a:latin typeface="Comic Sans MS"/>
                <a:ea typeface="Comic Sans MS"/>
                <a:cs typeface="Comic Sans MS"/>
                <a:sym typeface="Comic Sans MS"/>
              </a:rPr>
              <a:t> permite volver a una versión anterior, es decir ver cómo era el archivo en un determinado commit y lo pasa a staging.</a:t>
            </a:r>
            <a:endParaRPr sz="1700">
              <a:latin typeface="Comic Sans MS"/>
              <a:ea typeface="Comic Sans MS"/>
              <a:cs typeface="Comic Sans MS"/>
              <a:sym typeface="Comic Sans MS"/>
            </a:endParaRPr>
          </a:p>
        </p:txBody>
      </p:sp>
      <p:pic>
        <p:nvPicPr>
          <p:cNvPr id="98" name="Google Shape;98;p16"/>
          <p:cNvPicPr preferRelativeResize="0"/>
          <p:nvPr/>
        </p:nvPicPr>
        <p:blipFill>
          <a:blip r:embed="rId4">
            <a:alphaModFix/>
          </a:blip>
          <a:stretch>
            <a:fillRect/>
          </a:stretch>
        </p:blipFill>
        <p:spPr>
          <a:xfrm>
            <a:off x="4898925" y="3699051"/>
            <a:ext cx="4161600" cy="1027850"/>
          </a:xfrm>
          <a:prstGeom prst="rect">
            <a:avLst/>
          </a:prstGeom>
          <a:noFill/>
          <a:ln>
            <a:noFill/>
          </a:ln>
        </p:spPr>
      </p:pic>
      <p:sp>
        <p:nvSpPr>
          <p:cNvPr id="99" name="Google Shape;99;p16"/>
          <p:cNvSpPr txBox="1"/>
          <p:nvPr/>
        </p:nvSpPr>
        <p:spPr>
          <a:xfrm>
            <a:off x="142725" y="1234550"/>
            <a:ext cx="5427000" cy="2428800"/>
          </a:xfrm>
          <a:prstGeom prst="rect">
            <a:avLst/>
          </a:prstGeom>
          <a:noFill/>
          <a:ln>
            <a:noFill/>
          </a:ln>
        </p:spPr>
        <p:txBody>
          <a:bodyPr spcFirstLastPara="1" wrap="square" lIns="91425" tIns="91425" rIns="91425" bIns="91425" anchor="t" anchorCtr="0">
            <a:spAutoFit/>
          </a:bodyPr>
          <a:lstStyle/>
          <a:p>
            <a:pPr marL="0" lvl="0" indent="0" algn="just" rtl="0">
              <a:lnSpc>
                <a:spcPct val="90000"/>
              </a:lnSpc>
              <a:spcBef>
                <a:spcPts val="0"/>
              </a:spcBef>
              <a:spcAft>
                <a:spcPts val="0"/>
              </a:spcAft>
              <a:buNone/>
            </a:pPr>
            <a:r>
              <a:rPr lang="es-419" sz="1800">
                <a:solidFill>
                  <a:schemeClr val="dk1"/>
                </a:solidFill>
                <a:latin typeface="Comic Sans MS"/>
                <a:ea typeface="Comic Sans MS"/>
                <a:cs typeface="Comic Sans MS"/>
                <a:sym typeface="Comic Sans MS"/>
              </a:rPr>
              <a:t>En el caso del comando </a:t>
            </a:r>
            <a:r>
              <a:rPr lang="es-419" sz="1800" b="1" i="1">
                <a:solidFill>
                  <a:srgbClr val="CC4125"/>
                </a:solidFill>
                <a:latin typeface="Comic Sans MS"/>
                <a:ea typeface="Comic Sans MS"/>
                <a:cs typeface="Comic Sans MS"/>
                <a:sym typeface="Comic Sans MS"/>
              </a:rPr>
              <a:t>git reset ‘hash’</a:t>
            </a:r>
            <a:r>
              <a:rPr lang="es-419" sz="1800">
                <a:solidFill>
                  <a:schemeClr val="dk1"/>
                </a:solidFill>
                <a:latin typeface="Comic Sans MS"/>
                <a:ea typeface="Comic Sans MS"/>
                <a:cs typeface="Comic Sans MS"/>
                <a:sym typeface="Comic Sans MS"/>
              </a:rPr>
              <a:t>,</a:t>
            </a:r>
            <a:r>
              <a:rPr lang="es-419" sz="1800" b="1" i="1">
                <a:solidFill>
                  <a:srgbClr val="CC4125"/>
                </a:solidFill>
                <a:latin typeface="Comic Sans MS"/>
                <a:ea typeface="Comic Sans MS"/>
                <a:cs typeface="Comic Sans MS"/>
                <a:sym typeface="Comic Sans MS"/>
              </a:rPr>
              <a:t> </a:t>
            </a:r>
            <a:r>
              <a:rPr lang="es-419" sz="1800">
                <a:solidFill>
                  <a:schemeClr val="dk1"/>
                </a:solidFill>
                <a:latin typeface="Comic Sans MS"/>
                <a:ea typeface="Comic Sans MS"/>
                <a:cs typeface="Comic Sans MS"/>
                <a:sym typeface="Comic Sans MS"/>
              </a:rPr>
              <a:t>este tiene tres atributos: “</a:t>
            </a:r>
            <a:r>
              <a:rPr lang="es-419" sz="1800" b="1">
                <a:solidFill>
                  <a:schemeClr val="dk1"/>
                </a:solidFill>
                <a:latin typeface="Comic Sans MS"/>
                <a:ea typeface="Comic Sans MS"/>
                <a:cs typeface="Comic Sans MS"/>
                <a:sym typeface="Comic Sans MS"/>
              </a:rPr>
              <a:t>--hard</a:t>
            </a:r>
            <a:r>
              <a:rPr lang="es-419" sz="1800">
                <a:solidFill>
                  <a:schemeClr val="dk1"/>
                </a:solidFill>
                <a:latin typeface="Comic Sans MS"/>
                <a:ea typeface="Comic Sans MS"/>
                <a:cs typeface="Comic Sans MS"/>
                <a:sym typeface="Comic Sans MS"/>
              </a:rPr>
              <a:t>”, “</a:t>
            </a:r>
            <a:r>
              <a:rPr lang="es-419" sz="1800" b="1">
                <a:solidFill>
                  <a:schemeClr val="dk1"/>
                </a:solidFill>
                <a:latin typeface="Comic Sans MS"/>
                <a:ea typeface="Comic Sans MS"/>
                <a:cs typeface="Comic Sans MS"/>
                <a:sym typeface="Comic Sans MS"/>
              </a:rPr>
              <a:t>--soft</a:t>
            </a:r>
            <a:r>
              <a:rPr lang="es-419" sz="1800">
                <a:solidFill>
                  <a:schemeClr val="dk1"/>
                </a:solidFill>
                <a:latin typeface="Comic Sans MS"/>
                <a:ea typeface="Comic Sans MS"/>
                <a:cs typeface="Comic Sans MS"/>
                <a:sym typeface="Comic Sans MS"/>
              </a:rPr>
              <a:t>”, y “</a:t>
            </a:r>
            <a:r>
              <a:rPr lang="es-419" sz="1800" b="1">
                <a:solidFill>
                  <a:schemeClr val="dk1"/>
                </a:solidFill>
                <a:latin typeface="Comic Sans MS"/>
                <a:ea typeface="Comic Sans MS"/>
                <a:cs typeface="Comic Sans MS"/>
                <a:sym typeface="Comic Sans MS"/>
              </a:rPr>
              <a:t>--mixed</a:t>
            </a:r>
            <a:r>
              <a:rPr lang="es-419" sz="1800">
                <a:solidFill>
                  <a:schemeClr val="dk1"/>
                </a:solidFill>
                <a:latin typeface="Comic Sans MS"/>
                <a:ea typeface="Comic Sans MS"/>
                <a:cs typeface="Comic Sans MS"/>
                <a:sym typeface="Comic Sans MS"/>
              </a:rPr>
              <a:t>”. El primero restablece al estado anterior, borra todo y no mantiene nada. El segundo restablece al estado anterior, y mantiene en </a:t>
            </a:r>
            <a:r>
              <a:rPr lang="es-419" sz="1800" b="1">
                <a:solidFill>
                  <a:schemeClr val="dk1"/>
                </a:solidFill>
                <a:latin typeface="Comic Sans MS"/>
                <a:ea typeface="Comic Sans MS"/>
                <a:cs typeface="Comic Sans MS"/>
                <a:sym typeface="Comic Sans MS"/>
              </a:rPr>
              <a:t>staging</a:t>
            </a:r>
            <a:r>
              <a:rPr lang="es-419" sz="1800">
                <a:solidFill>
                  <a:schemeClr val="dk1"/>
                </a:solidFill>
                <a:latin typeface="Comic Sans MS"/>
                <a:ea typeface="Comic Sans MS"/>
                <a:cs typeface="Comic Sans MS"/>
                <a:sym typeface="Comic Sans MS"/>
              </a:rPr>
              <a:t> los commits eliminados. El tercero restablece al estado anterior, y mantiene en </a:t>
            </a:r>
            <a:r>
              <a:rPr lang="es-419" sz="1800" b="1">
                <a:solidFill>
                  <a:schemeClr val="dk1"/>
                </a:solidFill>
                <a:latin typeface="Comic Sans MS"/>
                <a:ea typeface="Comic Sans MS"/>
                <a:cs typeface="Comic Sans MS"/>
                <a:sym typeface="Comic Sans MS"/>
              </a:rPr>
              <a:t>working directory</a:t>
            </a:r>
            <a:r>
              <a:rPr lang="es-419" sz="1800">
                <a:solidFill>
                  <a:schemeClr val="dk1"/>
                </a:solidFill>
                <a:latin typeface="Comic Sans MS"/>
                <a:ea typeface="Comic Sans MS"/>
                <a:cs typeface="Comic Sans MS"/>
                <a:sym typeface="Comic Sans MS"/>
              </a:rPr>
              <a:t> los commit eliminados.</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311700" y="214725"/>
            <a:ext cx="8520600" cy="1673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419" sz="2100" b="1">
                <a:latin typeface="Comic Sans MS"/>
                <a:ea typeface="Comic Sans MS"/>
                <a:cs typeface="Comic Sans MS"/>
                <a:sym typeface="Comic Sans MS"/>
              </a:rPr>
              <a:t>Ramas (Branch)</a:t>
            </a:r>
            <a:r>
              <a:rPr lang="es-419" sz="1800">
                <a:latin typeface="Comic Sans MS"/>
                <a:ea typeface="Comic Sans MS"/>
                <a:cs typeface="Comic Sans MS"/>
                <a:sym typeface="Comic Sans MS"/>
              </a:rPr>
              <a:t>, Son ramificaciones, bifurcaciones, nuevos caminos que toma el proyecto. Hay una rama que suele llamarse “master” que es donde se encuentra el proyecto en producción. Cuando se trabaja en una característica nueva del proyecto se trabaja en una rama el cual es una copia exacta del proyecto pero separada del principal.</a:t>
            </a:r>
            <a:endParaRPr sz="1800">
              <a:latin typeface="Comic Sans MS"/>
              <a:ea typeface="Comic Sans MS"/>
              <a:cs typeface="Comic Sans MS"/>
              <a:sym typeface="Comic Sans MS"/>
            </a:endParaRPr>
          </a:p>
        </p:txBody>
      </p:sp>
      <p:pic>
        <p:nvPicPr>
          <p:cNvPr id="105" name="Google Shape;105;p17"/>
          <p:cNvPicPr preferRelativeResize="0"/>
          <p:nvPr/>
        </p:nvPicPr>
        <p:blipFill rotWithShape="1">
          <a:blip r:embed="rId3">
            <a:alphaModFix/>
          </a:blip>
          <a:srcRect t="27579" b="9424"/>
          <a:stretch/>
        </p:blipFill>
        <p:spPr>
          <a:xfrm>
            <a:off x="5821325" y="1557900"/>
            <a:ext cx="2865474" cy="1528200"/>
          </a:xfrm>
          <a:prstGeom prst="rect">
            <a:avLst/>
          </a:prstGeom>
          <a:noFill/>
          <a:ln>
            <a:noFill/>
          </a:ln>
        </p:spPr>
      </p:pic>
      <p:sp>
        <p:nvSpPr>
          <p:cNvPr id="106" name="Google Shape;106;p17"/>
          <p:cNvSpPr txBox="1">
            <a:spLocks noGrp="1"/>
          </p:cNvSpPr>
          <p:nvPr>
            <p:ph type="title"/>
          </p:nvPr>
        </p:nvSpPr>
        <p:spPr>
          <a:xfrm>
            <a:off x="376900" y="2158050"/>
            <a:ext cx="5324400" cy="23280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s-419" sz="1800" b="1" i="1">
                <a:solidFill>
                  <a:srgbClr val="CC4125"/>
                </a:solidFill>
                <a:latin typeface="Comic Sans MS"/>
                <a:ea typeface="Comic Sans MS"/>
                <a:cs typeface="Comic Sans MS"/>
                <a:sym typeface="Comic Sans MS"/>
              </a:rPr>
              <a:t>git branch ‘Nombre_Rama’</a:t>
            </a:r>
            <a:r>
              <a:rPr lang="es-419" sz="1800">
                <a:latin typeface="Comic Sans MS"/>
                <a:ea typeface="Comic Sans MS"/>
                <a:cs typeface="Comic Sans MS"/>
                <a:sym typeface="Comic Sans MS"/>
              </a:rPr>
              <a:t>,</a:t>
            </a:r>
            <a:r>
              <a:rPr lang="es-419" sz="1800" b="1">
                <a:latin typeface="Comic Sans MS"/>
                <a:ea typeface="Comic Sans MS"/>
                <a:cs typeface="Comic Sans MS"/>
                <a:sym typeface="Comic Sans MS"/>
              </a:rPr>
              <a:t> </a:t>
            </a:r>
            <a:r>
              <a:rPr lang="es-419" sz="1800">
                <a:latin typeface="Comic Sans MS"/>
                <a:ea typeface="Comic Sans MS"/>
                <a:cs typeface="Comic Sans MS"/>
                <a:sym typeface="Comic Sans MS"/>
              </a:rPr>
              <a:t>es el comando para crear una rama. </a:t>
            </a:r>
            <a:endParaRPr sz="1800">
              <a:latin typeface="Comic Sans MS"/>
              <a:ea typeface="Comic Sans MS"/>
              <a:cs typeface="Comic Sans MS"/>
              <a:sym typeface="Comic Sans MS"/>
            </a:endParaRPr>
          </a:p>
          <a:p>
            <a:pPr marL="0" lvl="0" indent="0" algn="just" rtl="0">
              <a:spcBef>
                <a:spcPts val="0"/>
              </a:spcBef>
              <a:spcAft>
                <a:spcPts val="0"/>
              </a:spcAft>
              <a:buNone/>
            </a:pPr>
            <a:endParaRPr sz="1800" b="1">
              <a:latin typeface="Comic Sans MS"/>
              <a:ea typeface="Comic Sans MS"/>
              <a:cs typeface="Comic Sans MS"/>
              <a:sym typeface="Comic Sans MS"/>
            </a:endParaRPr>
          </a:p>
          <a:p>
            <a:pPr marL="0" lvl="0" indent="0" algn="just" rtl="0">
              <a:spcBef>
                <a:spcPts val="0"/>
              </a:spcBef>
              <a:spcAft>
                <a:spcPts val="0"/>
              </a:spcAft>
              <a:buNone/>
            </a:pPr>
            <a:r>
              <a:rPr lang="es-419" sz="1800" b="1" i="1">
                <a:solidFill>
                  <a:srgbClr val="CC4125"/>
                </a:solidFill>
                <a:latin typeface="Comic Sans MS"/>
                <a:ea typeface="Comic Sans MS"/>
                <a:cs typeface="Comic Sans MS"/>
                <a:sym typeface="Comic Sans MS"/>
              </a:rPr>
              <a:t>git checkout ‘Nombre_Rama’</a:t>
            </a:r>
            <a:r>
              <a:rPr lang="es-419" sz="1800">
                <a:latin typeface="Comic Sans MS"/>
                <a:ea typeface="Comic Sans MS"/>
                <a:cs typeface="Comic Sans MS"/>
                <a:sym typeface="Comic Sans MS"/>
              </a:rPr>
              <a:t> permite cruzar de una rama a otra.</a:t>
            </a:r>
            <a:endParaRPr sz="1800">
              <a:latin typeface="Comic Sans MS"/>
              <a:ea typeface="Comic Sans MS"/>
              <a:cs typeface="Comic Sans MS"/>
              <a:sym typeface="Comic Sans MS"/>
            </a:endParaRPr>
          </a:p>
          <a:p>
            <a:pPr marL="0" lvl="0" indent="0" algn="just" rtl="0">
              <a:spcBef>
                <a:spcPts val="0"/>
              </a:spcBef>
              <a:spcAft>
                <a:spcPts val="0"/>
              </a:spcAft>
              <a:buNone/>
            </a:pPr>
            <a:endParaRPr sz="1800">
              <a:latin typeface="Comic Sans MS"/>
              <a:ea typeface="Comic Sans MS"/>
              <a:cs typeface="Comic Sans MS"/>
              <a:sym typeface="Comic Sans MS"/>
            </a:endParaRPr>
          </a:p>
          <a:p>
            <a:pPr marL="0" lvl="0" indent="0" algn="just" rtl="0">
              <a:spcBef>
                <a:spcPts val="0"/>
              </a:spcBef>
              <a:spcAft>
                <a:spcPts val="0"/>
              </a:spcAft>
              <a:buClr>
                <a:schemeClr val="dk1"/>
              </a:buClr>
              <a:buSzPct val="61111"/>
              <a:buFont typeface="Arial"/>
              <a:buNone/>
            </a:pPr>
            <a:r>
              <a:rPr lang="es-419" sz="1800" b="1" i="1">
                <a:solidFill>
                  <a:srgbClr val="CC4125"/>
                </a:solidFill>
                <a:latin typeface="Comic Sans MS"/>
                <a:ea typeface="Comic Sans MS"/>
                <a:cs typeface="Comic Sans MS"/>
                <a:sym typeface="Comic Sans MS"/>
              </a:rPr>
              <a:t>git merge ‘Nombre_Rama’</a:t>
            </a:r>
            <a:r>
              <a:rPr lang="es-419" sz="1800">
                <a:latin typeface="Comic Sans MS"/>
                <a:ea typeface="Comic Sans MS"/>
                <a:cs typeface="Comic Sans MS"/>
                <a:sym typeface="Comic Sans MS"/>
              </a:rPr>
              <a:t> permite fusionar ramas. Se utiliza para traer los cambios realizados a la rama master.</a:t>
            </a:r>
            <a:endParaRPr sz="1800">
              <a:latin typeface="Comic Sans MS"/>
              <a:ea typeface="Comic Sans MS"/>
              <a:cs typeface="Comic Sans MS"/>
              <a:sym typeface="Comic Sans MS"/>
            </a:endParaRPr>
          </a:p>
          <a:p>
            <a:pPr marL="0" lvl="0" indent="0" algn="just" rtl="0">
              <a:spcBef>
                <a:spcPts val="0"/>
              </a:spcBef>
              <a:spcAft>
                <a:spcPts val="0"/>
              </a:spcAft>
              <a:buNone/>
            </a:pPr>
            <a:endParaRPr sz="1800">
              <a:latin typeface="Comic Sans MS"/>
              <a:ea typeface="Comic Sans MS"/>
              <a:cs typeface="Comic Sans MS"/>
              <a:sym typeface="Comic Sans MS"/>
            </a:endParaRPr>
          </a:p>
        </p:txBody>
      </p:sp>
      <p:pic>
        <p:nvPicPr>
          <p:cNvPr id="107" name="Google Shape;107;p17"/>
          <p:cNvPicPr preferRelativeResize="0"/>
          <p:nvPr/>
        </p:nvPicPr>
        <p:blipFill>
          <a:blip r:embed="rId4">
            <a:alphaModFix/>
          </a:blip>
          <a:stretch>
            <a:fillRect/>
          </a:stretch>
        </p:blipFill>
        <p:spPr>
          <a:xfrm>
            <a:off x="5932075" y="3327325"/>
            <a:ext cx="2643976" cy="159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317750" y="167500"/>
            <a:ext cx="6048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419">
                <a:latin typeface="Comic Sans MS"/>
                <a:ea typeface="Comic Sans MS"/>
                <a:cs typeface="Comic Sans MS"/>
                <a:sym typeface="Comic Sans MS"/>
              </a:rPr>
              <a:t>Configuración para repositorio remoto</a:t>
            </a:r>
            <a:endParaRPr>
              <a:latin typeface="Comic Sans MS"/>
              <a:ea typeface="Comic Sans MS"/>
              <a:cs typeface="Comic Sans MS"/>
              <a:sym typeface="Comic Sans MS"/>
            </a:endParaRPr>
          </a:p>
        </p:txBody>
      </p:sp>
      <p:sp>
        <p:nvSpPr>
          <p:cNvPr id="113" name="Google Shape;113;p18"/>
          <p:cNvSpPr txBox="1">
            <a:spLocks noGrp="1"/>
          </p:cNvSpPr>
          <p:nvPr>
            <p:ph type="body" idx="1"/>
          </p:nvPr>
        </p:nvSpPr>
        <p:spPr>
          <a:xfrm>
            <a:off x="228600" y="1036100"/>
            <a:ext cx="8226600" cy="327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419" sz="1700">
                <a:solidFill>
                  <a:schemeClr val="dk1"/>
                </a:solidFill>
                <a:latin typeface="Comic Sans MS"/>
                <a:ea typeface="Comic Sans MS"/>
                <a:cs typeface="Comic Sans MS"/>
                <a:sym typeface="Comic Sans MS"/>
              </a:rPr>
              <a:t>Generar la llave ssh:</a:t>
            </a:r>
            <a:endParaRPr sz="1700">
              <a:solidFill>
                <a:schemeClr val="dk1"/>
              </a:solidFill>
              <a:latin typeface="Comic Sans MS"/>
              <a:ea typeface="Comic Sans MS"/>
              <a:cs typeface="Comic Sans MS"/>
              <a:sym typeface="Comic Sans MS"/>
            </a:endParaRPr>
          </a:p>
          <a:p>
            <a:pPr marL="457200" lvl="0" indent="-336550" algn="l" rtl="0">
              <a:lnSpc>
                <a:spcPct val="100000"/>
              </a:lnSpc>
              <a:spcBef>
                <a:spcPts val="0"/>
              </a:spcBef>
              <a:spcAft>
                <a:spcPts val="0"/>
              </a:spcAft>
              <a:buClr>
                <a:schemeClr val="dk1"/>
              </a:buClr>
              <a:buSzPts val="1700"/>
              <a:buFont typeface="Comic Sans MS"/>
              <a:buAutoNum type="arabicPeriod"/>
            </a:pPr>
            <a:r>
              <a:rPr lang="es-419" sz="1700">
                <a:solidFill>
                  <a:schemeClr val="dk1"/>
                </a:solidFill>
                <a:latin typeface="Comic Sans MS"/>
                <a:ea typeface="Comic Sans MS"/>
                <a:cs typeface="Comic Sans MS"/>
                <a:sym typeface="Comic Sans MS"/>
              </a:rPr>
              <a:t>Revisar configuración general con </a:t>
            </a:r>
            <a:r>
              <a:rPr lang="es-419" sz="1700" b="1" i="1">
                <a:solidFill>
                  <a:srgbClr val="CC4125"/>
                </a:solidFill>
                <a:latin typeface="Comic Sans MS"/>
                <a:ea typeface="Comic Sans MS"/>
                <a:cs typeface="Comic Sans MS"/>
                <a:sym typeface="Comic Sans MS"/>
              </a:rPr>
              <a:t>git config -l</a:t>
            </a:r>
            <a:r>
              <a:rPr lang="es-419" sz="1700">
                <a:solidFill>
                  <a:schemeClr val="dk1"/>
                </a:solidFill>
                <a:latin typeface="Comic Sans MS"/>
                <a:ea typeface="Comic Sans MS"/>
                <a:cs typeface="Comic Sans MS"/>
                <a:sym typeface="Comic Sans MS"/>
              </a:rPr>
              <a:t>.</a:t>
            </a:r>
            <a:endParaRPr sz="1700">
              <a:solidFill>
                <a:schemeClr val="dk1"/>
              </a:solidFill>
              <a:latin typeface="Comic Sans MS"/>
              <a:ea typeface="Comic Sans MS"/>
              <a:cs typeface="Comic Sans MS"/>
              <a:sym typeface="Comic Sans MS"/>
            </a:endParaRPr>
          </a:p>
          <a:p>
            <a:pPr marL="457200" lvl="0" indent="-336550" algn="l" rtl="0">
              <a:lnSpc>
                <a:spcPct val="100000"/>
              </a:lnSpc>
              <a:spcBef>
                <a:spcPts val="0"/>
              </a:spcBef>
              <a:spcAft>
                <a:spcPts val="0"/>
              </a:spcAft>
              <a:buClr>
                <a:schemeClr val="dk1"/>
              </a:buClr>
              <a:buSzPts val="1700"/>
              <a:buFont typeface="Comic Sans MS"/>
              <a:buAutoNum type="arabicPeriod"/>
            </a:pPr>
            <a:r>
              <a:rPr lang="es-419" sz="1700">
                <a:solidFill>
                  <a:schemeClr val="dk1"/>
                </a:solidFill>
                <a:latin typeface="Comic Sans MS"/>
                <a:ea typeface="Comic Sans MS"/>
                <a:cs typeface="Comic Sans MS"/>
                <a:sym typeface="Comic Sans MS"/>
              </a:rPr>
              <a:t>Crear la llave SSH en Home: </a:t>
            </a:r>
            <a:endParaRPr sz="1700">
              <a:solidFill>
                <a:schemeClr val="dk1"/>
              </a:solidFill>
              <a:latin typeface="Comic Sans MS"/>
              <a:ea typeface="Comic Sans MS"/>
              <a:cs typeface="Comic Sans MS"/>
              <a:sym typeface="Comic Sans MS"/>
            </a:endParaRPr>
          </a:p>
          <a:p>
            <a:pPr marL="0" lvl="0" indent="457200" algn="l" rtl="0">
              <a:lnSpc>
                <a:spcPct val="100000"/>
              </a:lnSpc>
              <a:spcBef>
                <a:spcPts val="0"/>
              </a:spcBef>
              <a:spcAft>
                <a:spcPts val="0"/>
              </a:spcAft>
              <a:buNone/>
            </a:pPr>
            <a:r>
              <a:rPr lang="es-419" sz="1700" b="1" i="1">
                <a:solidFill>
                  <a:srgbClr val="CC4125"/>
                </a:solidFill>
                <a:latin typeface="Comic Sans MS"/>
                <a:ea typeface="Comic Sans MS"/>
                <a:cs typeface="Comic Sans MS"/>
                <a:sym typeface="Comic Sans MS"/>
              </a:rPr>
              <a:t>ssh-keygen -t rsa -b 4096 -C “my_email@email.com”</a:t>
            </a:r>
            <a:endParaRPr sz="1700" b="1" i="1">
              <a:solidFill>
                <a:srgbClr val="CC4125"/>
              </a:solidFill>
              <a:latin typeface="Comic Sans MS"/>
              <a:ea typeface="Comic Sans MS"/>
              <a:cs typeface="Comic Sans MS"/>
              <a:sym typeface="Comic Sans MS"/>
            </a:endParaRPr>
          </a:p>
          <a:p>
            <a:pPr marL="0" lvl="0" indent="0" algn="l" rtl="0">
              <a:lnSpc>
                <a:spcPct val="100000"/>
              </a:lnSpc>
              <a:spcBef>
                <a:spcPts val="0"/>
              </a:spcBef>
              <a:spcAft>
                <a:spcPts val="0"/>
              </a:spcAft>
              <a:buNone/>
            </a:pPr>
            <a:r>
              <a:rPr lang="es-419" sz="1700">
                <a:solidFill>
                  <a:schemeClr val="dk1"/>
                </a:solidFill>
                <a:latin typeface="Comic Sans MS"/>
                <a:ea typeface="Comic Sans MS"/>
                <a:cs typeface="Comic Sans MS"/>
                <a:sym typeface="Comic Sans MS"/>
              </a:rPr>
              <a:t>3.	Pedira la ruta en la que se va a guardar las credenciales, presionar enter.</a:t>
            </a:r>
            <a:endParaRPr sz="1700">
              <a:solidFill>
                <a:schemeClr val="dk1"/>
              </a:solidFill>
              <a:latin typeface="Comic Sans MS"/>
              <a:ea typeface="Comic Sans MS"/>
              <a:cs typeface="Comic Sans MS"/>
              <a:sym typeface="Comic Sans MS"/>
            </a:endParaRPr>
          </a:p>
          <a:p>
            <a:pPr marL="0" lvl="0" indent="0" algn="l" rtl="0">
              <a:lnSpc>
                <a:spcPct val="100000"/>
              </a:lnSpc>
              <a:spcBef>
                <a:spcPts val="0"/>
              </a:spcBef>
              <a:spcAft>
                <a:spcPts val="0"/>
              </a:spcAft>
              <a:buNone/>
            </a:pPr>
            <a:r>
              <a:rPr lang="es-419" sz="1700">
                <a:solidFill>
                  <a:schemeClr val="dk1"/>
                </a:solidFill>
                <a:latin typeface="Comic Sans MS"/>
                <a:ea typeface="Comic Sans MS"/>
                <a:cs typeface="Comic Sans MS"/>
                <a:sym typeface="Comic Sans MS"/>
              </a:rPr>
              <a:t>4. 	Escribir la contraseña.</a:t>
            </a:r>
            <a:endParaRPr sz="1700">
              <a:solidFill>
                <a:schemeClr val="dk1"/>
              </a:solidFill>
              <a:latin typeface="Comic Sans MS"/>
              <a:ea typeface="Comic Sans MS"/>
              <a:cs typeface="Comic Sans MS"/>
              <a:sym typeface="Comic Sans MS"/>
            </a:endParaRPr>
          </a:p>
          <a:p>
            <a:pPr marL="0" lvl="0" indent="0" algn="l" rtl="0">
              <a:lnSpc>
                <a:spcPct val="100000"/>
              </a:lnSpc>
              <a:spcBef>
                <a:spcPts val="0"/>
              </a:spcBef>
              <a:spcAft>
                <a:spcPts val="0"/>
              </a:spcAft>
              <a:buNone/>
            </a:pPr>
            <a:r>
              <a:rPr lang="es-419" sz="1700">
                <a:solidFill>
                  <a:schemeClr val="dk1"/>
                </a:solidFill>
                <a:latin typeface="Comic Sans MS"/>
                <a:ea typeface="Comic Sans MS"/>
                <a:cs typeface="Comic Sans MS"/>
                <a:sym typeface="Comic Sans MS"/>
              </a:rPr>
              <a:t>5. 	Se revisa el servidor SSH con </a:t>
            </a:r>
            <a:endParaRPr sz="1700">
              <a:solidFill>
                <a:schemeClr val="dk1"/>
              </a:solidFill>
              <a:latin typeface="Comic Sans MS"/>
              <a:ea typeface="Comic Sans MS"/>
              <a:cs typeface="Comic Sans MS"/>
              <a:sym typeface="Comic Sans MS"/>
            </a:endParaRPr>
          </a:p>
          <a:p>
            <a:pPr marL="0" lvl="0" indent="457200" algn="l" rtl="0">
              <a:lnSpc>
                <a:spcPct val="100000"/>
              </a:lnSpc>
              <a:spcBef>
                <a:spcPts val="0"/>
              </a:spcBef>
              <a:spcAft>
                <a:spcPts val="0"/>
              </a:spcAft>
              <a:buNone/>
            </a:pPr>
            <a:r>
              <a:rPr lang="es-419" sz="1700" b="1" i="1">
                <a:solidFill>
                  <a:srgbClr val="CC4125"/>
                </a:solidFill>
                <a:latin typeface="Comic Sans MS"/>
                <a:ea typeface="Comic Sans MS"/>
                <a:cs typeface="Comic Sans MS"/>
                <a:sym typeface="Comic Sans MS"/>
              </a:rPr>
              <a:t>eval $(ssh-agent -s)</a:t>
            </a:r>
            <a:endParaRPr sz="1700" b="1" i="1">
              <a:solidFill>
                <a:srgbClr val="CC4125"/>
              </a:solidFill>
              <a:latin typeface="Comic Sans MS"/>
              <a:ea typeface="Comic Sans MS"/>
              <a:cs typeface="Comic Sans MS"/>
              <a:sym typeface="Comic Sans MS"/>
            </a:endParaRPr>
          </a:p>
          <a:p>
            <a:pPr marL="0" lvl="0" indent="0" algn="l" rtl="0">
              <a:lnSpc>
                <a:spcPct val="100000"/>
              </a:lnSpc>
              <a:spcBef>
                <a:spcPts val="0"/>
              </a:spcBef>
              <a:spcAft>
                <a:spcPts val="0"/>
              </a:spcAft>
              <a:buNone/>
            </a:pPr>
            <a:r>
              <a:rPr lang="es-419" sz="1700">
                <a:solidFill>
                  <a:schemeClr val="dk1"/>
                </a:solidFill>
                <a:latin typeface="Comic Sans MS"/>
                <a:ea typeface="Comic Sans MS"/>
                <a:cs typeface="Comic Sans MS"/>
                <a:sym typeface="Comic Sans MS"/>
              </a:rPr>
              <a:t>6. 	Agregamos la llave con </a:t>
            </a:r>
            <a:endParaRPr sz="1700">
              <a:solidFill>
                <a:schemeClr val="dk1"/>
              </a:solidFill>
              <a:latin typeface="Comic Sans MS"/>
              <a:ea typeface="Comic Sans MS"/>
              <a:cs typeface="Comic Sans MS"/>
              <a:sym typeface="Comic Sans MS"/>
            </a:endParaRPr>
          </a:p>
          <a:p>
            <a:pPr marL="0" lvl="0" indent="457200" algn="l" rtl="0">
              <a:lnSpc>
                <a:spcPct val="100000"/>
              </a:lnSpc>
              <a:spcBef>
                <a:spcPts val="0"/>
              </a:spcBef>
              <a:spcAft>
                <a:spcPts val="0"/>
              </a:spcAft>
              <a:buNone/>
            </a:pPr>
            <a:r>
              <a:rPr lang="es-419" sz="1700" b="1" i="1">
                <a:solidFill>
                  <a:srgbClr val="CC4125"/>
                </a:solidFill>
                <a:latin typeface="Comic Sans MS"/>
                <a:ea typeface="Comic Sans MS"/>
                <a:cs typeface="Comic Sans MS"/>
                <a:sym typeface="Comic Sans MS"/>
              </a:rPr>
              <a:t>ssh-add~/.ssh/id_rsa</a:t>
            </a:r>
            <a:endParaRPr sz="1700" b="1" i="1">
              <a:solidFill>
                <a:srgbClr val="CC4125"/>
              </a:solidFill>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700">
              <a:solidFill>
                <a:schemeClr val="dk1"/>
              </a:solidFill>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700">
              <a:solidFill>
                <a:schemeClr val="dk1"/>
              </a:solidFill>
              <a:latin typeface="Comic Sans MS"/>
              <a:ea typeface="Comic Sans MS"/>
              <a:cs typeface="Comic Sans MS"/>
              <a:sym typeface="Comic Sans MS"/>
            </a:endParaRPr>
          </a:p>
          <a:p>
            <a:pPr marL="0" lvl="0" indent="0" algn="l" rtl="0">
              <a:lnSpc>
                <a:spcPct val="100000"/>
              </a:lnSpc>
              <a:spcBef>
                <a:spcPts val="0"/>
              </a:spcBef>
              <a:spcAft>
                <a:spcPts val="0"/>
              </a:spcAft>
              <a:buNone/>
            </a:pPr>
            <a:endParaRPr sz="1700">
              <a:solidFill>
                <a:schemeClr val="dk1"/>
              </a:solidFill>
              <a:latin typeface="Comic Sans MS"/>
              <a:ea typeface="Comic Sans MS"/>
              <a:cs typeface="Comic Sans MS"/>
              <a:sym typeface="Comic Sans MS"/>
            </a:endParaRPr>
          </a:p>
        </p:txBody>
      </p:sp>
      <p:pic>
        <p:nvPicPr>
          <p:cNvPr id="114" name="Google Shape;114;p18"/>
          <p:cNvPicPr preferRelativeResize="0"/>
          <p:nvPr/>
        </p:nvPicPr>
        <p:blipFill>
          <a:blip r:embed="rId3">
            <a:alphaModFix/>
          </a:blip>
          <a:stretch>
            <a:fillRect/>
          </a:stretch>
        </p:blipFill>
        <p:spPr>
          <a:xfrm>
            <a:off x="5705830" y="2483600"/>
            <a:ext cx="3325515" cy="2511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1576350" y="0"/>
            <a:ext cx="599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a:latin typeface="Comic Sans MS"/>
                <a:ea typeface="Comic Sans MS"/>
                <a:cs typeface="Comic Sans MS"/>
                <a:sym typeface="Comic Sans MS"/>
              </a:rPr>
              <a:t>Agregar una clave SSH Nueva a la cuenta GitHub</a:t>
            </a:r>
            <a:endParaRPr sz="1800" b="1">
              <a:latin typeface="Comic Sans MS"/>
              <a:ea typeface="Comic Sans MS"/>
              <a:cs typeface="Comic Sans MS"/>
              <a:sym typeface="Comic Sans MS"/>
            </a:endParaRPr>
          </a:p>
        </p:txBody>
      </p:sp>
      <p:pic>
        <p:nvPicPr>
          <p:cNvPr id="120" name="Google Shape;120;p19"/>
          <p:cNvPicPr preferRelativeResize="0"/>
          <p:nvPr/>
        </p:nvPicPr>
        <p:blipFill>
          <a:blip r:embed="rId3">
            <a:alphaModFix/>
          </a:blip>
          <a:stretch>
            <a:fillRect/>
          </a:stretch>
        </p:blipFill>
        <p:spPr>
          <a:xfrm>
            <a:off x="274100" y="2257000"/>
            <a:ext cx="1321550" cy="2762150"/>
          </a:xfrm>
          <a:prstGeom prst="rect">
            <a:avLst/>
          </a:prstGeom>
          <a:noFill/>
          <a:ln>
            <a:noFill/>
          </a:ln>
        </p:spPr>
      </p:pic>
      <p:pic>
        <p:nvPicPr>
          <p:cNvPr id="121" name="Google Shape;121;p19"/>
          <p:cNvPicPr preferRelativeResize="0"/>
          <p:nvPr/>
        </p:nvPicPr>
        <p:blipFill>
          <a:blip r:embed="rId4">
            <a:alphaModFix/>
          </a:blip>
          <a:stretch>
            <a:fillRect/>
          </a:stretch>
        </p:blipFill>
        <p:spPr>
          <a:xfrm>
            <a:off x="1798275" y="2257000"/>
            <a:ext cx="3957675" cy="2661874"/>
          </a:xfrm>
          <a:prstGeom prst="rect">
            <a:avLst/>
          </a:prstGeom>
          <a:noFill/>
          <a:ln>
            <a:noFill/>
          </a:ln>
        </p:spPr>
      </p:pic>
      <p:pic>
        <p:nvPicPr>
          <p:cNvPr id="122" name="Google Shape;122;p19"/>
          <p:cNvPicPr preferRelativeResize="0"/>
          <p:nvPr/>
        </p:nvPicPr>
        <p:blipFill rotWithShape="1">
          <a:blip r:embed="rId5">
            <a:alphaModFix/>
          </a:blip>
          <a:srcRect l="27248" t="19878" r="8995" b="13325"/>
          <a:stretch/>
        </p:blipFill>
        <p:spPr>
          <a:xfrm>
            <a:off x="5958575" y="2257000"/>
            <a:ext cx="3230626" cy="1903851"/>
          </a:xfrm>
          <a:prstGeom prst="rect">
            <a:avLst/>
          </a:prstGeom>
          <a:noFill/>
          <a:ln>
            <a:noFill/>
          </a:ln>
        </p:spPr>
      </p:pic>
      <p:pic>
        <p:nvPicPr>
          <p:cNvPr id="123" name="Google Shape;123;p19"/>
          <p:cNvPicPr preferRelativeResize="0"/>
          <p:nvPr/>
        </p:nvPicPr>
        <p:blipFill rotWithShape="1">
          <a:blip r:embed="rId6">
            <a:alphaModFix/>
          </a:blip>
          <a:srcRect l="35123" b="11909"/>
          <a:stretch/>
        </p:blipFill>
        <p:spPr>
          <a:xfrm>
            <a:off x="6743700" y="385500"/>
            <a:ext cx="1681850" cy="996325"/>
          </a:xfrm>
          <a:prstGeom prst="rect">
            <a:avLst/>
          </a:prstGeom>
          <a:noFill/>
          <a:ln>
            <a:noFill/>
          </a:ln>
          <a:effectLst>
            <a:outerShdw blurRad="57150" dist="19050" dir="5400000" algn="bl" rotWithShape="0">
              <a:srgbClr val="000000">
                <a:alpha val="50000"/>
              </a:srgbClr>
            </a:outerShdw>
          </a:effectLst>
        </p:spPr>
      </p:pic>
      <p:sp>
        <p:nvSpPr>
          <p:cNvPr id="124" name="Google Shape;124;p19"/>
          <p:cNvSpPr txBox="1"/>
          <p:nvPr/>
        </p:nvSpPr>
        <p:spPr>
          <a:xfrm>
            <a:off x="211500" y="338868"/>
            <a:ext cx="8721000" cy="18111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SzPts val="1500"/>
              <a:buFont typeface="Comic Sans MS"/>
              <a:buAutoNum type="arabicPeriod"/>
            </a:pPr>
            <a:r>
              <a:rPr lang="es-419" sz="1500">
                <a:latin typeface="Comic Sans MS"/>
                <a:ea typeface="Comic Sans MS"/>
                <a:cs typeface="Comic Sans MS"/>
                <a:sym typeface="Comic Sans MS"/>
              </a:rPr>
              <a:t>En Windows ingresar a carpeta “</a:t>
            </a:r>
            <a:r>
              <a:rPr lang="es-419" sz="1500" b="1">
                <a:latin typeface="Comic Sans MS"/>
                <a:ea typeface="Comic Sans MS"/>
                <a:cs typeface="Comic Sans MS"/>
                <a:sym typeface="Comic Sans MS"/>
              </a:rPr>
              <a:t>C:\Users\carpeta_user\.ssh</a:t>
            </a:r>
            <a:r>
              <a:rPr lang="es-419" sz="1500">
                <a:latin typeface="Comic Sans MS"/>
                <a:ea typeface="Comic Sans MS"/>
                <a:cs typeface="Comic Sans MS"/>
                <a:sym typeface="Comic Sans MS"/>
              </a:rPr>
              <a:t>”.</a:t>
            </a:r>
            <a:endParaRPr sz="1500">
              <a:latin typeface="Comic Sans MS"/>
              <a:ea typeface="Comic Sans MS"/>
              <a:cs typeface="Comic Sans MS"/>
              <a:sym typeface="Comic Sans MS"/>
            </a:endParaRPr>
          </a:p>
          <a:p>
            <a:pPr marL="457200" lvl="0" indent="0" algn="just" rtl="0">
              <a:spcBef>
                <a:spcPts val="0"/>
              </a:spcBef>
              <a:spcAft>
                <a:spcPts val="0"/>
              </a:spcAft>
              <a:buNone/>
            </a:pPr>
            <a:r>
              <a:rPr lang="es-419" sz="1500">
                <a:latin typeface="Comic Sans MS"/>
                <a:ea typeface="Comic Sans MS"/>
                <a:cs typeface="Comic Sans MS"/>
                <a:sym typeface="Comic Sans MS"/>
              </a:rPr>
              <a:t>Abrir el archivo “id_rsa.pub” en un block de notas y copiar todo su </a:t>
            </a:r>
            <a:endParaRPr sz="1500">
              <a:latin typeface="Comic Sans MS"/>
              <a:ea typeface="Comic Sans MS"/>
              <a:cs typeface="Comic Sans MS"/>
              <a:sym typeface="Comic Sans MS"/>
            </a:endParaRPr>
          </a:p>
          <a:p>
            <a:pPr marL="457200" lvl="0" indent="0" algn="just" rtl="0">
              <a:spcBef>
                <a:spcPts val="0"/>
              </a:spcBef>
              <a:spcAft>
                <a:spcPts val="0"/>
              </a:spcAft>
              <a:buNone/>
            </a:pPr>
            <a:r>
              <a:rPr lang="es-419" sz="1500">
                <a:latin typeface="Comic Sans MS"/>
                <a:ea typeface="Comic Sans MS"/>
                <a:cs typeface="Comic Sans MS"/>
                <a:sym typeface="Comic Sans MS"/>
              </a:rPr>
              <a:t>contenido.</a:t>
            </a:r>
            <a:endParaRPr sz="1500">
              <a:latin typeface="Comic Sans MS"/>
              <a:ea typeface="Comic Sans MS"/>
              <a:cs typeface="Comic Sans MS"/>
              <a:sym typeface="Comic Sans MS"/>
            </a:endParaRPr>
          </a:p>
          <a:p>
            <a:pPr marL="457200" lvl="0" indent="-323850" algn="just" rtl="0">
              <a:spcBef>
                <a:spcPts val="0"/>
              </a:spcBef>
              <a:spcAft>
                <a:spcPts val="0"/>
              </a:spcAft>
              <a:buSzPts val="1500"/>
              <a:buFont typeface="Comic Sans MS"/>
              <a:buAutoNum type="arabicPeriod"/>
            </a:pPr>
            <a:r>
              <a:rPr lang="es-419" sz="1500">
                <a:latin typeface="Comic Sans MS"/>
                <a:ea typeface="Comic Sans MS"/>
                <a:cs typeface="Comic Sans MS"/>
                <a:sym typeface="Comic Sans MS"/>
              </a:rPr>
              <a:t>En la cuenta de GitHub seleccionar el </a:t>
            </a:r>
            <a:r>
              <a:rPr lang="es-419" sz="1500" b="1">
                <a:latin typeface="Comic Sans MS"/>
                <a:ea typeface="Comic Sans MS"/>
                <a:cs typeface="Comic Sans MS"/>
                <a:sym typeface="Comic Sans MS"/>
              </a:rPr>
              <a:t>perfil</a:t>
            </a:r>
            <a:r>
              <a:rPr lang="es-419" sz="1500">
                <a:latin typeface="Comic Sans MS"/>
                <a:ea typeface="Comic Sans MS"/>
                <a:cs typeface="Comic Sans MS"/>
                <a:sym typeface="Comic Sans MS"/>
              </a:rPr>
              <a:t> y luego “</a:t>
            </a:r>
            <a:r>
              <a:rPr lang="es-419" sz="1500" b="1">
                <a:latin typeface="Comic Sans MS"/>
                <a:ea typeface="Comic Sans MS"/>
                <a:cs typeface="Comic Sans MS"/>
                <a:sym typeface="Comic Sans MS"/>
              </a:rPr>
              <a:t>settings</a:t>
            </a:r>
            <a:r>
              <a:rPr lang="es-419" sz="1500">
                <a:latin typeface="Comic Sans MS"/>
                <a:ea typeface="Comic Sans MS"/>
                <a:cs typeface="Comic Sans MS"/>
                <a:sym typeface="Comic Sans MS"/>
              </a:rPr>
              <a:t>”.</a:t>
            </a:r>
            <a:endParaRPr sz="1500">
              <a:latin typeface="Comic Sans MS"/>
              <a:ea typeface="Comic Sans MS"/>
              <a:cs typeface="Comic Sans MS"/>
              <a:sym typeface="Comic Sans MS"/>
            </a:endParaRPr>
          </a:p>
          <a:p>
            <a:pPr marL="457200" lvl="0" indent="-323850" algn="just" rtl="0">
              <a:spcBef>
                <a:spcPts val="0"/>
              </a:spcBef>
              <a:spcAft>
                <a:spcPts val="0"/>
              </a:spcAft>
              <a:buSzPts val="1500"/>
              <a:buFont typeface="Comic Sans MS"/>
              <a:buAutoNum type="arabicPeriod"/>
            </a:pPr>
            <a:r>
              <a:rPr lang="es-419" sz="1500">
                <a:latin typeface="Comic Sans MS"/>
                <a:ea typeface="Comic Sans MS"/>
                <a:cs typeface="Comic Sans MS"/>
                <a:sym typeface="Comic Sans MS"/>
              </a:rPr>
              <a:t>En la barra lateral izquierda seleccionar “</a:t>
            </a:r>
            <a:r>
              <a:rPr lang="es-419" sz="1500" b="1">
                <a:latin typeface="Comic Sans MS"/>
                <a:ea typeface="Comic Sans MS"/>
                <a:cs typeface="Comic Sans MS"/>
                <a:sym typeface="Comic Sans MS"/>
              </a:rPr>
              <a:t>SSH and GPG Keys</a:t>
            </a:r>
            <a:r>
              <a:rPr lang="es-419" sz="1500">
                <a:latin typeface="Comic Sans MS"/>
                <a:ea typeface="Comic Sans MS"/>
                <a:cs typeface="Comic Sans MS"/>
                <a:sym typeface="Comic Sans MS"/>
              </a:rPr>
              <a:t>” y pulsar el botón “</a:t>
            </a:r>
            <a:r>
              <a:rPr lang="es-419" sz="1500" b="1">
                <a:latin typeface="Comic Sans MS"/>
                <a:ea typeface="Comic Sans MS"/>
                <a:cs typeface="Comic Sans MS"/>
                <a:sym typeface="Comic Sans MS"/>
              </a:rPr>
              <a:t>New SSH Key</a:t>
            </a:r>
            <a:r>
              <a:rPr lang="es-419" sz="1500">
                <a:latin typeface="Comic Sans MS"/>
                <a:ea typeface="Comic Sans MS"/>
                <a:cs typeface="Comic Sans MS"/>
                <a:sym typeface="Comic Sans MS"/>
              </a:rPr>
              <a:t>”.</a:t>
            </a:r>
            <a:endParaRPr sz="1500">
              <a:latin typeface="Comic Sans MS"/>
              <a:ea typeface="Comic Sans MS"/>
              <a:cs typeface="Comic Sans MS"/>
              <a:sym typeface="Comic Sans MS"/>
            </a:endParaRPr>
          </a:p>
          <a:p>
            <a:pPr marL="457200" lvl="0" indent="-317500" algn="just" rtl="0">
              <a:spcBef>
                <a:spcPts val="0"/>
              </a:spcBef>
              <a:spcAft>
                <a:spcPts val="0"/>
              </a:spcAft>
              <a:buSzPts val="1400"/>
              <a:buFont typeface="Comic Sans MS"/>
              <a:buAutoNum type="arabicPeriod"/>
            </a:pPr>
            <a:r>
              <a:rPr lang="es-419" sz="1500">
                <a:latin typeface="Comic Sans MS"/>
                <a:ea typeface="Comic Sans MS"/>
                <a:cs typeface="Comic Sans MS"/>
                <a:sym typeface="Comic Sans MS"/>
              </a:rPr>
              <a:t>Escribir en “</a:t>
            </a:r>
            <a:r>
              <a:rPr lang="es-419" sz="1500" b="1">
                <a:latin typeface="Comic Sans MS"/>
                <a:ea typeface="Comic Sans MS"/>
                <a:cs typeface="Comic Sans MS"/>
                <a:sym typeface="Comic Sans MS"/>
              </a:rPr>
              <a:t>Title</a:t>
            </a:r>
            <a:r>
              <a:rPr lang="es-419" sz="1500">
                <a:latin typeface="Comic Sans MS"/>
                <a:ea typeface="Comic Sans MS"/>
                <a:cs typeface="Comic Sans MS"/>
                <a:sym typeface="Comic Sans MS"/>
              </a:rPr>
              <a:t>” el nombre de la llave y pegar en “</a:t>
            </a:r>
            <a:r>
              <a:rPr lang="es-419" sz="1500" b="1">
                <a:latin typeface="Comic Sans MS"/>
                <a:ea typeface="Comic Sans MS"/>
                <a:cs typeface="Comic Sans MS"/>
                <a:sym typeface="Comic Sans MS"/>
              </a:rPr>
              <a:t>Key</a:t>
            </a:r>
            <a:r>
              <a:rPr lang="es-419" sz="1500">
                <a:latin typeface="Comic Sans MS"/>
                <a:ea typeface="Comic Sans MS"/>
                <a:cs typeface="Comic Sans MS"/>
                <a:sym typeface="Comic Sans MS"/>
              </a:rPr>
              <a:t>” el texto extraido de “</a:t>
            </a:r>
            <a:r>
              <a:rPr lang="es-419" sz="1500" b="1">
                <a:latin typeface="Comic Sans MS"/>
                <a:ea typeface="Comic Sans MS"/>
                <a:cs typeface="Comic Sans MS"/>
                <a:sym typeface="Comic Sans MS"/>
              </a:rPr>
              <a:t>id_rsa.pub</a:t>
            </a:r>
            <a:r>
              <a:rPr lang="es-419" sz="1500">
                <a:latin typeface="Comic Sans MS"/>
                <a:ea typeface="Comic Sans MS"/>
                <a:cs typeface="Comic Sans MS"/>
                <a:sym typeface="Comic Sans MS"/>
              </a:rPr>
              <a:t>” y presionar “</a:t>
            </a:r>
            <a:r>
              <a:rPr lang="es-419" sz="1500" b="1">
                <a:latin typeface="Comic Sans MS"/>
                <a:ea typeface="Comic Sans MS"/>
                <a:cs typeface="Comic Sans MS"/>
                <a:sym typeface="Comic Sans MS"/>
              </a:rPr>
              <a:t>add SSH key</a:t>
            </a:r>
            <a:r>
              <a:rPr lang="es-419" sz="1500">
                <a:latin typeface="Comic Sans MS"/>
                <a:ea typeface="Comic Sans MS"/>
                <a:cs typeface="Comic Sans MS"/>
                <a:sym typeface="Comic Sans MS"/>
              </a:rPr>
              <a:t>”.</a:t>
            </a:r>
            <a:r>
              <a:rPr lang="es-419">
                <a:latin typeface="Comic Sans MS"/>
                <a:ea typeface="Comic Sans MS"/>
                <a:cs typeface="Comic Sans MS"/>
                <a:sym typeface="Comic Sans MS"/>
              </a:rPr>
              <a:t> </a:t>
            </a:r>
            <a:endParaRPr>
              <a:latin typeface="Comic Sans MS"/>
              <a:ea typeface="Comic Sans MS"/>
              <a:cs typeface="Comic Sans MS"/>
              <a:sym typeface="Comic Sans MS"/>
            </a:endParaRPr>
          </a:p>
          <a:p>
            <a:pPr marL="0" lvl="0" indent="0" algn="just"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45025"/>
            <a:ext cx="8520600" cy="2311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419" sz="1800" b="1">
                <a:latin typeface="Comic Sans MS"/>
                <a:ea typeface="Comic Sans MS"/>
                <a:cs typeface="Comic Sans MS"/>
                <a:sym typeface="Comic Sans MS"/>
              </a:rPr>
              <a:t>Pull Request</a:t>
            </a:r>
            <a:r>
              <a:rPr lang="es-419" sz="1800">
                <a:latin typeface="Comic Sans MS"/>
                <a:ea typeface="Comic Sans MS"/>
                <a:cs typeface="Comic Sans MS"/>
                <a:sym typeface="Comic Sans MS"/>
              </a:rPr>
              <a:t>, Es la acción de validar un código al que se le hará merge de una rama a otra. podrían compararse con un control de calidad interno donde el equipo tiene la oportunidad de detectar bugs o código que no sigue lineamientos, convenciones o buenas prácticas.</a:t>
            </a:r>
            <a:endParaRPr sz="1800">
              <a:latin typeface="Comic Sans MS"/>
              <a:ea typeface="Comic Sans MS"/>
              <a:cs typeface="Comic Sans MS"/>
              <a:sym typeface="Comic Sans MS"/>
            </a:endParaRPr>
          </a:p>
          <a:p>
            <a:pPr marL="0" lvl="0" indent="0" algn="just" rtl="0">
              <a:spcBef>
                <a:spcPts val="0"/>
              </a:spcBef>
              <a:spcAft>
                <a:spcPts val="0"/>
              </a:spcAft>
              <a:buNone/>
            </a:pPr>
            <a:endParaRPr sz="1800">
              <a:latin typeface="Comic Sans MS"/>
              <a:ea typeface="Comic Sans MS"/>
              <a:cs typeface="Comic Sans MS"/>
              <a:sym typeface="Comic Sans MS"/>
            </a:endParaRPr>
          </a:p>
          <a:p>
            <a:pPr marL="0" lvl="0" indent="0" algn="just" rtl="0">
              <a:lnSpc>
                <a:spcPct val="115000"/>
              </a:lnSpc>
              <a:spcBef>
                <a:spcPts val="0"/>
              </a:spcBef>
              <a:spcAft>
                <a:spcPts val="1200"/>
              </a:spcAft>
              <a:buClr>
                <a:schemeClr val="dk1"/>
              </a:buClr>
              <a:buSzPts val="1100"/>
              <a:buFont typeface="Arial"/>
              <a:buNone/>
            </a:pPr>
            <a:endParaRPr sz="1800">
              <a:latin typeface="Comic Sans MS"/>
              <a:ea typeface="Comic Sans MS"/>
              <a:cs typeface="Comic Sans MS"/>
              <a:sym typeface="Comic Sans MS"/>
            </a:endParaRPr>
          </a:p>
        </p:txBody>
      </p:sp>
      <p:pic>
        <p:nvPicPr>
          <p:cNvPr id="130" name="Google Shape;130;p20"/>
          <p:cNvPicPr preferRelativeResize="0"/>
          <p:nvPr/>
        </p:nvPicPr>
        <p:blipFill>
          <a:blip r:embed="rId3">
            <a:alphaModFix/>
          </a:blip>
          <a:stretch>
            <a:fillRect/>
          </a:stretch>
        </p:blipFill>
        <p:spPr>
          <a:xfrm>
            <a:off x="1417550" y="2299625"/>
            <a:ext cx="6308904" cy="208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body" idx="1"/>
          </p:nvPr>
        </p:nvSpPr>
        <p:spPr>
          <a:xfrm>
            <a:off x="219200" y="393900"/>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419" b="1">
                <a:solidFill>
                  <a:schemeClr val="dk1"/>
                </a:solidFill>
                <a:latin typeface="Comic Sans MS"/>
                <a:ea typeface="Comic Sans MS"/>
                <a:cs typeface="Comic Sans MS"/>
                <a:sym typeface="Comic Sans MS"/>
              </a:rPr>
              <a:t>Acerca de los repositorios remotos</a:t>
            </a:r>
            <a:endParaRPr b="1">
              <a:solidFill>
                <a:schemeClr val="dk1"/>
              </a:solidFill>
              <a:latin typeface="Comic Sans MS"/>
              <a:ea typeface="Comic Sans MS"/>
              <a:cs typeface="Comic Sans MS"/>
              <a:sym typeface="Comic Sans MS"/>
            </a:endParaRPr>
          </a:p>
          <a:p>
            <a:pPr marL="0" lvl="0" indent="0" algn="just" rtl="0">
              <a:spcBef>
                <a:spcPts val="1200"/>
              </a:spcBef>
              <a:spcAft>
                <a:spcPts val="0"/>
              </a:spcAft>
              <a:buNone/>
            </a:pPr>
            <a:r>
              <a:rPr lang="es-419">
                <a:solidFill>
                  <a:schemeClr val="dk1"/>
                </a:solidFill>
                <a:latin typeface="Comic Sans MS"/>
                <a:ea typeface="Comic Sans MS"/>
                <a:cs typeface="Comic Sans MS"/>
                <a:sym typeface="Comic Sans MS"/>
              </a:rPr>
              <a:t>Una URL remota es la manera de Git de decir "el lugar donde se almacena tu código". Esa URL podría ser tu repositorio en GitHub o la bifurcación de otro usuario o incluso en un servidor completamente diferente.</a:t>
            </a:r>
            <a:endParaRPr>
              <a:solidFill>
                <a:schemeClr val="dk1"/>
              </a:solidFill>
              <a:latin typeface="Comic Sans MS"/>
              <a:ea typeface="Comic Sans MS"/>
              <a:cs typeface="Comic Sans MS"/>
              <a:sym typeface="Comic Sans MS"/>
            </a:endParaRPr>
          </a:p>
          <a:p>
            <a:pPr marL="0" lvl="0" indent="0" algn="just" rtl="0">
              <a:spcBef>
                <a:spcPts val="1200"/>
              </a:spcBef>
              <a:spcAft>
                <a:spcPts val="1200"/>
              </a:spcAft>
              <a:buClr>
                <a:schemeClr val="dk1"/>
              </a:buClr>
              <a:buSzPts val="1100"/>
              <a:buFont typeface="Arial"/>
              <a:buNone/>
            </a:pPr>
            <a:r>
              <a:rPr lang="es-419" b="1">
                <a:solidFill>
                  <a:schemeClr val="dk1"/>
                </a:solidFill>
                <a:latin typeface="Comic Sans MS"/>
                <a:ea typeface="Comic Sans MS"/>
                <a:cs typeface="Comic Sans MS"/>
                <a:sym typeface="Comic Sans MS"/>
              </a:rPr>
              <a:t>Git remote add origin “URL”,</a:t>
            </a:r>
            <a:r>
              <a:rPr lang="es-419">
                <a:solidFill>
                  <a:schemeClr val="dk1"/>
                </a:solidFill>
                <a:latin typeface="Comic Sans MS"/>
                <a:ea typeface="Comic Sans MS"/>
                <a:cs typeface="Comic Sans MS"/>
                <a:sym typeface="Comic Sans MS"/>
              </a:rPr>
              <a:t> nos permite conectar el repositorio de GitHub con nuestro repositorio local.</a:t>
            </a:r>
            <a:endParaRPr>
              <a:solidFill>
                <a:schemeClr val="dk1"/>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1018</Words>
  <Application>Microsoft Office PowerPoint</Application>
  <PresentationFormat>Presentación en pantalla (16:9)</PresentationFormat>
  <Paragraphs>71</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Comic Sans MS</vt:lpstr>
      <vt:lpstr>Simple Light</vt:lpstr>
      <vt:lpstr>Git es un sistema de control de versiones distribuido, es multiplataforma, cada repositorio es independiente y tiene un historial de versiones completo y permite trabajar de forma colaborativa.    Git cuenta con 3 estados:</vt:lpstr>
      <vt:lpstr>Presentación de PowerPoint</vt:lpstr>
      <vt:lpstr>Configurar nuestros datos de usuarios en el primer uso de Git    </vt:lpstr>
      <vt:lpstr>Presentación de PowerPoint</vt:lpstr>
      <vt:lpstr>Ramas (Branch), Son ramificaciones, bifurcaciones, nuevos caminos que toma el proyecto. Hay una rama que suele llamarse “master” que es donde se encuentra el proyecto en producción. Cuando se trabaja en una característica nueva del proyecto se trabaja en una rama el cual es una copia exacta del proyecto pero separada del principal.</vt:lpstr>
      <vt:lpstr>Configuración para repositorio remoto</vt:lpstr>
      <vt:lpstr>Presentación de PowerPoint</vt:lpstr>
      <vt:lpstr>Pull Request, Es la acción de validar un código al que se le hará merge de una rama a otra. podrían compararse con un control de calidad interno donde el equipo tiene la oportunidad de detectar bugs o código que no sigue lineamientos, convenciones o buenas prácticas.  </vt:lpstr>
      <vt:lpstr>Presentación de PowerPoint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es un sistema de control de versiones distribuido, es multiplataforma, cada repositorio es independiente y tiene un historial de versiones completo y permite trabajar de forma colaborativa.    Git cuenta con 3 estados:</dc:title>
  <cp:lastModifiedBy>EDUARDO ANTONIO URBINA REYES</cp:lastModifiedBy>
  <cp:revision>1</cp:revision>
  <dcterms:modified xsi:type="dcterms:W3CDTF">2021-11-20T03:15:42Z</dcterms:modified>
</cp:coreProperties>
</file>