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69" r:id="rId15"/>
    <p:sldId id="26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48406" autoAdjust="0"/>
  </p:normalViewPr>
  <p:slideViewPr>
    <p:cSldViewPr snapToObjects="1">
      <p:cViewPr varScale="1">
        <p:scale>
          <a:sx n="36" d="100"/>
          <a:sy n="36" d="100"/>
        </p:scale>
        <p:origin x="2532" y="48"/>
      </p:cViewPr>
      <p:guideLst>
        <p:guide orient="horz" pos="2188"/>
        <p:guide pos="2880"/>
        <p:guide pos="3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452C-69D8-483C-BB39-1A254D2FB397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EB8E-7F93-4A7D-858F-3CC032789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13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7CA8-F5E9-4B7B-A225-2BC30D4709F8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1511-57C9-4010-B804-AF160D10F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5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 </a:t>
            </a:r>
            <a:r>
              <a:rPr lang="pt-BR" b="1" dirty="0" smtClean="0"/>
              <a:t>Wall Street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 Street tem esse nome por causa de um muro (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impedia os animais domésticos de se afastarem demais do assentamento existente na ponta de Manhattan.</a:t>
            </a:r>
          </a:p>
          <a:p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t-BR" dirty="0" smtClean="0"/>
              <a:t>-&gt; </a:t>
            </a:r>
            <a:r>
              <a:rPr lang="pt-BR" b="1" dirty="0" smtClean="0"/>
              <a:t>Lobos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vendedores. São os operadores que apostam na baixa dos preços para lucrar.</a:t>
            </a:r>
          </a:p>
          <a:p>
            <a:r>
              <a:rPr lang="pt-BR" baseline="0" dirty="0" smtClean="0"/>
              <a:t>  </a:t>
            </a:r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Ursos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compradores. São os operadores que apostam na alta dos preços para lucrar.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Porcos</a:t>
            </a:r>
          </a:p>
          <a:p>
            <a:r>
              <a:rPr lang="pt-BR" b="1" baseline="0" dirty="0" smtClean="0"/>
              <a:t>  </a:t>
            </a:r>
            <a:r>
              <a:rPr lang="pt-BR" dirty="0" smtClean="0"/>
              <a:t>São os operadores gulosos. Sempre</a:t>
            </a:r>
            <a:r>
              <a:rPr lang="pt-BR" baseline="0" dirty="0" smtClean="0"/>
              <a:t> acabam abatidos para satisfazer a próprio intemperança.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Carneiros</a:t>
            </a:r>
          </a:p>
          <a:p>
            <a:r>
              <a:rPr lang="pt-BR" b="1" baseline="0" dirty="0" smtClean="0"/>
              <a:t>  </a:t>
            </a:r>
            <a:r>
              <a:rPr lang="pt-BR" b="0" baseline="0" dirty="0" smtClean="0"/>
              <a:t>São os operadores que mantém suas posições por muito tempo. São seguidores passivos e medrosos de tendências, de dicas e de gurus.</a:t>
            </a:r>
          </a:p>
          <a:p>
            <a:r>
              <a:rPr lang="pt-BR" b="0" baseline="0" dirty="0" smtClean="0"/>
              <a:t>-------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se analisa o mercado, o que se examina, na verdade, é o comportamento da multidão. As massas se comportam da mesma maneira, em diferentes culturas, em todos os continentes. Os psicólogos sociais descobriram várias leis que governam o comportamento das multidões. O investidor precisa compreender como as multidões do mercado</a:t>
            </a:r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nfluenciam sua mente.</a:t>
            </a:r>
            <a:endParaRPr lang="pt-BR" b="0" baseline="0" dirty="0" smtClean="0"/>
          </a:p>
          <a:p>
            <a:r>
              <a:rPr lang="pt-BR" b="0" baseline="0" dirty="0" smtClean="0"/>
              <a:t>-&gt; </a:t>
            </a:r>
            <a:r>
              <a:rPr lang="pt-BR" b="1" baseline="0" dirty="0" smtClean="0"/>
              <a:t>Análise Técnica</a:t>
            </a:r>
          </a:p>
          <a:p>
            <a:r>
              <a:rPr lang="pt-BR" b="0" dirty="0" smtClean="0"/>
              <a:t>A análise técnica é psicologia social aplicada. Seu objetivo é identificar tendências e mudanças no comportamento das multidões, a fim de tomar decisões inteligentes sobre as operações no mercado.</a:t>
            </a:r>
          </a:p>
          <a:p>
            <a:r>
              <a:rPr lang="pt-BR" b="0" dirty="0" smtClean="0"/>
              <a:t>-&gt; </a:t>
            </a:r>
            <a:r>
              <a:rPr lang="pt-BR" b="1" dirty="0" smtClean="0"/>
              <a:t>Anális</a:t>
            </a:r>
            <a:r>
              <a:rPr lang="pt-BR" b="1" baseline="0" dirty="0" smtClean="0"/>
              <a:t>e Fundamentalista</a:t>
            </a:r>
          </a:p>
          <a:p>
            <a:r>
              <a:rPr lang="pt-BR" b="0" dirty="0" smtClean="0"/>
              <a:t>A análise fundamentalista visa avaliar a saúde financeira das empresas, projetar seus resultados futuros e determinar o preço justo para as suas ações. Uma boa análise leva em conta tanto fatores macro quanto microeconômicos.</a:t>
            </a:r>
          </a:p>
          <a:p>
            <a:r>
              <a:rPr lang="pt-BR" b="0" dirty="0" smtClean="0"/>
              <a:t>Ela também fornece alguns indicadores que permitem ao investidor avaliar quanto valem suas ações, quanto elas podem gerar em dividendos, em quanto tempo ele pode recuperar o que investiu e assim por diante. Para compor esses indicativos: lucro operacional, ativo, passivo, patrimônio líquido, receita bruta e assim por diante.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Tipos de Operação</a:t>
            </a:r>
          </a:p>
          <a:p>
            <a:r>
              <a:rPr lang="pt-BR" dirty="0" smtClean="0"/>
              <a:t>No mercado de ações dois tipos de operação</a:t>
            </a:r>
            <a:r>
              <a:rPr lang="pt-BR" baseline="0" dirty="0" smtClean="0"/>
              <a:t> são permitidos. Operar comprado ou operar à descoberto</a:t>
            </a:r>
          </a:p>
          <a:p>
            <a:r>
              <a:rPr lang="pt-BR" baseline="0" dirty="0" smtClean="0"/>
              <a:t>  -&gt; Operar Comprado – Mercados em Alta</a:t>
            </a:r>
          </a:p>
          <a:p>
            <a:r>
              <a:rPr lang="pt-BR" baseline="0" dirty="0" smtClean="0"/>
              <a:t>  Maneira mais intuitiva. Uma ação é negociada a R$20.</a:t>
            </a:r>
          </a:p>
          <a:p>
            <a:r>
              <a:rPr lang="pt-BR" baseline="0" dirty="0" smtClean="0"/>
              <a:t>  Se esta for vendida a R$22,00 será realizado lucro de 10%.</a:t>
            </a:r>
          </a:p>
          <a:p>
            <a:r>
              <a:rPr lang="pt-BR" baseline="0" dirty="0" smtClean="0"/>
              <a:t>  Se esta for vendida a R$18,00 será realizado prejuízo de 10%.</a:t>
            </a:r>
          </a:p>
          <a:p>
            <a:endParaRPr lang="pt-BR" baseline="0" dirty="0" smtClean="0"/>
          </a:p>
          <a:p>
            <a:r>
              <a:rPr lang="pt-BR" baseline="0" dirty="0" smtClean="0"/>
              <a:t>  -&gt; Operar Vendido (Venda à descoberto) – Mercados em Baixa</a:t>
            </a:r>
          </a:p>
          <a:p>
            <a:r>
              <a:rPr lang="pt-BR" baseline="0" dirty="0" smtClean="0"/>
              <a:t>  Consiste na venda de um ativo financeiro que você ainda não possui.</a:t>
            </a:r>
          </a:p>
          <a:p>
            <a:r>
              <a:rPr lang="pt-BR" baseline="0" dirty="0" smtClean="0"/>
              <a:t>  É feito um contrato de aluguel, com validade de n dias, assegurando que o proprietário da ação receberá a ação ou um dado valor.</a:t>
            </a:r>
          </a:p>
          <a:p>
            <a:r>
              <a:rPr lang="pt-BR" baseline="0" dirty="0" smtClean="0"/>
              <a:t>  Exemplo:</a:t>
            </a:r>
          </a:p>
          <a:p>
            <a:r>
              <a:rPr lang="pt-BR" baseline="0" dirty="0" smtClean="0"/>
              <a:t>  Vendo uma ação que não tenho a R$20,00.</a:t>
            </a:r>
          </a:p>
          <a:p>
            <a:r>
              <a:rPr lang="pt-BR" baseline="0" dirty="0" smtClean="0"/>
              <a:t>  Se o preço cair e eu comprar ela por R$18,00: ganhei R$20,00 por uma ação e paguei R$18. Logo 10% de lucro.</a:t>
            </a:r>
          </a:p>
          <a:p>
            <a:r>
              <a:rPr lang="pt-BR" baseline="0" dirty="0" smtClean="0"/>
              <a:t>  Se o preço subir e eu comprar ela por R$22,00: ganhei R$20,00 por uma ação e paguei R$22 por ela. Logo 10% de prejuízo.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9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5850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5"/>
            <a:ext cx="7620000" cy="5040560"/>
          </a:xfrm>
          <a:prstGeom prst="rect">
            <a:avLst/>
          </a:prstGeom>
        </p:spPr>
        <p:txBody>
          <a:bodyPr anchor="ctr" anchorCtr="0"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93" y="350738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14" y="4675783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4292284" y="-4297920"/>
            <a:ext cx="539552" cy="9140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-8091" y="0"/>
            <a:ext cx="914030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Agentes</a:t>
            </a:r>
            <a:r>
              <a:rPr lang="pt-BR" sz="3000" b="1" baseline="0" dirty="0" smtClean="0">
                <a:solidFill>
                  <a:schemeClr val="bg1"/>
                </a:solidFill>
              </a:rPr>
              <a:t> e Sistemas </a:t>
            </a:r>
            <a:r>
              <a:rPr lang="pt-BR" sz="3000" b="1" baseline="0" dirty="0" err="1" smtClean="0">
                <a:solidFill>
                  <a:schemeClr val="bg1"/>
                </a:solidFill>
              </a:rPr>
              <a:t>Multi-Agentes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chart/?symbol=BMFBOVESPA%3ABBAS3" TargetMode="External"/><Relationship Id="rId2" Type="http://schemas.openxmlformats.org/officeDocument/2006/relationships/hyperlink" Target="http://www.investing.com/indices/major-indi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ciedu.ca/journal/index.php/air/article/viewFile/1026/10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7295" y="2933945"/>
            <a:ext cx="7659687" cy="1741838"/>
          </a:xfrm>
        </p:spPr>
        <p:txBody>
          <a:bodyPr/>
          <a:lstStyle/>
          <a:p>
            <a:pPr algn="ctr"/>
            <a:r>
              <a:rPr lang="pt-BR" dirty="0" smtClean="0"/>
              <a:t>agentes inteligentes para aconselhamento no mercado de 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Eduardo Pedersetti </a:t>
            </a:r>
            <a:r>
              <a:rPr lang="pt-BR" b="1" dirty="0" smtClean="0">
                <a:solidFill>
                  <a:schemeClr val="tx1"/>
                </a:solidFill>
              </a:rPr>
              <a:t>José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Maiglon</a:t>
            </a:r>
            <a:r>
              <a:rPr lang="pt-BR" b="1" dirty="0">
                <a:solidFill>
                  <a:schemeClr val="tx1"/>
                </a:solidFill>
              </a:rPr>
              <a:t> Alexandre </a:t>
            </a:r>
            <a:r>
              <a:rPr lang="pt-BR" b="1" dirty="0" err="1">
                <a:solidFill>
                  <a:schemeClr val="tx1"/>
                </a:solidFill>
              </a:rPr>
              <a:t>Lubacheuski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 err="1" smtClean="0">
                <a:solidFill>
                  <a:schemeClr val="tx1"/>
                </a:solidFill>
              </a:rPr>
              <a:t>Tcharles</a:t>
            </a:r>
            <a:r>
              <a:rPr lang="pt-BR" b="1" dirty="0" smtClean="0">
                <a:solidFill>
                  <a:schemeClr val="tx1"/>
                </a:solidFill>
              </a:rPr>
              <a:t> Silva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Estudo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Desenvolver um Agente capaz de prever, com uma margem de erro aceitável, o preço seguinte de uma ação.</a:t>
            </a:r>
          </a:p>
          <a:p>
            <a:r>
              <a:rPr lang="pt-BR" dirty="0" smtClean="0"/>
              <a:t>Resultado esperado: Um Sistema de Recomendação com o margem de erro  inferior à 50%.</a:t>
            </a:r>
          </a:p>
        </p:txBody>
      </p:sp>
    </p:spTree>
    <p:extLst>
      <p:ext uri="{BB962C8B-B14F-4D97-AF65-F5344CB8AC3E}">
        <p14:creationId xmlns:p14="http://schemas.microsoft.com/office/powerpoint/2010/main" val="37371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Similares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Robôs de negociação</a:t>
            </a:r>
          </a:p>
          <a:p>
            <a:pPr lvl="1"/>
            <a:r>
              <a:rPr lang="pt-BR" dirty="0" err="1" smtClean="0"/>
              <a:t>MetaTrader</a:t>
            </a:r>
            <a:r>
              <a:rPr lang="pt-BR" dirty="0" smtClean="0"/>
              <a:t> 5</a:t>
            </a:r>
          </a:p>
          <a:p>
            <a:r>
              <a:rPr lang="pt-BR" dirty="0" smtClean="0"/>
              <a:t>Geradores de Sinais</a:t>
            </a:r>
          </a:p>
          <a:p>
            <a:r>
              <a:rPr lang="pt-BR" dirty="0" smtClean="0"/>
              <a:t>Protótipos de </a:t>
            </a:r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[4]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4" y="2348963"/>
            <a:ext cx="8003232" cy="2160075"/>
          </a:xfrm>
        </p:spPr>
      </p:pic>
    </p:spTree>
    <p:extLst>
      <p:ext uri="{BB962C8B-B14F-4D97-AF65-F5344CB8AC3E}">
        <p14:creationId xmlns:p14="http://schemas.microsoft.com/office/powerpoint/2010/main" val="827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a ser estudado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Bayesianas – 1º Momento</a:t>
            </a:r>
          </a:p>
          <a:p>
            <a:pPr lvl="1"/>
            <a:r>
              <a:rPr lang="pt-BR" dirty="0" smtClean="0"/>
              <a:t>Teoria e Prática de Redes Bayesianas</a:t>
            </a:r>
          </a:p>
          <a:p>
            <a:pPr lvl="1"/>
            <a:r>
              <a:rPr lang="pt-BR" dirty="0" smtClean="0"/>
              <a:t>Aplicação de Redes Bayesianas ao mercado de ações</a:t>
            </a:r>
          </a:p>
          <a:p>
            <a:r>
              <a:rPr lang="pt-BR" dirty="0" smtClean="0"/>
              <a:t>Análises Técnicas – 2º Momento (se possível)</a:t>
            </a:r>
          </a:p>
          <a:p>
            <a:pPr lvl="1"/>
            <a:r>
              <a:rPr lang="pt-BR" dirty="0" smtClean="0"/>
              <a:t>Incorporação de indicadores técnicos</a:t>
            </a:r>
          </a:p>
          <a:p>
            <a:pPr lvl="2"/>
            <a:r>
              <a:rPr lang="pt-BR" dirty="0" smtClean="0"/>
              <a:t>Indicadores de Tendência</a:t>
            </a:r>
          </a:p>
          <a:p>
            <a:pPr lvl="2"/>
            <a:r>
              <a:rPr lang="pt-BR" dirty="0" smtClean="0"/>
              <a:t>Indicadores de Reversão</a:t>
            </a:r>
          </a:p>
        </p:txBody>
      </p:sp>
    </p:spTree>
    <p:extLst>
      <p:ext uri="{BB962C8B-B14F-4D97-AF65-F5344CB8AC3E}">
        <p14:creationId xmlns:p14="http://schemas.microsoft.com/office/powerpoint/2010/main" val="30229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Handbook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Theory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Neural Networks</a:t>
            </a:r>
          </a:p>
          <a:p>
            <a:pPr lvl="1"/>
            <a:r>
              <a:rPr lang="en-US" dirty="0"/>
              <a:t>Bayesian Methods and Neural Networks (David </a:t>
            </a:r>
            <a:r>
              <a:rPr lang="en-US" dirty="0" smtClean="0"/>
              <a:t>Barber)</a:t>
            </a:r>
          </a:p>
          <a:p>
            <a:pPr lvl="1"/>
            <a:r>
              <a:rPr lang="pt-BR" dirty="0" err="1" smtClean="0"/>
              <a:t>Bayesian</a:t>
            </a:r>
            <a:r>
              <a:rPr lang="pt-BR" dirty="0" smtClean="0"/>
              <a:t> Networks </a:t>
            </a:r>
            <a:r>
              <a:rPr lang="en-US" dirty="0"/>
              <a:t>(Judea Pearl and Stuart Russell</a:t>
            </a:r>
            <a:r>
              <a:rPr lang="en-US" dirty="0" smtClean="0"/>
              <a:t>)</a:t>
            </a:r>
          </a:p>
          <a:p>
            <a:r>
              <a:rPr lang="pt-BR" dirty="0" smtClean="0"/>
              <a:t>Artificial </a:t>
            </a:r>
            <a:r>
              <a:rPr lang="pt-BR" dirty="0" err="1" smtClean="0"/>
              <a:t>Intelligence</a:t>
            </a:r>
            <a:r>
              <a:rPr lang="pt-BR" dirty="0" smtClean="0"/>
              <a:t> – A </a:t>
            </a:r>
            <a:r>
              <a:rPr lang="pt-BR" dirty="0" err="1" smtClean="0"/>
              <a:t>Modern</a:t>
            </a:r>
            <a:r>
              <a:rPr lang="pt-BR" dirty="0" smtClean="0"/>
              <a:t> Approach (Stuart Russel, Peter </a:t>
            </a:r>
            <a:r>
              <a:rPr lang="pt-BR" dirty="0" err="1" smtClean="0"/>
              <a:t>Norvig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Capítulo 13, 14, 15</a:t>
            </a:r>
          </a:p>
          <a:p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(</a:t>
            </a:r>
            <a:r>
              <a:rPr lang="fi-FI" dirty="0"/>
              <a:t>Eisuke Kita, Yi Zuo, Masaaki Harada, Takao </a:t>
            </a:r>
            <a:r>
              <a:rPr lang="fi-FI" dirty="0" smtClean="0"/>
              <a:t>Mizuno)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[1] </a:t>
            </a:r>
            <a:r>
              <a:rPr lang="en-US" sz="2400" dirty="0" err="1" smtClean="0"/>
              <a:t>Helder</a:t>
            </a:r>
            <a:r>
              <a:rPr lang="en-US" sz="2400" dirty="0" smtClean="0"/>
              <a:t>, A. 2004, Como se transformer </a:t>
            </a:r>
            <a:r>
              <a:rPr lang="en-US" sz="2400" dirty="0" err="1" smtClean="0"/>
              <a:t>em</a:t>
            </a:r>
            <a:r>
              <a:rPr lang="en-US" sz="2400" dirty="0" smtClean="0"/>
              <a:t> um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e </a:t>
            </a:r>
            <a:r>
              <a:rPr lang="en-US" sz="2400" dirty="0" err="1" smtClean="0"/>
              <a:t>investidor</a:t>
            </a:r>
            <a:r>
              <a:rPr lang="en-US" sz="2400" dirty="0" smtClean="0"/>
              <a:t> de </a:t>
            </a:r>
            <a:r>
              <a:rPr lang="en-US" sz="2400" dirty="0" err="1" smtClean="0"/>
              <a:t>sucesso</a:t>
            </a:r>
            <a:r>
              <a:rPr lang="en-US" sz="2400" dirty="0" smtClean="0"/>
              <a:t>. Elsevier </a:t>
            </a:r>
            <a:r>
              <a:rPr lang="en-US" sz="2400" dirty="0" err="1" smtClean="0"/>
              <a:t>Editora</a:t>
            </a:r>
            <a:r>
              <a:rPr lang="en-US" sz="2400" dirty="0" smtClean="0"/>
              <a:t> </a:t>
            </a:r>
            <a:r>
              <a:rPr lang="en-US" sz="2400" dirty="0" err="1" smtClean="0"/>
              <a:t>Ltda</a:t>
            </a:r>
            <a:r>
              <a:rPr lang="en-US" sz="2400" dirty="0" smtClean="0"/>
              <a:t>, 1ª </a:t>
            </a:r>
            <a:r>
              <a:rPr lang="en-US" sz="2400" dirty="0" err="1" smtClean="0"/>
              <a:t>Edição</a:t>
            </a:r>
            <a:r>
              <a:rPr lang="en-US" sz="2400" dirty="0" smtClean="0"/>
              <a:t>. </a:t>
            </a:r>
            <a:r>
              <a:rPr lang="en-US" sz="2400" dirty="0" err="1" smtClean="0"/>
              <a:t>Capítulos</a:t>
            </a:r>
            <a:r>
              <a:rPr lang="en-US" sz="2400" dirty="0" smtClean="0"/>
              <a:t> 1</a:t>
            </a:r>
            <a:r>
              <a:rPr lang="en-US" sz="2400" dirty="0"/>
              <a:t>, 2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[2] -, </a:t>
            </a:r>
            <a:r>
              <a:rPr lang="en-US" sz="2400" dirty="0" smtClean="0"/>
              <a:t>2016,  Major Indices,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www.investing.com/indices/major-indices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[3] -, </a:t>
            </a:r>
            <a:r>
              <a:rPr lang="en-US" sz="2400" dirty="0"/>
              <a:t>2016,  </a:t>
            </a:r>
            <a:r>
              <a:rPr lang="en-US" sz="2400" dirty="0" smtClean="0"/>
              <a:t>BBAS3 ON NM,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://www.tradingview.com/chart/?</a:t>
            </a:r>
            <a:r>
              <a:rPr lang="en-US" sz="2400" dirty="0" smtClean="0">
                <a:hlinkClick r:id="rId3"/>
              </a:rPr>
              <a:t>symbol=BMFBOVESPA%3ABBAS3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[4]</a:t>
            </a:r>
            <a:r>
              <a:rPr lang="fi-FI" sz="2400" dirty="0" smtClean="0"/>
              <a:t>Kita</a:t>
            </a:r>
            <a:r>
              <a:rPr lang="fi-FI" sz="2400" dirty="0"/>
              <a:t>, </a:t>
            </a:r>
            <a:r>
              <a:rPr lang="fi-FI" sz="2400" dirty="0" smtClean="0"/>
              <a:t>E., Zuo, Y., Harada, M., Mizuno, T. </a:t>
            </a:r>
            <a:r>
              <a:rPr lang="en-US" sz="2400" dirty="0" smtClean="0"/>
              <a:t>, 2012, Application of Bayesian Network to stock price prediction, </a:t>
            </a:r>
            <a:r>
              <a:rPr lang="en-US" sz="2400" dirty="0" err="1" smtClean="0"/>
              <a:t>disponível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www.sciedu.ca/journal/index.php/air/article/viewFile/1026/1001</a:t>
            </a:r>
            <a:endParaRPr lang="en-US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85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93784"/>
            <a:ext cx="7620000" cy="5364215"/>
          </a:xfrm>
        </p:spPr>
        <p:txBody>
          <a:bodyPr/>
          <a:lstStyle/>
          <a:p>
            <a:r>
              <a:rPr lang="pt-BR" dirty="0" smtClean="0"/>
              <a:t>Cenário – Mercado de Ações</a:t>
            </a:r>
          </a:p>
          <a:p>
            <a:pPr lvl="1"/>
            <a:r>
              <a:rPr lang="pt-BR" dirty="0" smtClean="0"/>
              <a:t>Transações</a:t>
            </a:r>
          </a:p>
          <a:p>
            <a:pPr lvl="1"/>
            <a:r>
              <a:rPr lang="pt-BR" dirty="0" smtClean="0"/>
              <a:t>Conceitos Importantes</a:t>
            </a:r>
          </a:p>
          <a:p>
            <a:r>
              <a:rPr lang="pt-BR" dirty="0" smtClean="0"/>
              <a:t>Escopo do Estudo</a:t>
            </a:r>
          </a:p>
          <a:p>
            <a:r>
              <a:rPr lang="pt-BR" dirty="0" smtClean="0"/>
              <a:t>Sistemas Similares</a:t>
            </a:r>
          </a:p>
          <a:p>
            <a:r>
              <a:rPr lang="pt-BR" dirty="0"/>
              <a:t>Ideia de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Material a ser estudado</a:t>
            </a:r>
          </a:p>
          <a:p>
            <a:r>
              <a:rPr lang="pt-BR" dirty="0" smtClean="0"/>
              <a:t>Bibliografias</a:t>
            </a:r>
          </a:p>
          <a:p>
            <a:r>
              <a:rPr lang="pt-BR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951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Mercado de Ações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2" y="1234109"/>
            <a:ext cx="7467908" cy="5546736"/>
          </a:xfrm>
        </p:spPr>
      </p:pic>
    </p:spTree>
    <p:extLst>
      <p:ext uri="{BB962C8B-B14F-4D97-AF65-F5344CB8AC3E}">
        <p14:creationId xmlns:p14="http://schemas.microsoft.com/office/powerpoint/2010/main" val="2438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Diariamente milhares de transações financeiras são efetuadas.</a:t>
            </a:r>
          </a:p>
          <a:p>
            <a:r>
              <a:rPr lang="pt-BR" dirty="0" smtClean="0"/>
              <a:t>Sistemas de robôs utilizados para operações;</a:t>
            </a:r>
          </a:p>
          <a:p>
            <a:pPr lvl="1"/>
            <a:r>
              <a:rPr lang="pt-BR" dirty="0" smtClean="0"/>
              <a:t>Meta </a:t>
            </a:r>
            <a:r>
              <a:rPr lang="pt-BR" dirty="0" err="1" smtClean="0"/>
              <a:t>Trader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MetaQuotes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5 (MQL5)</a:t>
            </a:r>
          </a:p>
          <a:p>
            <a:r>
              <a:rPr lang="pt-BR" dirty="0" smtClean="0"/>
              <a:t>Mercado de Softwares para recomendações de investimentos.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3191"/>
              </p:ext>
            </p:extLst>
          </p:nvPr>
        </p:nvGraphicFramePr>
        <p:xfrm>
          <a:off x="2546775" y="4869160"/>
          <a:ext cx="405045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53626"/>
                <a:gridCol w="2496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Transações Diárias [2]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Bovespa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2.9B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Dow Jones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Nasdaq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Nikkei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Wall Street</a:t>
            </a:r>
          </a:p>
          <a:p>
            <a:pPr lvl="1"/>
            <a:r>
              <a:rPr lang="pt-BR" dirty="0" smtClean="0"/>
              <a:t>Conceitos de Lobos, Ursos, Porcos e Carneiros</a:t>
            </a:r>
          </a:p>
          <a:p>
            <a:r>
              <a:rPr lang="pt-BR" dirty="0" smtClean="0"/>
              <a:t>Conceito de preço</a:t>
            </a:r>
          </a:p>
          <a:p>
            <a:pPr lvl="1"/>
            <a:r>
              <a:rPr lang="pt-BR" dirty="0" smtClean="0"/>
              <a:t>“Preço é o que o maior tolo está disposto a pagar” [1]</a:t>
            </a:r>
          </a:p>
          <a:p>
            <a:pPr lvl="1"/>
            <a:r>
              <a:rPr lang="pt-BR" dirty="0" smtClean="0"/>
              <a:t>Preço de compra (</a:t>
            </a:r>
            <a:r>
              <a:rPr lang="pt-BR" dirty="0" err="1" smtClean="0"/>
              <a:t>ask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Preço de venda (</a:t>
            </a:r>
            <a:r>
              <a:rPr lang="pt-BR" dirty="0" err="1" smtClean="0"/>
              <a:t>bid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Psicologia das massas</a:t>
            </a:r>
          </a:p>
          <a:p>
            <a:pPr lvl="1"/>
            <a:r>
              <a:rPr lang="pt-BR" dirty="0" smtClean="0"/>
              <a:t>Análise Técnica</a:t>
            </a:r>
          </a:p>
          <a:p>
            <a:pPr lvl="1"/>
            <a:r>
              <a:rPr lang="pt-BR" dirty="0" smtClean="0"/>
              <a:t>Análise Fundamentalista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0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de Mercado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TimeStamp;Open;Low;High;Close;Volume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Tempo gráfico</a:t>
            </a:r>
          </a:p>
          <a:p>
            <a:pPr lvl="1"/>
            <a:r>
              <a:rPr lang="pt-BR" dirty="0" smtClean="0"/>
              <a:t>1m;5m;1d;5d;1m;etc</a:t>
            </a:r>
          </a:p>
          <a:p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Candelabro</a:t>
            </a:r>
          </a:p>
          <a:p>
            <a:pPr lvl="1"/>
            <a:r>
              <a:rPr lang="pt-BR" dirty="0" err="1" smtClean="0"/>
              <a:t>Candles</a:t>
            </a:r>
            <a:endParaRPr lang="pt-BR" dirty="0" smtClean="0"/>
          </a:p>
          <a:p>
            <a:r>
              <a:rPr lang="pt-BR" dirty="0" smtClean="0"/>
              <a:t>Tipos de Operação</a:t>
            </a:r>
          </a:p>
          <a:p>
            <a:pPr lvl="1"/>
            <a:r>
              <a:rPr lang="pt-BR" dirty="0" smtClean="0"/>
              <a:t>Comprado</a:t>
            </a:r>
          </a:p>
          <a:p>
            <a:pPr lvl="1"/>
            <a:r>
              <a:rPr lang="pt-BR" dirty="0" smtClean="0"/>
              <a:t>Vendido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1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Linhas – BBAS3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sp>
        <p:nvSpPr>
          <p:cNvPr id="2" name="Texto explicativo em elipse 1"/>
          <p:cNvSpPr/>
          <p:nvPr/>
        </p:nvSpPr>
        <p:spPr>
          <a:xfrm>
            <a:off x="3131840" y="2850434"/>
            <a:ext cx="1709415" cy="612648"/>
          </a:xfrm>
          <a:prstGeom prst="wedgeEllipseCallout">
            <a:avLst>
              <a:gd name="adj1" fmla="val -32296"/>
              <a:gd name="adj2" fmla="val 838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Linha de Preço</a:t>
            </a:r>
          </a:p>
        </p:txBody>
      </p:sp>
      <p:sp>
        <p:nvSpPr>
          <p:cNvPr id="5" name="Texto explicativo em elipse 4"/>
          <p:cNvSpPr/>
          <p:nvPr/>
        </p:nvSpPr>
        <p:spPr>
          <a:xfrm>
            <a:off x="899592" y="4941168"/>
            <a:ext cx="1454105" cy="612648"/>
          </a:xfrm>
          <a:prstGeom prst="wedgeEllipseCallout">
            <a:avLst>
              <a:gd name="adj1" fmla="val 8460"/>
              <a:gd name="adj2" fmla="val 8026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3768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Candles</a:t>
            </a:r>
            <a:r>
              <a:rPr lang="pt-BR" dirty="0" smtClean="0"/>
              <a:t> – BBAS3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1" y="2268289"/>
            <a:ext cx="6529177" cy="34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– BBAS3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1493838"/>
            <a:ext cx="7139328" cy="50403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2021308"/>
            <a:ext cx="7139328" cy="39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3451</TotalTime>
  <Words>972</Words>
  <Application>Microsoft Office PowerPoint</Application>
  <PresentationFormat>Apresentação na tela (4:3)</PresentationFormat>
  <Paragraphs>124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agentes inteligentes para aconselhamento no mercado de ações</vt:lpstr>
      <vt:lpstr>Agenda</vt:lpstr>
      <vt:lpstr>Cenário – Mercado de Ações</vt:lpstr>
      <vt:lpstr>Cenário – Transações</vt:lpstr>
      <vt:lpstr>Cenário – Conceitos Importantes</vt:lpstr>
      <vt:lpstr>Cenário – Conceitos Importantes</vt:lpstr>
      <vt:lpstr>Linhas – BBAS3</vt:lpstr>
      <vt:lpstr>Candles – BBAS3</vt:lpstr>
      <vt:lpstr>Barras – BBAS3</vt:lpstr>
      <vt:lpstr>Escopo do Estudo</vt:lpstr>
      <vt:lpstr>Sistemas Similares</vt:lpstr>
      <vt:lpstr>Arquitetura</vt:lpstr>
      <vt:lpstr>Material a ser estudado</vt:lpstr>
      <vt:lpstr>Bibliografias</vt:lpstr>
      <vt:lpstr>Referências</vt:lpstr>
    </vt:vector>
  </TitlesOfParts>
  <Company>EPJMobile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EPJ</dc:creator>
  <cp:lastModifiedBy>EPJ</cp:lastModifiedBy>
  <cp:revision>250</cp:revision>
  <dcterms:created xsi:type="dcterms:W3CDTF">2014-11-11T22:12:41Z</dcterms:created>
  <dcterms:modified xsi:type="dcterms:W3CDTF">2016-10-03T22:46:34Z</dcterms:modified>
</cp:coreProperties>
</file>