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18" autoAdjust="0"/>
    <p:restoredTop sz="48406" autoAdjust="0"/>
  </p:normalViewPr>
  <p:slideViewPr>
    <p:cSldViewPr snapToObjects="1">
      <p:cViewPr varScale="1">
        <p:scale>
          <a:sx n="36" d="100"/>
          <a:sy n="36" d="100"/>
        </p:scale>
        <p:origin x="2532" y="48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7575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Quando se analisa o mercado, o que se examina, na verdade, é o comportamento da multidão. As massas se comportam da mesma maneira, em diferentes culturas, em todos os continentes. Os psicólogos sociais descobriram várias leis que governam o comportamento das multidões. O investidor precisa compreender como as multidões do mercado</a:t>
            </a:r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nfluenciam sua mente.</a:t>
            </a:r>
            <a:endParaRPr lang="pt-BR" b="0" baseline="0" dirty="0" smtClean="0"/>
          </a:p>
          <a:p>
            <a:r>
              <a:rPr lang="pt-BR" b="0" baseline="0" dirty="0" smtClean="0"/>
              <a:t>-&gt; </a:t>
            </a:r>
            <a:r>
              <a:rPr lang="pt-BR" b="1" baseline="0" dirty="0" smtClean="0"/>
              <a:t>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</a:t>
            </a:r>
            <a:r>
              <a:rPr lang="pt-BR" b="1" dirty="0" smtClean="0"/>
              <a:t>Anális</a:t>
            </a:r>
            <a:r>
              <a:rPr lang="pt-BR" b="1" baseline="0" dirty="0" smtClean="0"/>
              <a:t>e Fundamentalista</a:t>
            </a:r>
          </a:p>
          <a:p>
            <a:r>
              <a:rPr lang="pt-BR" b="0" dirty="0" smtClean="0"/>
              <a:t>A análise fundamentalista visa avaliar a saúde financeira das empresas, projetar seus resultados futuros e determinar o preço justo para as suas ações. Uma boa análise leva em conta tanto fatores macro quanto microeconômicos.</a:t>
            </a:r>
          </a:p>
          <a:p>
            <a:r>
              <a:rPr lang="pt-BR" b="0" dirty="0" smtClean="0"/>
              <a:t>Ela também fornece alguns indicadores que permitem ao investidor avaliar quanto valem suas ações, quanto elas podem gerar em dividendos, em quanto tempo ele pode recuperar o que investiu e assim por diante. Para compor esses indicativos: lucro operacional, ativo, passivo, patrimônio líquido, receita bruta e assim por diante.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9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Tipos de Operação</a:t>
            </a:r>
          </a:p>
          <a:p>
            <a:r>
              <a:rPr lang="pt-BR" dirty="0" smtClean="0"/>
              <a:t>No mercado de ações dois tipos de operação</a:t>
            </a:r>
            <a:r>
              <a:rPr lang="pt-BR" baseline="0" dirty="0" smtClean="0"/>
              <a:t> são permitidos. Operar comprado ou operar à descoberto</a:t>
            </a:r>
          </a:p>
          <a:p>
            <a:r>
              <a:rPr lang="pt-BR" baseline="0" dirty="0" smtClean="0"/>
              <a:t>  -&gt; Operar Comprado – Mercados em Alta</a:t>
            </a:r>
          </a:p>
          <a:p>
            <a:r>
              <a:rPr lang="pt-BR" baseline="0" dirty="0" smtClean="0"/>
              <a:t>  Maneira mais intuitiva. Uma ação é negociada a R$20.</a:t>
            </a:r>
          </a:p>
          <a:p>
            <a:r>
              <a:rPr lang="pt-BR" baseline="0" dirty="0" smtClean="0"/>
              <a:t>  Se esta for vendida a R$22,00 será realizado lucro de 10%.</a:t>
            </a:r>
          </a:p>
          <a:p>
            <a:r>
              <a:rPr lang="pt-BR" baseline="0" dirty="0" smtClean="0"/>
              <a:t>  Se esta for vendida a R$18,00 será realizado prejuízo de 10%.</a:t>
            </a:r>
          </a:p>
          <a:p>
            <a:endParaRPr lang="pt-BR" baseline="0" dirty="0" smtClean="0"/>
          </a:p>
          <a:p>
            <a:r>
              <a:rPr lang="pt-BR" baseline="0" dirty="0" smtClean="0"/>
              <a:t>  -&gt; Operar Vendido (Venda à descoberto) – Mercados em Baixa</a:t>
            </a:r>
          </a:p>
          <a:p>
            <a:r>
              <a:rPr lang="pt-BR" baseline="0" dirty="0" smtClean="0"/>
              <a:t>  Consiste na venda de um ativo financeiro que você ainda não possui.</a:t>
            </a:r>
          </a:p>
          <a:p>
            <a:r>
              <a:rPr lang="pt-BR" baseline="0" dirty="0" smtClean="0"/>
              <a:t>  É feito um contrato de aluguel, com validade de n dias, assegurando que o proprietário da ação receberá a ação ou um dado valor.</a:t>
            </a:r>
          </a:p>
          <a:p>
            <a:r>
              <a:rPr lang="pt-BR" baseline="0" dirty="0" smtClean="0"/>
              <a:t>  Exemplo:</a:t>
            </a:r>
          </a:p>
          <a:p>
            <a:r>
              <a:rPr lang="pt-BR" baseline="0" dirty="0" smtClean="0"/>
              <a:t>  Vendo uma ação que não tenho a R$20,00.</a:t>
            </a:r>
          </a:p>
          <a:p>
            <a:r>
              <a:rPr lang="pt-BR" baseline="0" dirty="0" smtClean="0"/>
              <a:t>  Se o preço cair e eu comprar ela por R$18,00: ganhei R$20,00 por uma ação e paguei R$18. Logo 10% de lucro.</a:t>
            </a:r>
          </a:p>
          <a:p>
            <a:r>
              <a:rPr lang="pt-BR" baseline="0" dirty="0" smtClean="0"/>
              <a:t>  Se o preço subir e eu comprar ela por R$22,00: ganhei R$20,00 por uma ação e paguei R$22 por ela. Logo 10% de prejuízo.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4293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%3A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sciedu.ca/journal/index.php/air/article/viewFile/1026/100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[4]</a:t>
            </a:r>
            <a:endParaRPr lang="pt-BR" dirty="0" smtClean="0"/>
          </a:p>
          <a:p>
            <a:pPr lvl="1"/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pic>
        <p:nvPicPr>
          <p:cNvPr id="2" name="Espaço Reservado para Conteúdo 1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84" y="2348963"/>
            <a:ext cx="8003232" cy="2160075"/>
          </a:xfrm>
        </p:spPr>
      </p:pic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[1] </a:t>
            </a:r>
            <a:r>
              <a:rPr lang="en-US" sz="2400" dirty="0" err="1" smtClean="0"/>
              <a:t>Helder</a:t>
            </a:r>
            <a:r>
              <a:rPr lang="en-US" sz="2400" dirty="0" smtClean="0"/>
              <a:t>, A. 2004, Como se transformer </a:t>
            </a:r>
            <a:r>
              <a:rPr lang="en-US" sz="2400" dirty="0" err="1" smtClean="0"/>
              <a:t>em</a:t>
            </a:r>
            <a:r>
              <a:rPr lang="en-US" sz="2400" dirty="0" smtClean="0"/>
              <a:t> um </a:t>
            </a:r>
            <a:r>
              <a:rPr lang="en-US" sz="2400" dirty="0" err="1" smtClean="0"/>
              <a:t>operador</a:t>
            </a:r>
            <a:r>
              <a:rPr lang="en-US" sz="2400" dirty="0" smtClean="0"/>
              <a:t> e </a:t>
            </a:r>
            <a:r>
              <a:rPr lang="en-US" sz="2400" dirty="0" err="1" smtClean="0"/>
              <a:t>investidor</a:t>
            </a:r>
            <a:r>
              <a:rPr lang="en-US" sz="2400" dirty="0" smtClean="0"/>
              <a:t> de </a:t>
            </a:r>
            <a:r>
              <a:rPr lang="en-US" sz="2400" dirty="0" err="1" smtClean="0"/>
              <a:t>sucesso</a:t>
            </a:r>
            <a:r>
              <a:rPr lang="en-US" sz="2400" dirty="0" smtClean="0"/>
              <a:t>. Elsevier </a:t>
            </a:r>
            <a:r>
              <a:rPr lang="en-US" sz="2400" dirty="0" err="1" smtClean="0"/>
              <a:t>Editora</a:t>
            </a:r>
            <a:r>
              <a:rPr lang="en-US" sz="2400" dirty="0" smtClean="0"/>
              <a:t> </a:t>
            </a:r>
            <a:r>
              <a:rPr lang="en-US" sz="2400" dirty="0" err="1" smtClean="0"/>
              <a:t>Ltda</a:t>
            </a:r>
            <a:r>
              <a:rPr lang="en-US" sz="2400" dirty="0" smtClean="0"/>
              <a:t>, 1ª </a:t>
            </a:r>
            <a:r>
              <a:rPr lang="en-US" sz="2400" dirty="0" err="1" smtClean="0"/>
              <a:t>Edição</a:t>
            </a:r>
            <a:r>
              <a:rPr lang="en-US" sz="2400" dirty="0" smtClean="0"/>
              <a:t>. </a:t>
            </a:r>
            <a:r>
              <a:rPr lang="en-US" sz="2400" dirty="0" err="1" smtClean="0"/>
              <a:t>Capítulos</a:t>
            </a:r>
            <a:r>
              <a:rPr lang="en-US" sz="2400" dirty="0" smtClean="0"/>
              <a:t> 1</a:t>
            </a:r>
            <a:r>
              <a:rPr lang="en-US" sz="2400" dirty="0"/>
              <a:t>, 2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[2] -, </a:t>
            </a:r>
            <a:r>
              <a:rPr lang="en-US" sz="2400" dirty="0" smtClean="0"/>
              <a:t>2016,  Major Indices,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: </a:t>
            </a:r>
            <a:r>
              <a:rPr lang="en-US" sz="2400" dirty="0">
                <a:hlinkClick r:id="rId2"/>
              </a:rPr>
              <a:t>http://</a:t>
            </a:r>
            <a:r>
              <a:rPr lang="en-US" sz="2400" dirty="0" smtClean="0">
                <a:hlinkClick r:id="rId2"/>
              </a:rPr>
              <a:t>www.investing.com/indices/major-indices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[3] -, </a:t>
            </a:r>
            <a:r>
              <a:rPr lang="en-US" sz="2400" dirty="0"/>
              <a:t>2016,  </a:t>
            </a:r>
            <a:r>
              <a:rPr lang="en-US" sz="2400" dirty="0" smtClean="0"/>
              <a:t>BBAS3 ON NM, </a:t>
            </a:r>
            <a:r>
              <a:rPr lang="en-US" sz="2400" dirty="0" err="1"/>
              <a:t>disponível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 smtClean="0"/>
              <a:t>: </a:t>
            </a:r>
            <a:r>
              <a:rPr lang="en-US" sz="2400" dirty="0" smtClean="0">
                <a:hlinkClick r:id="rId3"/>
              </a:rPr>
              <a:t>https</a:t>
            </a:r>
            <a:r>
              <a:rPr lang="en-US" sz="2400" dirty="0">
                <a:hlinkClick r:id="rId3"/>
              </a:rPr>
              <a:t>://www.tradingview.com/chart/?</a:t>
            </a:r>
            <a:r>
              <a:rPr lang="en-US" sz="2400" dirty="0" smtClean="0">
                <a:hlinkClick r:id="rId3"/>
              </a:rPr>
              <a:t>symbol=BMFBOVESPA%3ABBAS3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[4]</a:t>
            </a:r>
            <a:r>
              <a:rPr lang="fi-FI" sz="2400" dirty="0" smtClean="0"/>
              <a:t>Kita</a:t>
            </a:r>
            <a:r>
              <a:rPr lang="fi-FI" sz="2400" dirty="0"/>
              <a:t>, </a:t>
            </a:r>
            <a:r>
              <a:rPr lang="fi-FI" sz="2400" dirty="0" smtClean="0"/>
              <a:t>E., Zuo, Y., Harada, M., Mizuno, T. </a:t>
            </a:r>
            <a:r>
              <a:rPr lang="en-US" sz="2400" dirty="0" smtClean="0"/>
              <a:t>, 2012, Application of Bayesian Network to stock price prediction, </a:t>
            </a:r>
            <a:r>
              <a:rPr lang="en-US" sz="2400" dirty="0" err="1" smtClean="0"/>
              <a:t>disponível</a:t>
            </a:r>
            <a:r>
              <a:rPr lang="en-US" sz="2400" dirty="0" smtClean="0"/>
              <a:t> </a:t>
            </a:r>
            <a:r>
              <a:rPr lang="en-US" sz="2400" dirty="0" err="1" smtClean="0"/>
              <a:t>em</a:t>
            </a: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http://</a:t>
            </a:r>
            <a:r>
              <a:rPr lang="en-US" sz="2400" dirty="0" smtClean="0">
                <a:hlinkClick r:id="rId4"/>
              </a:rPr>
              <a:t>www.sciedu.ca/journal/index.php/air/article/viewFile/1026/1001</a:t>
            </a:r>
            <a:endParaRPr lang="en-US" sz="2400" dirty="0" smtClean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milhares de transações financeiras são efetuadas.</a:t>
            </a:r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sp>
        <p:nvSpPr>
          <p:cNvPr id="2" name="Texto explicativo em elipse 1"/>
          <p:cNvSpPr/>
          <p:nvPr/>
        </p:nvSpPr>
        <p:spPr>
          <a:xfrm>
            <a:off x="3131840" y="2850434"/>
            <a:ext cx="1709415" cy="612648"/>
          </a:xfrm>
          <a:prstGeom prst="wedgeEllipseCallout">
            <a:avLst>
              <a:gd name="adj1" fmla="val -32296"/>
              <a:gd name="adj2" fmla="val 83822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Linha de Preço</a:t>
            </a:r>
          </a:p>
        </p:txBody>
      </p:sp>
      <p:sp>
        <p:nvSpPr>
          <p:cNvPr id="5" name="Texto explicativo em elipse 4"/>
          <p:cNvSpPr/>
          <p:nvPr/>
        </p:nvSpPr>
        <p:spPr>
          <a:xfrm>
            <a:off x="899592" y="4941168"/>
            <a:ext cx="1454105" cy="612648"/>
          </a:xfrm>
          <a:prstGeom prst="wedgeEllipseCallout">
            <a:avLst>
              <a:gd name="adj1" fmla="val 8460"/>
              <a:gd name="adj2" fmla="val 80268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b="1" dirty="0" smtClean="0">
                <a:solidFill>
                  <a:schemeClr val="tx1"/>
                </a:solidFill>
              </a:rPr>
              <a:t>Volume</a:t>
            </a:r>
          </a:p>
        </p:txBody>
      </p:sp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3453</TotalTime>
  <Words>972</Words>
  <Application>Microsoft Office PowerPoint</Application>
  <PresentationFormat>Apresentação na tela (4:3)</PresentationFormat>
  <Paragraphs>124</Paragraphs>
  <Slides>15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250</cp:revision>
  <dcterms:created xsi:type="dcterms:W3CDTF">2014-11-11T22:12:41Z</dcterms:created>
  <dcterms:modified xsi:type="dcterms:W3CDTF">2016-10-03T22:49:04Z</dcterms:modified>
</cp:coreProperties>
</file>