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0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8" r:id="rId12"/>
    <p:sldId id="270" r:id="rId13"/>
    <p:sldId id="267" r:id="rId14"/>
    <p:sldId id="269" r:id="rId15"/>
    <p:sldId id="261" r:id="rId16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7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Estilo com Tema 1 - Ênfase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18" autoAdjust="0"/>
    <p:restoredTop sz="47605" autoAdjust="0"/>
  </p:normalViewPr>
  <p:slideViewPr>
    <p:cSldViewPr snapToObjects="1">
      <p:cViewPr varScale="1">
        <p:scale>
          <a:sx n="44" d="100"/>
          <a:sy n="44" d="100"/>
        </p:scale>
        <p:origin x="2520" y="60"/>
      </p:cViewPr>
      <p:guideLst>
        <p:guide orient="horz" pos="2188"/>
        <p:guide pos="2880"/>
        <p:guide pos="37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Objects="1">
      <p:cViewPr varScale="1">
        <p:scale>
          <a:sx n="55" d="100"/>
          <a:sy n="55" d="100"/>
        </p:scale>
        <p:origin x="-2880" y="-90"/>
      </p:cViewPr>
      <p:guideLst>
        <p:guide orient="horz" pos="2928"/>
        <p:guide pos="2208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2452C-69D8-483C-BB39-1A254D2FB397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1FEB8E-7F93-4A7D-858F-3CC032789785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2139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87CA8-F5E9-4B7B-A225-2BC30D4709F8}" type="datetimeFigureOut">
              <a:rPr lang="pt-BR" smtClean="0"/>
              <a:pPr/>
              <a:t>03/10/2016</a:t>
            </a:fld>
            <a:endParaRPr lang="pt-B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5E1511-57C9-4010-B804-AF160D10F624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0233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 </a:t>
            </a:r>
            <a:r>
              <a:rPr lang="pt-BR" b="1" dirty="0" smtClean="0"/>
              <a:t>Wall Street</a:t>
            </a:r>
          </a:p>
          <a:p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 Street tem esse nome por causa de um muro (</a:t>
            </a:r>
            <a:r>
              <a:rPr lang="pt-BR" sz="120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wall</a:t>
            </a:r>
            <a:r>
              <a:rPr lang="pt-BR" sz="120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que impedia os animais domésticos de se afastarem demais do assentamento existente na ponta de Manhattan.</a:t>
            </a:r>
          </a:p>
          <a:p>
            <a:r>
              <a:rPr lang="pt-BR" sz="120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 </a:t>
            </a:r>
            <a:r>
              <a:rPr lang="pt-BR" dirty="0" smtClean="0"/>
              <a:t>-&gt; </a:t>
            </a:r>
            <a:r>
              <a:rPr lang="pt-BR" b="1" dirty="0" smtClean="0"/>
              <a:t>Lobos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vendedores. São os operadores que apostam na baixa dos preços para lucrar.</a:t>
            </a:r>
          </a:p>
          <a:p>
            <a:r>
              <a:rPr lang="pt-BR" baseline="0" dirty="0" smtClean="0"/>
              <a:t>  </a:t>
            </a:r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Ursos</a:t>
            </a:r>
          </a:p>
          <a:p>
            <a:r>
              <a:rPr lang="pt-BR" b="1" baseline="0" dirty="0" smtClean="0"/>
              <a:t>  </a:t>
            </a:r>
            <a:r>
              <a:rPr lang="pt-BR" baseline="0" dirty="0" smtClean="0"/>
              <a:t>São os compradores. </a:t>
            </a:r>
            <a:r>
              <a:rPr lang="pt-BR" baseline="0" dirty="0" smtClean="0"/>
              <a:t>São os operadores que apostam na alta dos preços para lucrar.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Porcos</a:t>
            </a:r>
          </a:p>
          <a:p>
            <a:r>
              <a:rPr lang="pt-BR" b="1" baseline="0" dirty="0" smtClean="0"/>
              <a:t>  </a:t>
            </a:r>
            <a:r>
              <a:rPr lang="pt-BR" dirty="0" smtClean="0"/>
              <a:t>São os operadores gulosos. Sempre</a:t>
            </a:r>
            <a:r>
              <a:rPr lang="pt-BR" baseline="0" dirty="0" smtClean="0"/>
              <a:t> acabam abatidos para satisfazer a próprio intemperança.</a:t>
            </a:r>
          </a:p>
          <a:p>
            <a:r>
              <a:rPr lang="pt-BR" baseline="0" dirty="0" smtClean="0"/>
              <a:t>  -&gt; </a:t>
            </a:r>
            <a:r>
              <a:rPr lang="pt-BR" b="1" baseline="0" dirty="0" smtClean="0"/>
              <a:t>Carneiros</a:t>
            </a:r>
          </a:p>
          <a:p>
            <a:r>
              <a:rPr lang="pt-BR" b="1" baseline="0" dirty="0" smtClean="0"/>
              <a:t>  </a:t>
            </a:r>
            <a:r>
              <a:rPr lang="pt-BR" b="0" baseline="0" dirty="0" smtClean="0"/>
              <a:t>São os operadores que mantém suas posições por muito tempo. São seguidores passivos e medrosos de tendências, de dicas e de gurus.</a:t>
            </a:r>
          </a:p>
          <a:p>
            <a:r>
              <a:rPr lang="pt-BR" b="0" baseline="0" dirty="0" smtClean="0"/>
              <a:t>-------</a:t>
            </a:r>
          </a:p>
          <a:p>
            <a:r>
              <a:rPr lang="pt-BR" b="0" baseline="0" dirty="0" smtClean="0"/>
              <a:t>-&gt; </a:t>
            </a:r>
            <a:r>
              <a:rPr lang="pt-BR" b="1" baseline="0" dirty="0" smtClean="0"/>
              <a:t>Análise Técnica</a:t>
            </a:r>
          </a:p>
          <a:p>
            <a:r>
              <a:rPr lang="pt-BR" b="0" dirty="0" smtClean="0"/>
              <a:t>A análise técnica é psicologia social aplicada. Seu objetivo é identificar tendências e mudanças no comportamento das multidões, a fim de tomar decisões inteligentes sobre as operações no mercado.</a:t>
            </a:r>
          </a:p>
          <a:p>
            <a:r>
              <a:rPr lang="pt-BR" b="0" dirty="0" smtClean="0"/>
              <a:t>-&gt; </a:t>
            </a:r>
            <a:r>
              <a:rPr lang="pt-BR" b="1" dirty="0" smtClean="0"/>
              <a:t>Anális</a:t>
            </a:r>
            <a:r>
              <a:rPr lang="pt-BR" b="1" baseline="0" dirty="0" smtClean="0"/>
              <a:t>e Fundamentalista</a:t>
            </a:r>
          </a:p>
          <a:p>
            <a:r>
              <a:rPr lang="pt-BR" b="0" dirty="0" smtClean="0"/>
              <a:t>A análise fundamentalista é baseada em relatórios de empresas,</a:t>
            </a:r>
            <a:r>
              <a:rPr lang="pt-BR" b="0" baseline="0" dirty="0" smtClean="0"/>
              <a:t> iniciativas de bancos centrais, índices de setores e variáveis </a:t>
            </a:r>
            <a:r>
              <a:rPr lang="pt-BR" b="0" baseline="0" dirty="0" err="1" smtClean="0"/>
              <a:t>macro-econômicas</a:t>
            </a:r>
            <a:r>
              <a:rPr lang="pt-BR" b="0" baseline="0" dirty="0" smtClean="0"/>
              <a:t>.</a:t>
            </a:r>
            <a:endParaRPr lang="pt-BR" b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4089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-&gt;</a:t>
            </a:r>
            <a:r>
              <a:rPr lang="pt-BR" baseline="0" dirty="0" smtClean="0"/>
              <a:t> </a:t>
            </a:r>
            <a:r>
              <a:rPr lang="pt-BR" b="1" baseline="0" dirty="0" smtClean="0"/>
              <a:t>Tipos de Operação</a:t>
            </a:r>
          </a:p>
          <a:p>
            <a:r>
              <a:rPr lang="pt-BR" dirty="0" smtClean="0"/>
              <a:t>No mercado de ações dois tipos de operação</a:t>
            </a:r>
            <a:r>
              <a:rPr lang="pt-BR" baseline="0" dirty="0" smtClean="0"/>
              <a:t> são permitidos</a:t>
            </a:r>
            <a:r>
              <a:rPr lang="pt-BR" baseline="0" smtClean="0"/>
              <a:t>. Operar comprado ou operar à descoberto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E1511-57C9-4010-B804-AF160D10F624}" type="slidenum">
              <a:rPr lang="pt-BR" smtClean="0"/>
              <a:pPr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65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7620000" cy="58506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3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3785"/>
            <a:ext cx="7620000" cy="5040560"/>
          </a:xfrm>
          <a:prstGeom prst="rect">
            <a:avLst/>
          </a:prstGeom>
        </p:spPr>
        <p:txBody>
          <a:bodyPr anchor="ctr" anchorCtr="0"/>
          <a:lstStyle>
            <a:lvl1pPr algn="just">
              <a:defRPr sz="2600"/>
            </a:lvl1pPr>
            <a:lvl2pPr algn="just">
              <a:defRPr sz="2400"/>
            </a:lvl2pPr>
            <a:lvl3pPr algn="just">
              <a:defRPr sz="2200"/>
            </a:lvl3pPr>
            <a:lvl4pPr algn="just">
              <a:defRPr sz="2200"/>
            </a:lvl4pPr>
            <a:lvl5pPr algn="just">
              <a:defRPr sz="22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293" y="3507383"/>
            <a:ext cx="7659687" cy="1168400"/>
          </a:xfrm>
          <a:prstGeom prst="rect">
            <a:avLst/>
          </a:prstGeom>
        </p:spPr>
        <p:txBody>
          <a:bodyPr anchor="t"/>
          <a:lstStyle>
            <a:lvl1pPr algn="l">
              <a:defRPr sz="3600" b="0" cap="all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714" y="4675783"/>
            <a:ext cx="6135687" cy="163353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551352" y="1645920"/>
            <a:ext cx="2438399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</p:spPr>
        <p:txBody>
          <a:bodyPr/>
          <a:lstStyle/>
          <a:p>
            <a:fld id="{6E2D2B3B-882E-40F3-A32F-6DD516915044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 rot="16200000">
            <a:off x="4292284" y="-4297920"/>
            <a:ext cx="539552" cy="914030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4" name="CaixaDeTexto 3"/>
          <p:cNvSpPr txBox="1"/>
          <p:nvPr userDrawn="1"/>
        </p:nvSpPr>
        <p:spPr>
          <a:xfrm>
            <a:off x="-8091" y="0"/>
            <a:ext cx="9140304" cy="553998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3000" b="1" dirty="0" smtClean="0">
                <a:solidFill>
                  <a:schemeClr val="bg1"/>
                </a:solidFill>
              </a:rPr>
              <a:t>Agentes</a:t>
            </a:r>
            <a:r>
              <a:rPr lang="pt-BR" sz="3000" b="1" baseline="0" dirty="0" smtClean="0">
                <a:solidFill>
                  <a:schemeClr val="bg1"/>
                </a:solidFill>
              </a:rPr>
              <a:t> e Sistemas </a:t>
            </a:r>
            <a:r>
              <a:rPr lang="pt-BR" sz="3000" b="1" baseline="0" dirty="0" err="1" smtClean="0">
                <a:solidFill>
                  <a:schemeClr val="bg1"/>
                </a:solidFill>
              </a:rPr>
              <a:t>Multi-Agentes</a:t>
            </a:r>
            <a:endParaRPr lang="pt-BR" sz="3000" b="1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604448" y="0"/>
            <a:ext cx="539552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radingview.com/chart/?symbol=BMFBOVESPA:BBAS3" TargetMode="External"/><Relationship Id="rId2" Type="http://schemas.openxmlformats.org/officeDocument/2006/relationships/hyperlink" Target="http://www.investing.com/indices/major-indices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07295" y="2933945"/>
            <a:ext cx="7659687" cy="1741838"/>
          </a:xfrm>
        </p:spPr>
        <p:txBody>
          <a:bodyPr/>
          <a:lstStyle/>
          <a:p>
            <a:pPr algn="ctr"/>
            <a:r>
              <a:rPr lang="pt-BR" dirty="0" smtClean="0"/>
              <a:t>agentes inteligentes para aconselhamento no mercado de ações</a:t>
            </a:r>
            <a:endParaRPr lang="pt-BR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Eduardo Pedersetti </a:t>
            </a:r>
            <a:r>
              <a:rPr lang="pt-BR" b="1" dirty="0" smtClean="0">
                <a:solidFill>
                  <a:schemeClr val="tx1"/>
                </a:solidFill>
              </a:rPr>
              <a:t>José</a:t>
            </a:r>
          </a:p>
          <a:p>
            <a:r>
              <a:rPr lang="pt-BR" b="1" dirty="0" err="1">
                <a:solidFill>
                  <a:schemeClr val="tx1"/>
                </a:solidFill>
              </a:rPr>
              <a:t>Maiglon</a:t>
            </a:r>
            <a:r>
              <a:rPr lang="pt-BR" b="1" dirty="0">
                <a:solidFill>
                  <a:schemeClr val="tx1"/>
                </a:solidFill>
              </a:rPr>
              <a:t> Alexandre </a:t>
            </a:r>
            <a:r>
              <a:rPr lang="pt-BR" b="1" dirty="0" err="1">
                <a:solidFill>
                  <a:schemeClr val="tx1"/>
                </a:solidFill>
              </a:rPr>
              <a:t>Lubacheuski</a:t>
            </a:r>
            <a:r>
              <a:rPr lang="pt-BR" b="1" dirty="0">
                <a:solidFill>
                  <a:schemeClr val="tx1"/>
                </a:solidFill>
              </a:rPr>
              <a:t/>
            </a:r>
            <a:br>
              <a:rPr lang="pt-BR" b="1" dirty="0">
                <a:solidFill>
                  <a:schemeClr val="tx1"/>
                </a:solidFill>
              </a:rPr>
            </a:br>
            <a:r>
              <a:rPr lang="pt-BR" b="1" dirty="0" err="1" smtClean="0">
                <a:solidFill>
                  <a:schemeClr val="tx1"/>
                </a:solidFill>
              </a:rPr>
              <a:t>Tcharles</a:t>
            </a:r>
            <a:r>
              <a:rPr lang="pt-BR" b="1" dirty="0" smtClean="0">
                <a:solidFill>
                  <a:schemeClr val="tx1"/>
                </a:solidFill>
              </a:rPr>
              <a:t> Silva</a:t>
            </a:r>
            <a:endParaRPr lang="pt-B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97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Escopo do Estudo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Objetivo: Desenvolver um Agente capaz de prever, com uma margem de erro aceitável, o preço seguinte de uma ação.</a:t>
            </a:r>
          </a:p>
          <a:p>
            <a:r>
              <a:rPr lang="pt-BR" dirty="0" smtClean="0"/>
              <a:t>Resultado esperado: Um Sistema de Recomendação com o margem de erro  inferior à 50%.</a:t>
            </a:r>
          </a:p>
        </p:txBody>
      </p:sp>
    </p:spTree>
    <p:extLst>
      <p:ext uri="{BB962C8B-B14F-4D97-AF65-F5344CB8AC3E}">
        <p14:creationId xmlns:p14="http://schemas.microsoft.com/office/powerpoint/2010/main" val="37371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Sistemas Similares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Robôs de negociação</a:t>
            </a:r>
          </a:p>
          <a:p>
            <a:pPr lvl="1"/>
            <a:r>
              <a:rPr lang="pt-BR" dirty="0" err="1" smtClean="0"/>
              <a:t>MetaTrader</a:t>
            </a:r>
            <a:r>
              <a:rPr lang="pt-BR" dirty="0" smtClean="0"/>
              <a:t> 5</a:t>
            </a:r>
          </a:p>
          <a:p>
            <a:r>
              <a:rPr lang="pt-BR" dirty="0" smtClean="0"/>
              <a:t>Geradores de Sinais</a:t>
            </a:r>
          </a:p>
          <a:p>
            <a:r>
              <a:rPr lang="pt-BR" dirty="0" smtClean="0"/>
              <a:t>Protótipos de </a:t>
            </a:r>
            <a:r>
              <a:rPr lang="pt-BR" dirty="0" err="1" smtClean="0"/>
              <a:t>Papers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78902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Arquitetura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Não definida ainda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7115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Material a ser estudado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Redes Bayesianas – 1º Momento</a:t>
            </a:r>
          </a:p>
          <a:p>
            <a:pPr lvl="1"/>
            <a:r>
              <a:rPr lang="pt-BR" dirty="0" smtClean="0"/>
              <a:t>Teoria e Prática de Redes Bayesianas</a:t>
            </a:r>
          </a:p>
          <a:p>
            <a:pPr lvl="1"/>
            <a:r>
              <a:rPr lang="pt-BR" dirty="0" smtClean="0"/>
              <a:t>Aplicação de Redes Bayesianas ao mercado de ações</a:t>
            </a:r>
          </a:p>
          <a:p>
            <a:r>
              <a:rPr lang="pt-BR" dirty="0" smtClean="0"/>
              <a:t>Análises Técnicas – 2º Momento (se possível)</a:t>
            </a:r>
          </a:p>
          <a:p>
            <a:pPr lvl="1"/>
            <a:r>
              <a:rPr lang="pt-BR" dirty="0" smtClean="0"/>
              <a:t>Incorporação de indicadores técnicos</a:t>
            </a:r>
          </a:p>
          <a:p>
            <a:pPr lvl="2"/>
            <a:r>
              <a:rPr lang="pt-BR" dirty="0" smtClean="0"/>
              <a:t>Indicadores de Tendência</a:t>
            </a:r>
          </a:p>
          <a:p>
            <a:pPr lvl="2"/>
            <a:r>
              <a:rPr lang="pt-BR" dirty="0" smtClean="0"/>
              <a:t>Indicadores de Reversão</a:t>
            </a:r>
          </a:p>
        </p:txBody>
      </p:sp>
    </p:spTree>
    <p:extLst>
      <p:ext uri="{BB962C8B-B14F-4D97-AF65-F5344CB8AC3E}">
        <p14:creationId xmlns:p14="http://schemas.microsoft.com/office/powerpoint/2010/main" val="3022947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Bibliografias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The </a:t>
            </a:r>
            <a:r>
              <a:rPr lang="pt-BR" dirty="0" err="1" smtClean="0"/>
              <a:t>Handbook</a:t>
            </a:r>
            <a:r>
              <a:rPr lang="pt-BR" dirty="0" smtClean="0"/>
              <a:t> </a:t>
            </a:r>
            <a:r>
              <a:rPr lang="pt-BR" dirty="0" err="1" smtClean="0"/>
              <a:t>of</a:t>
            </a:r>
            <a:r>
              <a:rPr lang="pt-BR" dirty="0" smtClean="0"/>
              <a:t> </a:t>
            </a:r>
            <a:r>
              <a:rPr lang="pt-BR" dirty="0" err="1" smtClean="0"/>
              <a:t>Brain</a:t>
            </a:r>
            <a:r>
              <a:rPr lang="pt-BR" dirty="0" smtClean="0"/>
              <a:t> </a:t>
            </a:r>
            <a:r>
              <a:rPr lang="pt-BR" dirty="0" err="1" smtClean="0"/>
              <a:t>Theory</a:t>
            </a:r>
            <a:r>
              <a:rPr lang="pt-BR" dirty="0" smtClean="0"/>
              <a:t> </a:t>
            </a:r>
            <a:r>
              <a:rPr lang="pt-BR" dirty="0" err="1" smtClean="0"/>
              <a:t>and</a:t>
            </a:r>
            <a:r>
              <a:rPr lang="pt-BR" dirty="0" smtClean="0"/>
              <a:t> Neural Networks</a:t>
            </a:r>
          </a:p>
          <a:p>
            <a:pPr lvl="1"/>
            <a:r>
              <a:rPr lang="en-US" dirty="0"/>
              <a:t>Bayesian Methods and Neural Networks (David </a:t>
            </a:r>
            <a:r>
              <a:rPr lang="en-US" dirty="0" smtClean="0"/>
              <a:t>Barber)</a:t>
            </a:r>
          </a:p>
          <a:p>
            <a:pPr lvl="1"/>
            <a:r>
              <a:rPr lang="pt-BR" dirty="0" err="1" smtClean="0"/>
              <a:t>Bayesian</a:t>
            </a:r>
            <a:r>
              <a:rPr lang="pt-BR" dirty="0" smtClean="0"/>
              <a:t> Networks </a:t>
            </a:r>
            <a:r>
              <a:rPr lang="en-US" dirty="0"/>
              <a:t>(Judea Pearl and Stuart Russell</a:t>
            </a:r>
            <a:r>
              <a:rPr lang="en-US" dirty="0" smtClean="0"/>
              <a:t>)</a:t>
            </a:r>
          </a:p>
          <a:p>
            <a:r>
              <a:rPr lang="pt-BR" dirty="0" smtClean="0"/>
              <a:t>Artificial </a:t>
            </a:r>
            <a:r>
              <a:rPr lang="pt-BR" dirty="0" err="1" smtClean="0"/>
              <a:t>Intelligence</a:t>
            </a:r>
            <a:r>
              <a:rPr lang="pt-BR" dirty="0" smtClean="0"/>
              <a:t> – A </a:t>
            </a:r>
            <a:r>
              <a:rPr lang="pt-BR" dirty="0" err="1" smtClean="0"/>
              <a:t>Modern</a:t>
            </a:r>
            <a:r>
              <a:rPr lang="pt-BR" dirty="0" smtClean="0"/>
              <a:t> Approach (Stuart Russel, Peter </a:t>
            </a:r>
            <a:r>
              <a:rPr lang="pt-BR" dirty="0" err="1" smtClean="0"/>
              <a:t>Norvig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Capítulo 13, 14, 15</a:t>
            </a:r>
          </a:p>
          <a:p>
            <a:r>
              <a:rPr lang="pt-BR" dirty="0" err="1" smtClean="0"/>
              <a:t>Papers</a:t>
            </a:r>
            <a:endParaRPr lang="pt-BR" dirty="0" smtClean="0"/>
          </a:p>
          <a:p>
            <a:pPr lvl="1"/>
            <a:r>
              <a:rPr lang="en-US" dirty="0"/>
              <a:t>Application of Bayesian Network to stock </a:t>
            </a:r>
            <a:r>
              <a:rPr lang="en-US" dirty="0" smtClean="0"/>
              <a:t>price prediction (</a:t>
            </a:r>
            <a:r>
              <a:rPr lang="fi-FI" dirty="0"/>
              <a:t>Eisuke Kita, Yi Zuo, Masaaki Harada, Takao </a:t>
            </a:r>
            <a:r>
              <a:rPr lang="fi-FI" dirty="0" smtClean="0"/>
              <a:t>Mizuno)</a:t>
            </a:r>
            <a:endParaRPr lang="pt-BR" dirty="0" smtClean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04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Helder</a:t>
            </a:r>
            <a:r>
              <a:rPr lang="en-US" dirty="0" smtClean="0"/>
              <a:t>, A. 2004, Como se transformer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operador</a:t>
            </a:r>
            <a:r>
              <a:rPr lang="en-US" dirty="0" smtClean="0"/>
              <a:t> e </a:t>
            </a:r>
            <a:r>
              <a:rPr lang="en-US" dirty="0" err="1" smtClean="0"/>
              <a:t>investidor</a:t>
            </a:r>
            <a:r>
              <a:rPr lang="en-US" dirty="0" smtClean="0"/>
              <a:t> de </a:t>
            </a:r>
            <a:r>
              <a:rPr lang="en-US" dirty="0" err="1" smtClean="0"/>
              <a:t>sucesso</a:t>
            </a:r>
            <a:r>
              <a:rPr lang="en-US" dirty="0" smtClean="0"/>
              <a:t>. Elsevier </a:t>
            </a:r>
            <a:r>
              <a:rPr lang="en-US" dirty="0" err="1" smtClean="0"/>
              <a:t>Editora</a:t>
            </a:r>
            <a:r>
              <a:rPr lang="en-US" dirty="0" smtClean="0"/>
              <a:t> </a:t>
            </a:r>
            <a:r>
              <a:rPr lang="en-US" dirty="0" err="1" smtClean="0"/>
              <a:t>Ltda</a:t>
            </a:r>
            <a:r>
              <a:rPr lang="en-US" dirty="0" smtClean="0"/>
              <a:t>, 1ª </a:t>
            </a:r>
            <a:r>
              <a:rPr lang="en-US" dirty="0" err="1" smtClean="0"/>
              <a:t>Edição</a:t>
            </a:r>
            <a:r>
              <a:rPr lang="en-US" dirty="0" smtClean="0"/>
              <a:t>. </a:t>
            </a:r>
            <a:r>
              <a:rPr lang="en-US" dirty="0" err="1" smtClean="0"/>
              <a:t>Capítulos</a:t>
            </a:r>
            <a:r>
              <a:rPr lang="en-US" dirty="0" smtClean="0"/>
              <a:t> 1</a:t>
            </a:r>
            <a:r>
              <a:rPr lang="en-US" dirty="0"/>
              <a:t>, 2</a:t>
            </a:r>
            <a:r>
              <a:rPr lang="en-US" dirty="0" smtClean="0"/>
              <a:t>.</a:t>
            </a:r>
          </a:p>
          <a:p>
            <a:r>
              <a:rPr lang="en-US" dirty="0" smtClean="0"/>
              <a:t>-, 2016,  Major Indices,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www.investing.com/indices/major-indices</a:t>
            </a:r>
            <a:r>
              <a:rPr lang="en-US" dirty="0" smtClean="0"/>
              <a:t>.</a:t>
            </a:r>
          </a:p>
          <a:p>
            <a:r>
              <a:rPr lang="en-US" dirty="0"/>
              <a:t>-, 2016,  </a:t>
            </a:r>
            <a:r>
              <a:rPr lang="en-US" dirty="0" smtClean="0"/>
              <a:t>BBAS3 ON NM, </a:t>
            </a:r>
            <a:r>
              <a:rPr lang="en-US" dirty="0" err="1"/>
              <a:t>disponível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://www.tradingview.com/chart/?</a:t>
            </a:r>
            <a:r>
              <a:rPr lang="en-US" dirty="0" smtClean="0">
                <a:hlinkClick r:id="rId3"/>
              </a:rPr>
              <a:t>symbol=BMFBOVESPA%3ABBAS3</a:t>
            </a:r>
            <a:r>
              <a:rPr lang="en-US" dirty="0" smtClean="0"/>
              <a:t>.</a:t>
            </a:r>
            <a:endParaRPr lang="en-US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50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Agenda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>
          <a:xfrm>
            <a:off x="457200" y="1493784"/>
            <a:ext cx="7620000" cy="5364215"/>
          </a:xfrm>
        </p:spPr>
        <p:txBody>
          <a:bodyPr/>
          <a:lstStyle/>
          <a:p>
            <a:r>
              <a:rPr lang="pt-BR" dirty="0" smtClean="0"/>
              <a:t>Cenário – Mercado de Ações</a:t>
            </a:r>
          </a:p>
          <a:p>
            <a:pPr lvl="1"/>
            <a:r>
              <a:rPr lang="pt-BR" dirty="0" smtClean="0"/>
              <a:t>Transações</a:t>
            </a:r>
          </a:p>
          <a:p>
            <a:pPr lvl="1"/>
            <a:r>
              <a:rPr lang="pt-BR" dirty="0" smtClean="0"/>
              <a:t>Conceitos Importantes</a:t>
            </a:r>
          </a:p>
          <a:p>
            <a:r>
              <a:rPr lang="pt-BR" dirty="0" smtClean="0"/>
              <a:t>Escopo do Estudo</a:t>
            </a:r>
          </a:p>
          <a:p>
            <a:r>
              <a:rPr lang="pt-BR" dirty="0" smtClean="0"/>
              <a:t>Sistemas Similares</a:t>
            </a:r>
          </a:p>
          <a:p>
            <a:r>
              <a:rPr lang="pt-BR" dirty="0"/>
              <a:t>Ideia de </a:t>
            </a:r>
            <a:r>
              <a:rPr lang="pt-BR" dirty="0" smtClean="0"/>
              <a:t>Arquitetura</a:t>
            </a:r>
          </a:p>
          <a:p>
            <a:r>
              <a:rPr lang="pt-BR" dirty="0" smtClean="0"/>
              <a:t>Material a ser estudado</a:t>
            </a:r>
          </a:p>
          <a:p>
            <a:r>
              <a:rPr lang="pt-BR" dirty="0" smtClean="0"/>
              <a:t>Bibliografias</a:t>
            </a:r>
          </a:p>
          <a:p>
            <a:r>
              <a:rPr lang="pt-BR" dirty="0" smtClean="0"/>
              <a:t>Referências</a:t>
            </a:r>
          </a:p>
        </p:txBody>
      </p:sp>
    </p:spTree>
    <p:extLst>
      <p:ext uri="{BB962C8B-B14F-4D97-AF65-F5344CB8AC3E}">
        <p14:creationId xmlns:p14="http://schemas.microsoft.com/office/powerpoint/2010/main" val="1951175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Mercado de Ações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2" y="1234109"/>
            <a:ext cx="7467908" cy="5546736"/>
          </a:xfrm>
        </p:spPr>
      </p:pic>
    </p:spTree>
    <p:extLst>
      <p:ext uri="{BB962C8B-B14F-4D97-AF65-F5344CB8AC3E}">
        <p14:creationId xmlns:p14="http://schemas.microsoft.com/office/powerpoint/2010/main" val="2438555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Transações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Diariamente </a:t>
            </a:r>
            <a:r>
              <a:rPr lang="pt-BR" dirty="0" smtClean="0"/>
              <a:t>milhares de transações financeiras são </a:t>
            </a:r>
            <a:r>
              <a:rPr lang="pt-BR" dirty="0" smtClean="0"/>
              <a:t>efetuadas.</a:t>
            </a:r>
            <a:endParaRPr lang="pt-BR" dirty="0" smtClean="0"/>
          </a:p>
          <a:p>
            <a:r>
              <a:rPr lang="pt-BR" dirty="0" smtClean="0"/>
              <a:t>Sistemas de robôs utilizados para operações;</a:t>
            </a:r>
          </a:p>
          <a:p>
            <a:pPr lvl="1"/>
            <a:r>
              <a:rPr lang="pt-BR" dirty="0" smtClean="0"/>
              <a:t>Meta </a:t>
            </a:r>
            <a:r>
              <a:rPr lang="pt-BR" dirty="0" err="1" smtClean="0"/>
              <a:t>Trader</a:t>
            </a:r>
            <a:r>
              <a:rPr lang="pt-BR" dirty="0" smtClean="0"/>
              <a:t> 5</a:t>
            </a:r>
          </a:p>
          <a:p>
            <a:pPr lvl="1"/>
            <a:r>
              <a:rPr lang="pt-BR" dirty="0" err="1" smtClean="0"/>
              <a:t>MetaQuotes</a:t>
            </a:r>
            <a:r>
              <a:rPr lang="pt-BR" dirty="0" smtClean="0"/>
              <a:t> </a:t>
            </a:r>
            <a:r>
              <a:rPr lang="pt-BR" dirty="0" err="1" smtClean="0"/>
              <a:t>Language</a:t>
            </a:r>
            <a:r>
              <a:rPr lang="pt-BR" dirty="0" smtClean="0"/>
              <a:t> 5 (MQL5)</a:t>
            </a:r>
          </a:p>
          <a:p>
            <a:r>
              <a:rPr lang="pt-BR" dirty="0" smtClean="0"/>
              <a:t>Mercado de Softwares para recomendações de investimentos.</a:t>
            </a:r>
          </a:p>
          <a:p>
            <a:endParaRPr lang="pt-BR" dirty="0"/>
          </a:p>
          <a:p>
            <a:endParaRPr lang="pt-BR" dirty="0" smtClean="0"/>
          </a:p>
          <a:p>
            <a:endParaRPr lang="pt-BR" dirty="0" smtClean="0"/>
          </a:p>
          <a:p>
            <a:pPr lvl="1"/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713191"/>
              </p:ext>
            </p:extLst>
          </p:nvPr>
        </p:nvGraphicFramePr>
        <p:xfrm>
          <a:off x="2546775" y="4869160"/>
          <a:ext cx="4050450" cy="18542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1553626"/>
                <a:gridCol w="249682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Índice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Transações Diárias [2]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Bovespa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2.9B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Dow Jones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135B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Nasdaq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555B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 smtClean="0"/>
                        <a:t>Nikkei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smtClean="0"/>
                        <a:t>124M</a:t>
                      </a:r>
                      <a:endParaRPr lang="pt-B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75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Wall Street</a:t>
            </a:r>
          </a:p>
          <a:p>
            <a:pPr lvl="1"/>
            <a:r>
              <a:rPr lang="pt-BR" dirty="0" smtClean="0"/>
              <a:t>Conceitos de Lobos, Ursos, Porcos e Carneiros</a:t>
            </a:r>
          </a:p>
          <a:p>
            <a:r>
              <a:rPr lang="pt-BR" dirty="0" smtClean="0"/>
              <a:t>Conceito de preço</a:t>
            </a:r>
          </a:p>
          <a:p>
            <a:pPr lvl="1"/>
            <a:r>
              <a:rPr lang="pt-BR" dirty="0" smtClean="0"/>
              <a:t>“Preço é o que o maior tolo está disposto a pagar” [1]</a:t>
            </a:r>
          </a:p>
          <a:p>
            <a:pPr lvl="1"/>
            <a:r>
              <a:rPr lang="pt-BR" dirty="0" smtClean="0"/>
              <a:t>Preço de compra (</a:t>
            </a:r>
            <a:r>
              <a:rPr lang="pt-BR" dirty="0" err="1" smtClean="0"/>
              <a:t>ask</a:t>
            </a:r>
            <a:r>
              <a:rPr lang="pt-BR" dirty="0" smtClean="0"/>
              <a:t>)</a:t>
            </a:r>
          </a:p>
          <a:p>
            <a:pPr lvl="1"/>
            <a:r>
              <a:rPr lang="pt-BR" dirty="0" smtClean="0"/>
              <a:t>Preço de venda (</a:t>
            </a:r>
            <a:r>
              <a:rPr lang="pt-BR" dirty="0" err="1" smtClean="0"/>
              <a:t>bid</a:t>
            </a:r>
            <a:r>
              <a:rPr lang="pt-BR" dirty="0" smtClean="0"/>
              <a:t>)</a:t>
            </a:r>
          </a:p>
          <a:p>
            <a:r>
              <a:rPr lang="pt-BR" dirty="0" smtClean="0"/>
              <a:t>Psicologia das massas</a:t>
            </a:r>
          </a:p>
          <a:p>
            <a:pPr lvl="1"/>
            <a:r>
              <a:rPr lang="pt-BR" dirty="0" smtClean="0"/>
              <a:t>Análise Técnica</a:t>
            </a:r>
          </a:p>
          <a:p>
            <a:pPr lvl="1"/>
            <a:r>
              <a:rPr lang="pt-BR" dirty="0" smtClean="0"/>
              <a:t>Análise Fundamentalista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1076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Cenário – Conceitos Importantes</a:t>
            </a:r>
            <a:endParaRPr lang="pt-BR" dirty="0"/>
          </a:p>
        </p:txBody>
      </p:sp>
      <p:sp>
        <p:nvSpPr>
          <p:cNvPr id="7" name="Espaço Reservado para Conteú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Registros de Mercado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TimeStamp;Open;Low;High;Close;Volume</a:t>
            </a:r>
            <a:r>
              <a:rPr lang="pt-BR" dirty="0" smtClean="0"/>
              <a:t>&gt;</a:t>
            </a:r>
          </a:p>
          <a:p>
            <a:r>
              <a:rPr lang="pt-BR" dirty="0" smtClean="0"/>
              <a:t>Tempo gráfico</a:t>
            </a:r>
          </a:p>
          <a:p>
            <a:pPr lvl="1"/>
            <a:r>
              <a:rPr lang="pt-BR" dirty="0" smtClean="0"/>
              <a:t>1m;5m;1d;5d;1m;etc</a:t>
            </a:r>
          </a:p>
          <a:p>
            <a:r>
              <a:rPr lang="pt-BR" dirty="0" smtClean="0"/>
              <a:t>Representações Gráficas</a:t>
            </a:r>
          </a:p>
          <a:p>
            <a:pPr lvl="1"/>
            <a:r>
              <a:rPr lang="pt-BR" dirty="0" smtClean="0"/>
              <a:t>Linhas</a:t>
            </a:r>
          </a:p>
          <a:p>
            <a:pPr lvl="1"/>
            <a:r>
              <a:rPr lang="pt-BR" dirty="0" smtClean="0"/>
              <a:t>Candelabro</a:t>
            </a:r>
          </a:p>
          <a:p>
            <a:pPr lvl="1"/>
            <a:r>
              <a:rPr lang="pt-BR" dirty="0" err="1" smtClean="0"/>
              <a:t>Candles</a:t>
            </a:r>
            <a:endParaRPr lang="pt-BR" dirty="0" smtClean="0"/>
          </a:p>
          <a:p>
            <a:r>
              <a:rPr lang="pt-BR" dirty="0" smtClean="0"/>
              <a:t>Tipos de Operação</a:t>
            </a:r>
          </a:p>
          <a:p>
            <a:pPr lvl="1"/>
            <a:r>
              <a:rPr lang="pt-BR" dirty="0" smtClean="0"/>
              <a:t>Comprado</a:t>
            </a:r>
          </a:p>
          <a:p>
            <a:pPr lvl="1"/>
            <a:r>
              <a:rPr lang="pt-BR" dirty="0" smtClean="0"/>
              <a:t>Vendido</a:t>
            </a:r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37104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Linhas – BBAS3</a:t>
            </a:r>
            <a:endParaRPr lang="pt-BR" dirty="0"/>
          </a:p>
        </p:txBody>
      </p:sp>
      <p:pic>
        <p:nvPicPr>
          <p:cNvPr id="15" name="Espaço Reservado para Conteúdo 1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</p:spTree>
    <p:extLst>
      <p:ext uri="{BB962C8B-B14F-4D97-AF65-F5344CB8AC3E}">
        <p14:creationId xmlns:p14="http://schemas.microsoft.com/office/powerpoint/2010/main" val="37680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 smtClean="0"/>
              <a:t>Candles</a:t>
            </a:r>
            <a:r>
              <a:rPr lang="pt-BR" dirty="0" smtClean="0"/>
              <a:t> – BBAS3</a:t>
            </a:r>
            <a:endParaRPr lang="pt-BR" dirty="0"/>
          </a:p>
        </p:txBody>
      </p:sp>
      <p:pic>
        <p:nvPicPr>
          <p:cNvPr id="3" name="Espaço Reservado para Conteúdo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94" y="1493838"/>
            <a:ext cx="7151612" cy="5040312"/>
          </a:xfr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268289"/>
            <a:ext cx="6529177" cy="3491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974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Barras – BBAS3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1493838"/>
            <a:ext cx="7139328" cy="5040312"/>
          </a:xfr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536" y="2021308"/>
            <a:ext cx="7139328" cy="398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59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Adjacenc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>
    <a:spDef>
      <a:spPr>
        <a:ln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dirty="0" smtClean="0">
            <a:solidFill>
              <a:schemeClr val="tx1"/>
            </a:solidFill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>
        <a:ln w="38100">
          <a:solidFill>
            <a:schemeClr val="tx1"/>
          </a:solidFill>
          <a:headEnd type="none" w="med" len="med"/>
          <a:tailEnd type="triangl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3424</TotalTime>
  <Words>609</Words>
  <Application>Microsoft Office PowerPoint</Application>
  <PresentationFormat>Apresentação na tela (4:3)</PresentationFormat>
  <Paragraphs>106</Paragraphs>
  <Slides>15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Cambria</vt:lpstr>
      <vt:lpstr>Adjacency</vt:lpstr>
      <vt:lpstr>agentes inteligentes para aconselhamento no mercado de ações</vt:lpstr>
      <vt:lpstr>Agenda</vt:lpstr>
      <vt:lpstr>Cenário – Mercado de Ações</vt:lpstr>
      <vt:lpstr>Cenário – Transações</vt:lpstr>
      <vt:lpstr>Cenário – Conceitos Importantes</vt:lpstr>
      <vt:lpstr>Cenário – Conceitos Importantes</vt:lpstr>
      <vt:lpstr>Linhas – BBAS3</vt:lpstr>
      <vt:lpstr>Candles – BBAS3</vt:lpstr>
      <vt:lpstr>Barras – BBAS3</vt:lpstr>
      <vt:lpstr>Escopo do Estudo</vt:lpstr>
      <vt:lpstr>Sistemas Similares</vt:lpstr>
      <vt:lpstr>Arquitetura</vt:lpstr>
      <vt:lpstr>Material a ser estudado</vt:lpstr>
      <vt:lpstr>Bibliografias</vt:lpstr>
      <vt:lpstr>Referências</vt:lpstr>
    </vt:vector>
  </TitlesOfParts>
  <Company>EPJMobile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EPJ</dc:creator>
  <cp:lastModifiedBy>EPJ</cp:lastModifiedBy>
  <cp:revision>245</cp:revision>
  <dcterms:created xsi:type="dcterms:W3CDTF">2014-11-11T22:12:41Z</dcterms:created>
  <dcterms:modified xsi:type="dcterms:W3CDTF">2016-10-03T16:11:14Z</dcterms:modified>
</cp:coreProperties>
</file>