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56" r:id="rId2"/>
    <p:sldId id="280" r:id="rId3"/>
    <p:sldId id="273" r:id="rId4"/>
    <p:sldId id="257" r:id="rId5"/>
    <p:sldId id="258" r:id="rId6"/>
    <p:sldId id="274" r:id="rId7"/>
    <p:sldId id="259" r:id="rId8"/>
    <p:sldId id="260" r:id="rId9"/>
    <p:sldId id="263" r:id="rId10"/>
    <p:sldId id="282" r:id="rId11"/>
    <p:sldId id="266" r:id="rId12"/>
    <p:sldId id="261" r:id="rId13"/>
    <p:sldId id="276" r:id="rId14"/>
    <p:sldId id="283" r:id="rId15"/>
    <p:sldId id="271" r:id="rId16"/>
    <p:sldId id="284" r:id="rId17"/>
    <p:sldId id="269" r:id="rId18"/>
    <p:sldId id="270" r:id="rId19"/>
    <p:sldId id="279" r:id="rId20"/>
    <p:sldId id="286" r:id="rId21"/>
    <p:sldId id="287" r:id="rId22"/>
    <p:sldId id="275" r:id="rId23"/>
    <p:sldId id="288" r:id="rId24"/>
    <p:sldId id="290" r:id="rId25"/>
    <p:sldId id="289" r:id="rId26"/>
    <p:sldId id="291" r:id="rId27"/>
    <p:sldId id="277" r:id="rId28"/>
    <p:sldId id="278" r:id="rId29"/>
    <p:sldId id="26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3" autoAdjust="0"/>
    <p:restoredTop sz="94660"/>
  </p:normalViewPr>
  <p:slideViewPr>
    <p:cSldViewPr>
      <p:cViewPr varScale="1">
        <p:scale>
          <a:sx n="66" d="100"/>
          <a:sy n="66" d="100"/>
        </p:scale>
        <p:origin x="-10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98E04-1ADE-4EBD-9D3E-9F06002F3AC8}" type="datetimeFigureOut">
              <a:rPr lang="el-GR" smtClean="0"/>
              <a:pPr/>
              <a:t>24/3/2010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56419-C56C-436E-B829-174FEE02C0F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10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11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12</a:t>
            </a:fld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13</a:t>
            </a:fld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14</a:t>
            </a:fld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17</a:t>
            </a:fld>
            <a:endParaRPr lang="el-G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18</a:t>
            </a:fld>
            <a:endParaRPr lang="el-G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19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20</a:t>
            </a:fld>
            <a:endParaRPr lang="el-G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21</a:t>
            </a:fld>
            <a:endParaRPr lang="el-G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22</a:t>
            </a:fld>
            <a:endParaRPr lang="el-G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23</a:t>
            </a:fld>
            <a:endParaRPr lang="el-G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24</a:t>
            </a:fld>
            <a:endParaRPr lang="el-G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25</a:t>
            </a:fld>
            <a:endParaRPr lang="el-G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29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56419-C56C-436E-B829-174FEE02C0FD}" type="slidenum">
              <a:rPr lang="el-GR" smtClean="0"/>
              <a:pPr/>
              <a:t>9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32AC-FF76-47DD-802B-87D1E09F8E6D}" type="datetime1">
              <a:rPr lang="en-US" smtClean="0"/>
              <a:pPr/>
              <a:t>3/24/2010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C77F-FB5F-4C8B-BD8F-049757F91D72}" type="datetime1">
              <a:rPr lang="en-US" smtClean="0"/>
              <a:pPr/>
              <a:t>3/24/2010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5B513-0B62-4E61-9F51-F080DA08F1F3}" type="datetime1">
              <a:rPr lang="en-US" smtClean="0"/>
              <a:pPr/>
              <a:t>3/24/2010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645-38D6-4203-A018-6298A1C83C65}" type="datetime1">
              <a:rPr lang="en-US" smtClean="0"/>
              <a:pPr/>
              <a:t>3/24/2010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CBDCC3AA-F115-45C0-A656-5B6F8F0EACD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A508-441F-4A8D-9318-27BEDA63202F}" type="datetime1">
              <a:rPr lang="en-US" smtClean="0"/>
              <a:pPr/>
              <a:t>3/24/2010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3CF02-35D8-416B-8CF4-894345AFBFFE}" type="datetime1">
              <a:rPr lang="en-US" smtClean="0"/>
              <a:pPr/>
              <a:t>3/24/2010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AD818-0EAC-491C-B85B-D85CE0B9225B}" type="datetime1">
              <a:rPr lang="en-US" smtClean="0"/>
              <a:pPr/>
              <a:t>3/24/2010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1A75-07F9-42F1-A9D0-771886010CDF}" type="datetime1">
              <a:rPr lang="en-US" smtClean="0"/>
              <a:pPr/>
              <a:t>3/24/2010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FF8A-E148-424C-8F6A-2826689F7FD5}" type="datetime1">
              <a:rPr lang="en-US" smtClean="0"/>
              <a:pPr/>
              <a:t>3/24/2010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506C6-9B91-4F9E-8BED-D0AA36D4002E}" type="datetime1">
              <a:rPr lang="en-US" smtClean="0"/>
              <a:pPr/>
              <a:t>3/24/2010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BDCC3AA-F115-45C0-A656-5B6F8F0EA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5CCDF86-000D-41BA-BF8F-17EDC6407959}" type="datetime1">
              <a:rPr lang="en-US" smtClean="0"/>
              <a:pPr/>
              <a:t>3/24/2010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B2E3E63-804F-45DD-955D-6EDBD50BEF2F}" type="datetime1">
              <a:rPr lang="en-US" smtClean="0"/>
              <a:pPr/>
              <a:t>3/24/2010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BDCC3AA-F115-45C0-A656-5B6F8F0EA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gtivity.com/agdef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0"/>
            <a:ext cx="6480048" cy="23012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Agents for Stock Market Trading</a:t>
            </a:r>
            <a:br>
              <a:rPr lang="en-US" dirty="0" smtClean="0"/>
            </a:br>
            <a:r>
              <a:rPr lang="en-US" sz="2800" b="0" cap="none" dirty="0" smtClean="0">
                <a:latin typeface="+mn-lt"/>
              </a:rPr>
              <a:t>M.Sc. Thesis</a:t>
            </a:r>
            <a:endParaRPr lang="en-US" b="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38600"/>
            <a:ext cx="6477000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b="1" dirty="0" err="1" smtClean="0"/>
              <a:t>Djohan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Wahyudi</a:t>
            </a:r>
            <a:endParaRPr lang="en-US" b="1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Supervised by: </a:t>
            </a:r>
          </a:p>
          <a:p>
            <a:pPr algn="ctr"/>
            <a:r>
              <a:rPr lang="en-US" dirty="0" smtClean="0"/>
              <a:t>Prof.  Dr. Pericles A. </a:t>
            </a:r>
            <a:r>
              <a:rPr lang="en-US" dirty="0" err="1" smtClean="0"/>
              <a:t>Mitkas</a:t>
            </a:r>
            <a:endParaRPr lang="en-US" dirty="0" smtClean="0"/>
          </a:p>
          <a:p>
            <a:pPr algn="ctr"/>
            <a:r>
              <a:rPr lang="en-US" dirty="0" err="1" smtClean="0"/>
              <a:t>Vivia</a:t>
            </a:r>
            <a:r>
              <a:rPr lang="en-US" dirty="0" smtClean="0"/>
              <a:t> </a:t>
            </a:r>
            <a:r>
              <a:rPr lang="en-US" dirty="0" err="1" smtClean="0"/>
              <a:t>Nikolaidou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Several Changes in Developing Executor</a:t>
            </a:r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2362200" y="3733800"/>
            <a:ext cx="13716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5943600" y="3733800"/>
            <a:ext cx="14478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2860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Extractor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52600" y="2971800"/>
            <a:ext cx="9144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1 (Accent Bar) 9"/>
          <p:cNvSpPr/>
          <p:nvPr/>
        </p:nvSpPr>
        <p:spPr>
          <a:xfrm>
            <a:off x="3048000" y="1524000"/>
            <a:ext cx="1981200" cy="1524000"/>
          </a:xfrm>
          <a:prstGeom prst="accentCallout1">
            <a:avLst>
              <a:gd name="adj1" fmla="val 48328"/>
              <a:gd name="adj2" fmla="val -8983"/>
              <a:gd name="adj3" fmla="val 112500"/>
              <a:gd name="adj4" fmla="val -38333"/>
            </a:avLst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Parser responsible for putting the order based on the history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962400" y="2209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Executor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352800" y="2971800"/>
            <a:ext cx="11430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029200" y="2895600"/>
            <a:ext cx="13716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5800" y="57150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1600200" y="5029200"/>
            <a:ext cx="9906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00600" y="2971800"/>
            <a:ext cx="99060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ne Callout 1 (Accent Bar) 28"/>
          <p:cNvSpPr/>
          <p:nvPr/>
        </p:nvSpPr>
        <p:spPr>
          <a:xfrm>
            <a:off x="6019800" y="2286000"/>
            <a:ext cx="2057400" cy="1371600"/>
          </a:xfrm>
          <a:prstGeom prst="accentCallout1">
            <a:avLst>
              <a:gd name="adj1" fmla="val 48328"/>
              <a:gd name="adj2" fmla="val -8983"/>
              <a:gd name="adj3" fmla="val 70246"/>
              <a:gd name="adj4" fmla="val -33133"/>
            </a:avLst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finding the match order it will execute it and put it in Transaction</a:t>
            </a:r>
            <a:endParaRPr lang="en-US" dirty="0"/>
          </a:p>
        </p:txBody>
      </p:sp>
      <p:sp>
        <p:nvSpPr>
          <p:cNvPr id="30" name="Flowchart: Magnetic Disk 29"/>
          <p:cNvSpPr/>
          <p:nvPr/>
        </p:nvSpPr>
        <p:spPr>
          <a:xfrm>
            <a:off x="685800" y="3733800"/>
            <a:ext cx="1371600" cy="990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History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1104900" y="33147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600200" y="2895600"/>
            <a:ext cx="2667000" cy="762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1 (Accent Bar) 34"/>
          <p:cNvSpPr/>
          <p:nvPr/>
        </p:nvSpPr>
        <p:spPr>
          <a:xfrm>
            <a:off x="3810000" y="4800600"/>
            <a:ext cx="2286000" cy="1676400"/>
          </a:xfrm>
          <a:prstGeom prst="accentCallout1">
            <a:avLst>
              <a:gd name="adj1" fmla="val 48328"/>
              <a:gd name="adj2" fmla="val -8983"/>
              <a:gd name="adj3" fmla="val -87244"/>
              <a:gd name="adj4" fmla="val -44421"/>
            </a:avLst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History Executed by the time range and the Order executed by looking from Transaction</a:t>
            </a:r>
            <a:endParaRPr lang="en-US" dirty="0"/>
          </a:p>
        </p:txBody>
      </p:sp>
      <p:sp>
        <p:nvSpPr>
          <p:cNvPr id="38" name="Line Callout 1 (Accent Bar) 37"/>
          <p:cNvSpPr/>
          <p:nvPr/>
        </p:nvSpPr>
        <p:spPr>
          <a:xfrm>
            <a:off x="3200400" y="4876800"/>
            <a:ext cx="2286000" cy="1828800"/>
          </a:xfrm>
          <a:prstGeom prst="accentCallout1">
            <a:avLst>
              <a:gd name="adj1" fmla="val 60300"/>
              <a:gd name="adj2" fmla="val 108764"/>
              <a:gd name="adj3" fmla="val -82314"/>
              <a:gd name="adj4" fmla="val 102621"/>
            </a:avLst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Need to Query anymore from Transaction table because if the order is executed it will be deleted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" name="Line Callout 1 (Accent Bar) 23"/>
          <p:cNvSpPr/>
          <p:nvPr/>
        </p:nvSpPr>
        <p:spPr>
          <a:xfrm>
            <a:off x="3124200" y="5029200"/>
            <a:ext cx="1981200" cy="1524000"/>
          </a:xfrm>
          <a:prstGeom prst="accentCallout1">
            <a:avLst>
              <a:gd name="adj1" fmla="val 48328"/>
              <a:gd name="adj2" fmla="val -8983"/>
              <a:gd name="adj3" fmla="val 19542"/>
              <a:gd name="adj4" fmla="val -46134"/>
            </a:avLst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Agent puts the order based on its algorithm</a:t>
            </a:r>
            <a:endParaRPr lang="en-US" dirty="0"/>
          </a:p>
        </p:txBody>
      </p:sp>
      <p:sp>
        <p:nvSpPr>
          <p:cNvPr id="19" name="Line Callout 1 (Accent Bar) 18"/>
          <p:cNvSpPr/>
          <p:nvPr/>
        </p:nvSpPr>
        <p:spPr>
          <a:xfrm>
            <a:off x="6096000" y="1600200"/>
            <a:ext cx="2514600" cy="1981200"/>
          </a:xfrm>
          <a:prstGeom prst="accentCallout1">
            <a:avLst>
              <a:gd name="adj1" fmla="val 48328"/>
              <a:gd name="adj2" fmla="val -8983"/>
              <a:gd name="adj3" fmla="val 70246"/>
              <a:gd name="adj4" fmla="val -33133"/>
            </a:avLst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Executor will get the orders and choose the ones that haven’t executed by looking at Transaction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7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0" grpId="1" animBg="1"/>
      <p:bldP spid="11" grpId="0" animBg="1"/>
      <p:bldP spid="20" grpId="0" animBg="1"/>
      <p:bldP spid="29" grpId="0" animBg="1"/>
      <p:bldP spid="29" grpId="1" animBg="1"/>
      <p:bldP spid="30" grpId="0" animBg="1"/>
      <p:bldP spid="35" grpId="0" animBg="1"/>
      <p:bldP spid="35" grpId="1" animBg="1"/>
      <p:bldP spid="38" grpId="0" animBg="1"/>
      <p:bldP spid="38" grpId="1" animBg="1"/>
      <p:bldP spid="24" grpId="0" animBg="1"/>
      <p:bldP spid="24" grpId="1" animBg="1"/>
      <p:bldP spid="19" grpId="0" animBg="1"/>
      <p:bldP spid="1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Should produce Ask and Bid Orders</a:t>
            </a:r>
          </a:p>
          <a:p>
            <a:r>
              <a:rPr lang="en-US" dirty="0" smtClean="0"/>
              <a:t>Take the decision based on the algorithm being used</a:t>
            </a:r>
          </a:p>
          <a:p>
            <a:r>
              <a:rPr lang="en-US" dirty="0" smtClean="0"/>
              <a:t>Can use several algorithms for the decision making, using majority result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3505200"/>
            <a:ext cx="4495800" cy="609600"/>
          </a:xfrm>
          <a:prstGeom prst="rect">
            <a:avLst/>
          </a:prstGeom>
        </p:spPr>
        <p:txBody>
          <a:bodyPr vert="horz" lIns="45720" rIns="45720" anchor="ctr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Algorithm</a:t>
            </a: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91000"/>
            <a:ext cx="7467600" cy="2087563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 have access to all the necessary data. (Time, Price, Order)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 to give result to agents and produce the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decisions  (Buy, Sell</a:t>
            </a:r>
            <a:r>
              <a:rPr kumimoji="0" lang="en-US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Do nothing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 numCol="2">
            <a:normAutofit fontScale="92500" lnSpcReduction="10000"/>
          </a:bodyPr>
          <a:lstStyle/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Up Buy Down Sell</a:t>
            </a:r>
            <a:endParaRPr lang="en-US" dirty="0" smtClean="0"/>
          </a:p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Reverse Strategy 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Trend Following</a:t>
            </a:r>
            <a:endParaRPr lang="en-US" dirty="0" smtClean="0"/>
          </a:p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Average Order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Static Order Book Imbalance (SOBI)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Volume Average Weighed Price (VWAP)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Market Making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Jump and Dump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Moving Average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Momentum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Reverse Momentum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Channel Breakout</a:t>
            </a:r>
          </a:p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Reverse Channel Breakout</a:t>
            </a:r>
            <a:endParaRPr lang="en-US" dirty="0" smtClean="0"/>
          </a:p>
          <a:p>
            <a:pPr marL="550926" lvl="0" indent="-514350">
              <a:buFont typeface="+mj-lt"/>
              <a:buAutoNum type="arabicPeriod"/>
            </a:pPr>
            <a:r>
              <a:rPr lang="en-US" b="1" dirty="0" smtClean="0"/>
              <a:t>Buy Low Sell High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avoid loss the agent should not sell the stock at a lower price than it bought</a:t>
            </a:r>
          </a:p>
          <a:p>
            <a:endParaRPr lang="en-US" dirty="0" smtClean="0"/>
          </a:p>
          <a:p>
            <a:r>
              <a:rPr lang="en-US" dirty="0" smtClean="0"/>
              <a:t>Selling condition applied to agents</a:t>
            </a:r>
          </a:p>
          <a:p>
            <a:pPr lvl="1"/>
            <a:r>
              <a:rPr lang="en-US" dirty="0" smtClean="0"/>
              <a:t>price &gt;= min(history price)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Average Order better without the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Condition </a:t>
            </a:r>
          </a:p>
          <a:p>
            <a:pPr lvl="1"/>
            <a:r>
              <a:rPr lang="en-US" dirty="0" smtClean="0"/>
              <a:t>Price Going Down 	: Buy</a:t>
            </a:r>
          </a:p>
          <a:p>
            <a:pPr lvl="1"/>
            <a:r>
              <a:rPr lang="en-US" dirty="0" smtClean="0"/>
              <a:t>Price Going Up 	: Sell</a:t>
            </a:r>
          </a:p>
          <a:p>
            <a:endParaRPr lang="en-US" dirty="0" smtClean="0"/>
          </a:p>
          <a:p>
            <a:r>
              <a:rPr lang="en-US" dirty="0" smtClean="0"/>
              <a:t>Proven in (</a:t>
            </a:r>
            <a:r>
              <a:rPr lang="en-US" dirty="0" err="1" smtClean="0"/>
              <a:t>Feng</a:t>
            </a:r>
            <a:r>
              <a:rPr lang="en-US" dirty="0" smtClean="0"/>
              <a:t> and Stone, 2004) to be a good strategy.  It was also confirmed in the first simulation.</a:t>
            </a:r>
          </a:p>
          <a:p>
            <a:endParaRPr lang="en-US" dirty="0" smtClean="0"/>
          </a:p>
          <a:p>
            <a:r>
              <a:rPr lang="en-US" dirty="0" smtClean="0"/>
              <a:t>Even though it looks like against the logic, it is a good strategy because of the fluctuation behavior of stock market.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calculates the average of the order, </a:t>
            </a:r>
            <a:br>
              <a:rPr lang="en-US" dirty="0" smtClean="0"/>
            </a:br>
            <a:r>
              <a:rPr lang="en-US" dirty="0" smtClean="0"/>
              <a:t>which is considered the actual price</a:t>
            </a:r>
          </a:p>
          <a:p>
            <a:endParaRPr lang="en-US" dirty="0" smtClean="0"/>
          </a:p>
          <a:p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If the average order &gt; price then</a:t>
            </a:r>
          </a:p>
          <a:p>
            <a:pPr lvl="2"/>
            <a:r>
              <a:rPr lang="en-US" dirty="0" smtClean="0"/>
              <a:t>Buy the stock </a:t>
            </a:r>
          </a:p>
          <a:p>
            <a:pPr lvl="1"/>
            <a:r>
              <a:rPr lang="en-US" dirty="0" smtClean="0"/>
              <a:t>If the average order &lt; price then</a:t>
            </a:r>
          </a:p>
          <a:p>
            <a:pPr lvl="2"/>
            <a:r>
              <a:rPr lang="en-US" dirty="0" smtClean="0"/>
              <a:t>Sell the stock</a:t>
            </a:r>
          </a:p>
          <a:p>
            <a:endParaRPr lang="en-US" dirty="0" smtClean="0"/>
          </a:p>
          <a:p>
            <a:r>
              <a:rPr lang="en-US" dirty="0" smtClean="0"/>
              <a:t>This algorithm is considered capable of </a:t>
            </a:r>
            <a:br>
              <a:rPr lang="en-US" dirty="0" smtClean="0"/>
            </a:br>
            <a:r>
              <a:rPr lang="en-US" dirty="0" smtClean="0"/>
              <a:t>predicting whether the stock market price will go up or down (from investigating with the basic condition)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Breakout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Buy : If the price is higher than maximum price</a:t>
            </a:r>
          </a:p>
          <a:p>
            <a:pPr lvl="1"/>
            <a:r>
              <a:rPr lang="en-US" dirty="0" smtClean="0"/>
              <a:t>Sell : If the price is lower than minimum price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It was not that good in comparison with other agents in the first simulation </a:t>
            </a:r>
            <a:br>
              <a:rPr lang="en-US" dirty="0" smtClean="0"/>
            </a:br>
            <a:r>
              <a:rPr lang="en-US" dirty="0" smtClean="0"/>
              <a:t>(7</a:t>
            </a:r>
            <a:r>
              <a:rPr lang="en-US" baseline="30000" dirty="0" smtClean="0"/>
              <a:t>th</a:t>
            </a:r>
            <a:r>
              <a:rPr lang="en-US" dirty="0" smtClean="0"/>
              <a:t> in rank)</a:t>
            </a:r>
          </a:p>
          <a:p>
            <a:endParaRPr lang="en-US" dirty="0" smtClean="0"/>
          </a:p>
          <a:p>
            <a:r>
              <a:rPr lang="en-US" dirty="0" smtClean="0"/>
              <a:t>It was the second highest in minimum daily which means that the algorithm can help the agent to avoid risk.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a popular algorithm in Penn Lehman Competition</a:t>
            </a:r>
          </a:p>
          <a:p>
            <a:endParaRPr lang="en-US" dirty="0" smtClean="0"/>
          </a:p>
          <a:p>
            <a:r>
              <a:rPr lang="en-US" dirty="0" smtClean="0"/>
              <a:t>How it works :</a:t>
            </a:r>
          </a:p>
          <a:p>
            <a:pPr lvl="1"/>
            <a:r>
              <a:rPr lang="en-US" dirty="0" smtClean="0"/>
              <a:t>Create 2 orders every time it makes the transaction</a:t>
            </a:r>
          </a:p>
          <a:p>
            <a:pPr lvl="1"/>
            <a:r>
              <a:rPr lang="en-US" dirty="0" smtClean="0"/>
              <a:t>The middle value : current price</a:t>
            </a:r>
          </a:p>
          <a:p>
            <a:pPr lvl="1"/>
            <a:r>
              <a:rPr lang="en-US" dirty="0" smtClean="0"/>
              <a:t>The range : desired profit</a:t>
            </a:r>
          </a:p>
          <a:p>
            <a:pPr lvl="1"/>
            <a:r>
              <a:rPr lang="en-US" dirty="0" smtClean="0"/>
              <a:t>Create </a:t>
            </a:r>
          </a:p>
          <a:p>
            <a:pPr lvl="2"/>
            <a:r>
              <a:rPr lang="en-US" dirty="0" smtClean="0"/>
              <a:t>Ask Order : current price + 0.5 * desired profit</a:t>
            </a:r>
          </a:p>
          <a:p>
            <a:pPr lvl="2"/>
            <a:r>
              <a:rPr lang="en-US" dirty="0" smtClean="0"/>
              <a:t>Bid Order : current price - 0.5 * desired profit</a:t>
            </a:r>
          </a:p>
          <a:p>
            <a:pPr lvl="1"/>
            <a:r>
              <a:rPr lang="en-US" dirty="0" smtClean="0"/>
              <a:t>If both orders executed, it will have the desired profit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&amp;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was the winner of Penn Lehman Competition</a:t>
            </a:r>
            <a:br>
              <a:rPr lang="en-US" dirty="0" smtClean="0"/>
            </a:br>
            <a:r>
              <a:rPr lang="en-US" dirty="0" smtClean="0"/>
              <a:t>in May 2005 </a:t>
            </a:r>
          </a:p>
          <a:p>
            <a:endParaRPr lang="en-US" dirty="0" smtClean="0"/>
          </a:p>
          <a:p>
            <a:r>
              <a:rPr lang="en-US" dirty="0" smtClean="0"/>
              <a:t>Original algorithm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Buy lots of shares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Buy all the shares in ask book. Calculate Jump Price. Place a pair of buy/sell orders for just one share each close to the jump price.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Continue to buy any shares in the ask book that are priced lower than the jump price, and keep placing small buy/sell orders close to the jump price. Continue this behavior for 40 minutes.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dirty="0" smtClean="0"/>
              <a:t>Sell off all shares until cash level = gross Profit.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&amp; 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Simplified algorithm :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Buy Stock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Calculate the jump price with desired profit</a:t>
            </a:r>
          </a:p>
          <a:p>
            <a:pPr marL="852678" lvl="1" indent="-514350">
              <a:buFont typeface="+mj-lt"/>
              <a:buAutoNum type="arabicPeriod"/>
            </a:pPr>
            <a:r>
              <a:rPr lang="en-US" dirty="0" smtClean="0"/>
              <a:t>Sell the stock</a:t>
            </a:r>
          </a:p>
          <a:p>
            <a:pPr marL="852678" lvl="1" indent="-514350">
              <a:buNone/>
            </a:pPr>
            <a:endParaRPr lang="en-US" dirty="0" smtClean="0"/>
          </a:p>
          <a:p>
            <a:pPr marL="550926" indent="-514350"/>
            <a:r>
              <a:rPr lang="en-US" dirty="0" smtClean="0"/>
              <a:t>It was considered the best algorithm in the first step simulation and second step simulation.</a:t>
            </a:r>
          </a:p>
          <a:p>
            <a:pPr marL="550926" indent="-514350"/>
            <a:endParaRPr lang="en-US" dirty="0" smtClean="0"/>
          </a:p>
          <a:p>
            <a:pPr marL="550926" indent="-514350"/>
            <a:r>
              <a:rPr lang="en-US" dirty="0" smtClean="0"/>
              <a:t>It reached $259,094 from $100,000 </a:t>
            </a:r>
            <a:r>
              <a:rPr lang="en-US" dirty="0" smtClean="0"/>
              <a:t>in 2 months when </a:t>
            </a:r>
            <a:r>
              <a:rPr lang="en-US" dirty="0" smtClean="0"/>
              <a:t>it ran alone.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Richest Men in the world</a:t>
            </a:r>
          </a:p>
          <a:p>
            <a:pPr marL="962406" lvl="1" indent="-514350">
              <a:buFont typeface="+mj-lt"/>
              <a:buAutoNum type="arabicPeriod"/>
            </a:pPr>
            <a:r>
              <a:rPr lang="en-US" b="1" dirty="0" smtClean="0"/>
              <a:t>Carlos Slim </a:t>
            </a:r>
            <a:r>
              <a:rPr lang="en-US" b="1" dirty="0" err="1" smtClean="0"/>
              <a:t>Helu</a:t>
            </a:r>
            <a:endParaRPr lang="en-US" dirty="0" smtClean="0"/>
          </a:p>
          <a:p>
            <a:pPr lvl="2"/>
            <a:r>
              <a:rPr lang="en-US" b="1" dirty="0" smtClean="0"/>
              <a:t>Net Worth: $53.5 billion</a:t>
            </a:r>
            <a:endParaRPr lang="en-US" dirty="0" smtClean="0"/>
          </a:p>
          <a:p>
            <a:pPr lvl="2"/>
            <a:r>
              <a:rPr lang="en-US" b="1" dirty="0" smtClean="0"/>
              <a:t>Source: Telecom</a:t>
            </a:r>
            <a:endParaRPr lang="en-US" dirty="0" smtClean="0"/>
          </a:p>
          <a:p>
            <a:pPr marL="962406" lvl="1" indent="-514350">
              <a:buFont typeface="+mj-lt"/>
              <a:buAutoNum type="arabicPeriod"/>
            </a:pPr>
            <a:r>
              <a:rPr lang="en-US" b="1" dirty="0" smtClean="0"/>
              <a:t>Bill Gates</a:t>
            </a:r>
            <a:endParaRPr lang="en-US" dirty="0" smtClean="0"/>
          </a:p>
          <a:p>
            <a:pPr lvl="2"/>
            <a:r>
              <a:rPr lang="en-US" b="1" dirty="0" smtClean="0"/>
              <a:t>Net Worth: $53 billion</a:t>
            </a:r>
            <a:endParaRPr lang="en-US" dirty="0" smtClean="0"/>
          </a:p>
          <a:p>
            <a:pPr lvl="2"/>
            <a:r>
              <a:rPr lang="en-US" b="1" dirty="0" smtClean="0"/>
              <a:t>Source: Microsoft</a:t>
            </a:r>
            <a:endParaRPr lang="en-US" dirty="0" smtClean="0"/>
          </a:p>
          <a:p>
            <a:pPr marL="962406" lvl="1" indent="-514350">
              <a:buFont typeface="+mj-lt"/>
              <a:buAutoNum type="arabicPeriod"/>
            </a:pPr>
            <a:r>
              <a:rPr lang="en-US" b="1" dirty="0" smtClean="0"/>
              <a:t>Warren Buffett</a:t>
            </a:r>
            <a:endParaRPr lang="en-US" dirty="0" smtClean="0"/>
          </a:p>
          <a:p>
            <a:pPr lvl="2"/>
            <a:r>
              <a:rPr lang="en-US" b="1" dirty="0" smtClean="0"/>
              <a:t>Net Worth: $47 billion</a:t>
            </a:r>
            <a:endParaRPr lang="en-US" dirty="0" smtClean="0"/>
          </a:p>
          <a:p>
            <a:pPr lvl="2"/>
            <a:r>
              <a:rPr lang="en-US" b="1" dirty="0" smtClean="0"/>
              <a:t>Source: Investments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Software Agents combine the field of these richest men in the world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57200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5600" y="2057400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3581400"/>
            <a:ext cx="19050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3690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600200" y="990600"/>
            <a:ext cx="1600200" cy="51054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572000" y="1447800"/>
            <a:ext cx="685800" cy="44958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77000" y="1981200"/>
            <a:ext cx="1219200" cy="3429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62800" y="2743200"/>
            <a:ext cx="457200" cy="2438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00200" y="1524000"/>
            <a:ext cx="1600200" cy="4572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0" y="1295400"/>
            <a:ext cx="685800" cy="46482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77000" y="2286000"/>
            <a:ext cx="1219200" cy="3657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0" y="609600"/>
            <a:ext cx="228600" cy="3810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9600" y="1219200"/>
            <a:ext cx="228600" cy="3810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01000" y="838200"/>
            <a:ext cx="304800" cy="54102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3690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733800" y="1828800"/>
            <a:ext cx="304800" cy="38862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9600" y="2286000"/>
            <a:ext cx="228600" cy="34290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77200" y="1295400"/>
            <a:ext cx="304800" cy="441960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5 Best Combinations in 1 Simulation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447800"/>
          <a:ext cx="4343400" cy="238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/>
                <a:gridCol w="1520190"/>
                <a:gridCol w="1085850"/>
                <a:gridCol w="868680"/>
              </a:tblGrid>
              <a:tr h="451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Rank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Agent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Overall Result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Profit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49</a:t>
                      </a: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-9,5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10,139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139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47</a:t>
                      </a: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-9,5,4,13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10,112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112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-9,3,12,5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10,070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70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32</a:t>
                      </a: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-9,3,5,13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10,065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65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1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29-</a:t>
                      </a: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9,3,12,13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10,048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48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267200" y="4267200"/>
          <a:ext cx="4495800" cy="2389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43"/>
                <a:gridCol w="1530485"/>
                <a:gridCol w="1052208"/>
                <a:gridCol w="1147864"/>
              </a:tblGrid>
              <a:tr h="451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Rank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Agent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Overall Result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Profit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32</a:t>
                      </a: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-9,3,5,13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277,196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177,196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49</a:t>
                      </a: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-9,5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219,805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119,805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47</a:t>
                      </a: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-9,5,4,13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210,130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110,130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6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r>
                        <a:rPr lang="en-US" sz="1800">
                          <a:latin typeface="Arial"/>
                          <a:ea typeface="Times New Roman"/>
                          <a:cs typeface="Times New Roman"/>
                        </a:rPr>
                        <a:t>-9,3,12,5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123,059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23,059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11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29-</a:t>
                      </a:r>
                      <a:r>
                        <a:rPr lang="en-US" sz="1800" dirty="0">
                          <a:latin typeface="Arial"/>
                          <a:ea typeface="Times New Roman"/>
                          <a:cs typeface="Times New Roman"/>
                        </a:rPr>
                        <a:t>9,3,12,13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108,665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8,665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981200"/>
            <a:ext cx="4495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2971800"/>
            <a:ext cx="4495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191000" y="4800600"/>
            <a:ext cx="47244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10 Best Combinations in 1 Simulation</a:t>
            </a:r>
            <a:endParaRPr lang="en-US" sz="36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9484" y="1296474"/>
          <a:ext cx="4191000" cy="385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Rank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Agent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Overall Result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Profit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11,467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1,467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49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11,202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1,202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32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11,112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1,112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10,896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896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10,683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683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10,160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160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47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10,115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116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10,085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85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44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10,035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36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4400" y="2667000"/>
          <a:ext cx="4191000" cy="3852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Rank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Agent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Overall Result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Profit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32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224,430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124,430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47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199,588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99,588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183,100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83,100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49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180,602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80,602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148,011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48,011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44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109,407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9,407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101,590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1,590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29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101,186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1,186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79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101,090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1,090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2209800"/>
            <a:ext cx="4419600" cy="76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8200" y="3276600"/>
            <a:ext cx="4343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4343400"/>
            <a:ext cx="4343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Stock Is Going Down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505308"/>
          <a:ext cx="8305801" cy="4866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543"/>
                <a:gridCol w="1186543"/>
                <a:gridCol w="1186543"/>
                <a:gridCol w="1186543"/>
                <a:gridCol w="1186543"/>
                <a:gridCol w="1186543"/>
                <a:gridCol w="1186543"/>
              </a:tblGrid>
              <a:tr h="5919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Agent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Start Money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Date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Overall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Stock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Loss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%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0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49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10,000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1/22/2010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9,992.91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-7.09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-0.0709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1/29/2010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9,990.73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18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-9.27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-0.0927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100,000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1/22/2010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99,831.16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881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-168.84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-0.16884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Calibri"/>
                          <a:cs typeface="Times New Roman"/>
                        </a:rPr>
                        <a:t>1/29/2010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98,851.44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3414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-1148.56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-1.14856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32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10,000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1/22/2010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9,991.09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-8.91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-0.0891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1/29/2010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9,991.01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-8.99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-0.0899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100,000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1/22/2010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99,909.38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166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-90.62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-0.09062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1/29/2010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Arial"/>
                          <a:ea typeface="Calibri"/>
                          <a:cs typeface="Times New Roman"/>
                        </a:rPr>
                        <a:t>99,915.64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116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-84.36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Arial"/>
                          <a:ea typeface="Calibri"/>
                          <a:cs typeface="Times New Roman"/>
                        </a:rPr>
                        <a:t>-0.08436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543800" y="4114800"/>
            <a:ext cx="1295400" cy="2362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project has built the simulator that can represent a real stock market environment using real stock market data.</a:t>
            </a:r>
          </a:p>
          <a:p>
            <a:r>
              <a:rPr lang="en-US" dirty="0" smtClean="0"/>
              <a:t>The combination of simple algorithms that works well in stock market has been found (Agent 32) </a:t>
            </a:r>
          </a:p>
          <a:p>
            <a:pPr lvl="1"/>
            <a:r>
              <a:rPr lang="en-US" dirty="0" smtClean="0"/>
              <a:t>Jump &amp; Dump : Take advantage when the price is going up</a:t>
            </a:r>
          </a:p>
          <a:p>
            <a:pPr lvl="1"/>
            <a:r>
              <a:rPr lang="en-US" dirty="0" smtClean="0"/>
              <a:t>Average Order : Know whether the price will go up or down</a:t>
            </a:r>
          </a:p>
          <a:p>
            <a:pPr lvl="1"/>
            <a:r>
              <a:rPr lang="en-US" dirty="0" smtClean="0"/>
              <a:t>Reverse Strategy : Take advantage of fluctuation behavior of stock market</a:t>
            </a:r>
          </a:p>
          <a:p>
            <a:pPr lvl="1"/>
            <a:r>
              <a:rPr lang="en-US" dirty="0" smtClean="0"/>
              <a:t>Channel Breakout : Keep the risk low</a:t>
            </a:r>
          </a:p>
          <a:p>
            <a:r>
              <a:rPr lang="en-US" dirty="0" smtClean="0"/>
              <a:t>The agent can </a:t>
            </a:r>
          </a:p>
          <a:p>
            <a:pPr lvl="1"/>
            <a:r>
              <a:rPr lang="en-US" dirty="0" smtClean="0"/>
              <a:t>gain a lot of money (230 % from $100,000 in 2 months, </a:t>
            </a:r>
            <a:br>
              <a:rPr lang="en-US" dirty="0" smtClean="0"/>
            </a:br>
            <a:r>
              <a:rPr lang="en-US" dirty="0" smtClean="0"/>
              <a:t>11% from $10,000 in 2 months)</a:t>
            </a:r>
          </a:p>
          <a:p>
            <a:pPr lvl="1"/>
            <a:r>
              <a:rPr lang="en-US" dirty="0" smtClean="0"/>
              <a:t>avoid loss (less than 0.1 % per day)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4676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Try to do the research with more data and time.</a:t>
            </a:r>
          </a:p>
          <a:p>
            <a:r>
              <a:rPr lang="en-US" dirty="0" smtClean="0"/>
              <a:t>Consider to use </a:t>
            </a:r>
          </a:p>
          <a:p>
            <a:pPr lvl="1"/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Fuzzy Logic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 smtClean="0"/>
              <a:t>Consider to include </a:t>
            </a:r>
          </a:p>
          <a:p>
            <a:pPr lvl="1"/>
            <a:r>
              <a:rPr lang="en-US" dirty="0" smtClean="0"/>
              <a:t>Option</a:t>
            </a:r>
          </a:p>
          <a:p>
            <a:pPr lvl="2"/>
            <a:r>
              <a:rPr lang="en-US" dirty="0" smtClean="0"/>
              <a:t>The only way to gain money when the price is going down</a:t>
            </a:r>
          </a:p>
          <a:p>
            <a:pPr lvl="1"/>
            <a:r>
              <a:rPr lang="en-US" dirty="0" smtClean="0"/>
              <a:t>News </a:t>
            </a:r>
          </a:p>
          <a:p>
            <a:pPr lvl="2"/>
            <a:r>
              <a:rPr lang="en-US" dirty="0" smtClean="0"/>
              <a:t>Can avoid risk if there are major issues</a:t>
            </a:r>
          </a:p>
          <a:p>
            <a:pPr lvl="1"/>
            <a:r>
              <a:rPr lang="en-US" dirty="0" smtClean="0"/>
              <a:t>Fundamental Analysis</a:t>
            </a:r>
          </a:p>
          <a:p>
            <a:pPr lvl="2"/>
            <a:r>
              <a:rPr lang="en-US" dirty="0" smtClean="0"/>
              <a:t>Should know which company is good to invest on</a:t>
            </a:r>
          </a:p>
          <a:p>
            <a:r>
              <a:rPr lang="en-US" dirty="0" smtClean="0"/>
              <a:t>Try to connect the agent to real stock market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Any Questions … ???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and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 : To create a software agent that will make profit and avoid loss</a:t>
            </a:r>
          </a:p>
          <a:p>
            <a:endParaRPr lang="en-US" dirty="0" smtClean="0"/>
          </a:p>
          <a:p>
            <a:r>
              <a:rPr lang="en-US" dirty="0" smtClean="0"/>
              <a:t>Minimal Achievement : Succeed in building the parser and the simulator </a:t>
            </a:r>
          </a:p>
          <a:p>
            <a:endParaRPr lang="en-US" dirty="0" smtClean="0"/>
          </a:p>
          <a:p>
            <a:r>
              <a:rPr lang="en-US" dirty="0" smtClean="0"/>
              <a:t>Maximal Achievement : Succeed in finding the agent that wins a lot of money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Software Agent</a:t>
            </a:r>
            <a:r>
              <a:rPr lang="en-US" dirty="0" smtClean="0"/>
              <a:t> is a computer program which works toward goals in a dynamic environment on behalf of another entity, possibly over an extended period of time, without continuous direct supervision or control, and exhibits a significant degree of flexibility and even creativity in how it seeks to transform goals into action tasks.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3"/>
              </a:rPr>
              <a:t>http://agtivity.com/agdef.htm</a:t>
            </a:r>
            <a:r>
              <a:rPr lang="en-US" sz="1800" dirty="0" smtClean="0"/>
              <a:t>)</a:t>
            </a:r>
          </a:p>
          <a:p>
            <a:endParaRPr lang="en-US" sz="1800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Software Agent</a:t>
            </a:r>
            <a:r>
              <a:rPr lang="en-US" dirty="0" smtClean="0"/>
              <a:t> is a piece of software that acts for a user or other program in a relationship of agency </a:t>
            </a:r>
            <a:r>
              <a:rPr lang="en-US" sz="1800" dirty="0" smtClean="0"/>
              <a:t>(</a:t>
            </a:r>
            <a:r>
              <a:rPr lang="en-US" sz="1800" dirty="0" err="1" smtClean="0"/>
              <a:t>wikipedia</a:t>
            </a:r>
            <a:r>
              <a:rPr lang="en-US" sz="1800" dirty="0" smtClean="0"/>
              <a:t>)</a:t>
            </a:r>
          </a:p>
          <a:p>
            <a:endParaRPr lang="en-US" sz="1800" b="1" dirty="0" smtClean="0"/>
          </a:p>
          <a:p>
            <a:r>
              <a:rPr lang="en-US" b="1" dirty="0" smtClean="0"/>
              <a:t>Intelligent Agent</a:t>
            </a:r>
            <a:r>
              <a:rPr lang="en-US" dirty="0" smtClean="0"/>
              <a:t> (</a:t>
            </a:r>
            <a:r>
              <a:rPr lang="en-US" b="1" dirty="0" smtClean="0"/>
              <a:t>IA</a:t>
            </a:r>
            <a:r>
              <a:rPr lang="en-US" dirty="0" smtClean="0"/>
              <a:t>) is an autonomous entity which observes and acts upon an environment </a:t>
            </a:r>
            <a:r>
              <a:rPr lang="en-US" sz="1800" dirty="0" smtClean="0"/>
              <a:t>(</a:t>
            </a:r>
            <a:r>
              <a:rPr lang="en-US" sz="1800" dirty="0" err="1" smtClean="0"/>
              <a:t>wikipedia</a:t>
            </a:r>
            <a:r>
              <a:rPr lang="en-US" sz="18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5867400" cy="1143000"/>
          </a:xfrm>
        </p:spPr>
        <p:txBody>
          <a:bodyPr/>
          <a:lstStyle/>
          <a:p>
            <a:r>
              <a:rPr lang="en-US" dirty="0" smtClean="0"/>
              <a:t>Stock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6858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Double Auction Market</a:t>
            </a:r>
          </a:p>
          <a:p>
            <a:pPr lvl="1"/>
            <a:r>
              <a:rPr lang="en-US" dirty="0" smtClean="0"/>
              <a:t>Seller : Ask Order </a:t>
            </a:r>
          </a:p>
          <a:p>
            <a:pPr lvl="1"/>
            <a:r>
              <a:rPr lang="en-US" dirty="0" smtClean="0"/>
              <a:t>Buyer : Bid Order</a:t>
            </a:r>
          </a:p>
          <a:p>
            <a:endParaRPr lang="en-US" dirty="0" smtClean="0"/>
          </a:p>
          <a:p>
            <a:r>
              <a:rPr lang="en-US" dirty="0" smtClean="0"/>
              <a:t>Stock Market Transaction</a:t>
            </a:r>
          </a:p>
          <a:p>
            <a:pPr lvl="1"/>
            <a:r>
              <a:rPr lang="en-US" dirty="0" smtClean="0"/>
              <a:t>Guarantees the Seller will get the money he asks for. </a:t>
            </a:r>
          </a:p>
          <a:p>
            <a:pPr lvl="1"/>
            <a:r>
              <a:rPr lang="en-US" dirty="0" smtClean="0"/>
              <a:t>Guarantees the Buyer will get the stock by paying not more than the price he wants to buy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Fundamental Analysis</a:t>
            </a:r>
          </a:p>
          <a:p>
            <a:pPr lvl="1"/>
            <a:r>
              <a:rPr lang="en-US" dirty="0" smtClean="0"/>
              <a:t>Technical Analysis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1447800" cy="110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066800"/>
            <a:ext cx="1447800" cy="102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2057400"/>
            <a:ext cx="144780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2743200"/>
            <a:ext cx="1447800" cy="96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-1" y="3733800"/>
            <a:ext cx="144780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4800600"/>
            <a:ext cx="1447800" cy="1164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5734050"/>
            <a:ext cx="1447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5715000" cy="1173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Penn Lehman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60960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Competition for Stock Market Agents (2002-2005)</a:t>
            </a:r>
          </a:p>
          <a:p>
            <a:endParaRPr lang="en-US" dirty="0" smtClean="0"/>
          </a:p>
          <a:p>
            <a:r>
              <a:rPr lang="en-US" dirty="0" smtClean="0"/>
              <a:t>Built a simulator that is called Penn Exchange Simulator (PXS)</a:t>
            </a:r>
          </a:p>
          <a:p>
            <a:endParaRPr lang="en-US" dirty="0" smtClean="0"/>
          </a:p>
          <a:p>
            <a:r>
              <a:rPr lang="en-US" dirty="0" smtClean="0"/>
              <a:t>Using Real Stock Market data from the island website</a:t>
            </a:r>
          </a:p>
          <a:p>
            <a:endParaRPr lang="en-US" dirty="0" smtClean="0"/>
          </a:p>
          <a:p>
            <a:r>
              <a:rPr lang="en-US" dirty="0" smtClean="0"/>
              <a:t>The agent will have unlimited amount of money and can perform short, but the agent needs to put the money balance into 0 in the end of the day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95250"/>
            <a:ext cx="2628900" cy="67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381000"/>
            <a:ext cx="2590800" cy="2316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br>
              <a:rPr lang="en-US" dirty="0" smtClean="0"/>
            </a:br>
            <a:r>
              <a:rPr lang="en-US" dirty="0" smtClean="0"/>
              <a:t>from BATS website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"/>
            <a:ext cx="5562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457200" y="1524000"/>
            <a:ext cx="1295400" cy="914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BATS Website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34290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Parser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457200" y="4876800"/>
            <a:ext cx="11430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Historical Data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38400" y="3505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3400" y="3505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48400" y="3505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43800" y="3505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67200" y="1600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91400" y="4648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Analyzer</a:t>
            </a:r>
          </a:p>
        </p:txBody>
      </p:sp>
      <p:sp>
        <p:nvSpPr>
          <p:cNvPr id="17" name="Flowchart: Multidocument 16"/>
          <p:cNvSpPr/>
          <p:nvPr/>
        </p:nvSpPr>
        <p:spPr>
          <a:xfrm>
            <a:off x="7239000" y="5410200"/>
            <a:ext cx="1295400" cy="914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Analysis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648494" y="2932906"/>
            <a:ext cx="837406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648494" y="4304506"/>
            <a:ext cx="837406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1562497" y="4077097"/>
            <a:ext cx="1371600" cy="11422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2895600" y="4114800"/>
            <a:ext cx="1295400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/>
          <p:cNvSpPr/>
          <p:nvPr/>
        </p:nvSpPr>
        <p:spPr>
          <a:xfrm>
            <a:off x="4191000" y="4953000"/>
            <a:ext cx="1371600" cy="1066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Simulation Data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 flipV="1">
            <a:off x="2895600" y="2133600"/>
            <a:ext cx="17526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4267200" y="2743200"/>
            <a:ext cx="1219994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029200" y="2133600"/>
            <a:ext cx="17526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181600" y="2133600"/>
            <a:ext cx="2895600" cy="129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420394" y="4418806"/>
            <a:ext cx="9144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5600700" y="4076700"/>
            <a:ext cx="1219200" cy="11430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 flipV="1">
            <a:off x="5638800" y="3962400"/>
            <a:ext cx="2514600" cy="14478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638800" y="4953000"/>
            <a:ext cx="16764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7810500" y="5219700"/>
            <a:ext cx="228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04800" y="1371600"/>
            <a:ext cx="1600200" cy="4876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209800" y="1371600"/>
            <a:ext cx="6705600" cy="4876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886200" y="4419600"/>
            <a:ext cx="5181600" cy="21336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8" grpId="0" animBg="1"/>
      <p:bldP spid="58" grpId="0" animBg="1"/>
      <p:bldP spid="58" grpId="1" animBg="1"/>
      <p:bldP spid="60" grpId="0" animBg="1"/>
      <p:bldP spid="60" grpId="1" animBg="1"/>
      <p:bldP spid="61" grpId="0" animBg="1"/>
      <p:bldP spid="6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Extractor Calculation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411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1371600"/>
            <a:ext cx="4191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68121" y="5765442"/>
            <a:ext cx="15240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00600" y="5791200"/>
            <a:ext cx="15240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57200" y="3962400"/>
            <a:ext cx="1752600" cy="2209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89679" y="3988158"/>
            <a:ext cx="1752600" cy="2209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29400" y="4343400"/>
            <a:ext cx="21336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" y="5105400"/>
            <a:ext cx="13716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25521" y="3555642"/>
            <a:ext cx="15240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58000" y="3581400"/>
            <a:ext cx="15240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391400" y="457200"/>
            <a:ext cx="12954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5 Seconds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0" y="457200"/>
            <a:ext cx="31242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200 Shares in Transaction List - Create the Order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457200"/>
            <a:ext cx="18288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200 Shares in Total Volume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8800" y="457200"/>
            <a:ext cx="3048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Same Number of Shares = Don’t do anything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53200" y="457200"/>
            <a:ext cx="21336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Input all the order in database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3AA-F115-45C0-A656-5B6F8F0EACD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1" animBg="1"/>
      <p:bldP spid="18" grpId="2" animBg="1"/>
    </p:bld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1025</TotalTime>
  <Words>1253</Words>
  <Application>Microsoft Office PowerPoint</Application>
  <PresentationFormat>On-screen Show (4:3)</PresentationFormat>
  <Paragraphs>436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Technic</vt:lpstr>
      <vt:lpstr>SOFTWARE Agents for Stock Market Trading M.Sc. Thesis</vt:lpstr>
      <vt:lpstr>Background </vt:lpstr>
      <vt:lpstr>Goal and Purpose</vt:lpstr>
      <vt:lpstr>Software Agents</vt:lpstr>
      <vt:lpstr>Stock Market</vt:lpstr>
      <vt:lpstr>Penn Lehman Competition</vt:lpstr>
      <vt:lpstr>Data  from BATS website </vt:lpstr>
      <vt:lpstr>Architecture</vt:lpstr>
      <vt:lpstr>Extractor Calculation</vt:lpstr>
      <vt:lpstr>Several Changes in Developing Executor</vt:lpstr>
      <vt:lpstr>Agent</vt:lpstr>
      <vt:lpstr>Algorithms</vt:lpstr>
      <vt:lpstr>Basic Condition</vt:lpstr>
      <vt:lpstr>Reverse Strategy</vt:lpstr>
      <vt:lpstr>Average Order</vt:lpstr>
      <vt:lpstr>Channel Breakout</vt:lpstr>
      <vt:lpstr>Market Making</vt:lpstr>
      <vt:lpstr>Jump &amp; Dump</vt:lpstr>
      <vt:lpstr>Jump &amp; Dump</vt:lpstr>
      <vt:lpstr>Slide 20</vt:lpstr>
      <vt:lpstr>Slide 21</vt:lpstr>
      <vt:lpstr>Slide 22</vt:lpstr>
      <vt:lpstr>Slide 23</vt:lpstr>
      <vt:lpstr>5 Best Combinations in 1 Simulation</vt:lpstr>
      <vt:lpstr>10 Best Combinations in 1 Simulation</vt:lpstr>
      <vt:lpstr>When Stock Is Going Down</vt:lpstr>
      <vt:lpstr>Conclusions</vt:lpstr>
      <vt:lpstr>Future Work</vt:lpstr>
      <vt:lpstr>Thank You for your Attention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 for Stock Market Trading</dc:title>
  <dc:creator>u</dc:creator>
  <cp:lastModifiedBy>u</cp:lastModifiedBy>
  <cp:revision>89</cp:revision>
  <dcterms:created xsi:type="dcterms:W3CDTF">2010-02-02T18:42:44Z</dcterms:created>
  <dcterms:modified xsi:type="dcterms:W3CDTF">2010-03-24T06:59:37Z</dcterms:modified>
</cp:coreProperties>
</file>