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7" r:id="rId14"/>
    <p:sldId id="269" r:id="rId15"/>
    <p:sldId id="261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7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86212" autoAdjust="0"/>
  </p:normalViewPr>
  <p:slideViewPr>
    <p:cSldViewPr snapToObjects="1">
      <p:cViewPr varScale="1">
        <p:scale>
          <a:sx n="79" d="100"/>
          <a:sy n="79" d="100"/>
        </p:scale>
        <p:origin x="750" y="84"/>
      </p:cViewPr>
      <p:guideLst>
        <p:guide orient="horz" pos="2188"/>
        <p:guide pos="2880"/>
        <p:guide pos="37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2452C-69D8-483C-BB39-1A254D2FB397}" type="datetimeFigureOut">
              <a:rPr lang="pt-BR" smtClean="0"/>
              <a:pPr/>
              <a:t>02/10/2016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FEB8E-7F93-4A7D-858F-3CC032789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139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87CA8-F5E9-4B7B-A225-2BC30D4709F8}" type="datetimeFigureOut">
              <a:rPr lang="pt-BR" smtClean="0"/>
              <a:pPr/>
              <a:t>02/10/2016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E1511-57C9-4010-B804-AF160D10F62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23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620000" cy="5850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785"/>
            <a:ext cx="7620000" cy="5040560"/>
          </a:xfrm>
          <a:prstGeom prst="rect">
            <a:avLst/>
          </a:prstGeom>
        </p:spPr>
        <p:txBody>
          <a:bodyPr anchor="ctr" anchorCtr="0"/>
          <a:lstStyle>
            <a:lvl1pPr algn="just">
              <a:defRPr sz="2600"/>
            </a:lvl1pPr>
            <a:lvl2pPr algn="just">
              <a:defRPr sz="2400"/>
            </a:lvl2pPr>
            <a:lvl3pPr algn="just">
              <a:defRPr sz="2200"/>
            </a:lvl3pPr>
            <a:lvl4pPr algn="just">
              <a:defRPr sz="2200"/>
            </a:lvl4pPr>
            <a:lvl5pPr algn="just"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93" y="3507383"/>
            <a:ext cx="7659687" cy="1168400"/>
          </a:xfrm>
          <a:prstGeom prst="rect">
            <a:avLst/>
          </a:prstGeom>
        </p:spPr>
        <p:txBody>
          <a:bodyPr anchor="t"/>
          <a:lstStyle>
            <a:lvl1pPr algn="l">
              <a:defRPr sz="3600" b="0" cap="all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714" y="4675783"/>
            <a:ext cx="6135687" cy="1633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6200000">
            <a:off x="4292284" y="-4297920"/>
            <a:ext cx="539552" cy="91403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-8091" y="0"/>
            <a:ext cx="9140304" cy="5539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Agentes</a:t>
            </a:r>
            <a:r>
              <a:rPr lang="pt-BR" sz="3000" b="1" baseline="0" dirty="0" smtClean="0">
                <a:solidFill>
                  <a:schemeClr val="bg1"/>
                </a:solidFill>
              </a:rPr>
              <a:t> e Sistemas </a:t>
            </a:r>
            <a:r>
              <a:rPr lang="pt-BR" sz="3000" b="1" baseline="0" dirty="0" err="1" smtClean="0">
                <a:solidFill>
                  <a:schemeClr val="bg1"/>
                </a:solidFill>
              </a:rPr>
              <a:t>Multi-Agentes</a:t>
            </a: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dingview.com/chart/?symbol=BMFBOVESPA%3ABBAS3" TargetMode="External"/><Relationship Id="rId2" Type="http://schemas.openxmlformats.org/officeDocument/2006/relationships/hyperlink" Target="http://www.investing.com/indices/major-indic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7295" y="2933945"/>
            <a:ext cx="7659687" cy="1741838"/>
          </a:xfrm>
        </p:spPr>
        <p:txBody>
          <a:bodyPr/>
          <a:lstStyle/>
          <a:p>
            <a:pPr algn="ctr"/>
            <a:r>
              <a:rPr lang="pt-BR" dirty="0" smtClean="0"/>
              <a:t>agentes inteligentes para aconselhamento no mercado de ações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Eduardo Pedersetti </a:t>
            </a:r>
            <a:r>
              <a:rPr lang="pt-BR" b="1" dirty="0" smtClean="0">
                <a:solidFill>
                  <a:schemeClr val="tx1"/>
                </a:solidFill>
              </a:rPr>
              <a:t>José</a:t>
            </a:r>
          </a:p>
          <a:p>
            <a:r>
              <a:rPr lang="pt-BR" b="1" dirty="0" err="1">
                <a:solidFill>
                  <a:schemeClr val="tx1"/>
                </a:solidFill>
              </a:rPr>
              <a:t>Maiglon</a:t>
            </a:r>
            <a:r>
              <a:rPr lang="pt-BR" b="1" dirty="0">
                <a:solidFill>
                  <a:schemeClr val="tx1"/>
                </a:solidFill>
              </a:rPr>
              <a:t> Alexandre </a:t>
            </a:r>
            <a:r>
              <a:rPr lang="pt-BR" b="1" dirty="0" err="1">
                <a:solidFill>
                  <a:schemeClr val="tx1"/>
                </a:solidFill>
              </a:rPr>
              <a:t>Lubacheuski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 err="1" smtClean="0">
                <a:solidFill>
                  <a:schemeClr val="tx1"/>
                </a:solidFill>
              </a:rPr>
              <a:t>Tcharles</a:t>
            </a:r>
            <a:r>
              <a:rPr lang="pt-BR" b="1" dirty="0" smtClean="0">
                <a:solidFill>
                  <a:schemeClr val="tx1"/>
                </a:solidFill>
              </a:rPr>
              <a:t> Silva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Estudo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Objetivo: Desenvolver um Agente capaz de prever, com uma margem de erro aceitável, o preço seguinte de uma ação.</a:t>
            </a:r>
          </a:p>
          <a:p>
            <a:r>
              <a:rPr lang="pt-BR" dirty="0" smtClean="0"/>
              <a:t>Resultado esperado: Um Sistema de Recomendação com o margem de erro  inferior à 50%.</a:t>
            </a:r>
          </a:p>
        </p:txBody>
      </p:sp>
    </p:spTree>
    <p:extLst>
      <p:ext uri="{BB962C8B-B14F-4D97-AF65-F5344CB8AC3E}">
        <p14:creationId xmlns:p14="http://schemas.microsoft.com/office/powerpoint/2010/main" val="37371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Similares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Robôs de negociação</a:t>
            </a:r>
          </a:p>
          <a:p>
            <a:pPr lvl="1"/>
            <a:r>
              <a:rPr lang="pt-BR" dirty="0" err="1" smtClean="0"/>
              <a:t>MetaTrader</a:t>
            </a:r>
            <a:r>
              <a:rPr lang="pt-BR" dirty="0" smtClean="0"/>
              <a:t> 5</a:t>
            </a:r>
          </a:p>
          <a:p>
            <a:r>
              <a:rPr lang="pt-BR" dirty="0" smtClean="0"/>
              <a:t>Geradores de Sinais</a:t>
            </a:r>
          </a:p>
          <a:p>
            <a:r>
              <a:rPr lang="pt-BR" dirty="0" smtClean="0"/>
              <a:t>Protótipos de </a:t>
            </a:r>
            <a:r>
              <a:rPr lang="pt-BR" dirty="0" err="1" smtClean="0"/>
              <a:t>Papers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89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Não definida ainda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1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 a ser estudado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 Bayesianas – 1º Momento</a:t>
            </a:r>
          </a:p>
          <a:p>
            <a:pPr lvl="1"/>
            <a:r>
              <a:rPr lang="pt-BR" dirty="0" smtClean="0"/>
              <a:t>Teoria e Prática de Redes Bayesianas</a:t>
            </a:r>
          </a:p>
          <a:p>
            <a:pPr lvl="1"/>
            <a:r>
              <a:rPr lang="pt-BR" dirty="0" smtClean="0"/>
              <a:t>Aplicação de Redes Bayesianas ao mercado de ações</a:t>
            </a:r>
          </a:p>
          <a:p>
            <a:r>
              <a:rPr lang="pt-BR" dirty="0" smtClean="0"/>
              <a:t>Análises Técnicas – 2º Momento (se possível)</a:t>
            </a:r>
          </a:p>
          <a:p>
            <a:pPr lvl="1"/>
            <a:r>
              <a:rPr lang="pt-BR" dirty="0" smtClean="0"/>
              <a:t>Incorporação de indicadores técnicos</a:t>
            </a:r>
          </a:p>
          <a:p>
            <a:pPr lvl="2"/>
            <a:r>
              <a:rPr lang="pt-BR" dirty="0" smtClean="0"/>
              <a:t>Indicadores de Tendência</a:t>
            </a:r>
          </a:p>
          <a:p>
            <a:pPr lvl="2"/>
            <a:r>
              <a:rPr lang="pt-BR" dirty="0" smtClean="0"/>
              <a:t>Indicadores de Reversão</a:t>
            </a:r>
          </a:p>
        </p:txBody>
      </p:sp>
    </p:spTree>
    <p:extLst>
      <p:ext uri="{BB962C8B-B14F-4D97-AF65-F5344CB8AC3E}">
        <p14:creationId xmlns:p14="http://schemas.microsoft.com/office/powerpoint/2010/main" val="30229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Handbook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Brain</a:t>
            </a:r>
            <a:r>
              <a:rPr lang="pt-BR" dirty="0" smtClean="0"/>
              <a:t> </a:t>
            </a:r>
            <a:r>
              <a:rPr lang="pt-BR" dirty="0" err="1" smtClean="0"/>
              <a:t>Theory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Neural Networks</a:t>
            </a:r>
          </a:p>
          <a:p>
            <a:pPr lvl="1"/>
            <a:r>
              <a:rPr lang="en-US" dirty="0"/>
              <a:t>Bayesian Methods and Neural </a:t>
            </a:r>
            <a:r>
              <a:rPr lang="en-US" dirty="0"/>
              <a:t>Networks (David </a:t>
            </a:r>
            <a:r>
              <a:rPr lang="en-US" dirty="0" smtClean="0"/>
              <a:t>Barber)</a:t>
            </a:r>
          </a:p>
          <a:p>
            <a:pPr lvl="1"/>
            <a:r>
              <a:rPr lang="pt-BR" dirty="0" err="1" smtClean="0"/>
              <a:t>Bayesian</a:t>
            </a:r>
            <a:r>
              <a:rPr lang="pt-BR" dirty="0" smtClean="0"/>
              <a:t> Networks </a:t>
            </a:r>
            <a:r>
              <a:rPr lang="en-US" dirty="0"/>
              <a:t>(Judea Pearl and Stuart Russell</a:t>
            </a:r>
            <a:r>
              <a:rPr lang="en-US" dirty="0" smtClean="0"/>
              <a:t>)</a:t>
            </a:r>
          </a:p>
          <a:p>
            <a:r>
              <a:rPr lang="pt-BR" dirty="0" smtClean="0"/>
              <a:t>Artificial </a:t>
            </a:r>
            <a:r>
              <a:rPr lang="pt-BR" dirty="0" err="1" smtClean="0"/>
              <a:t>Intelligence</a:t>
            </a:r>
            <a:r>
              <a:rPr lang="pt-BR" dirty="0" smtClean="0"/>
              <a:t> – A </a:t>
            </a:r>
            <a:r>
              <a:rPr lang="pt-BR" dirty="0" err="1" smtClean="0"/>
              <a:t>Modern</a:t>
            </a:r>
            <a:r>
              <a:rPr lang="pt-BR" dirty="0" smtClean="0"/>
              <a:t> Approach (Stuart Russel, Peter </a:t>
            </a:r>
            <a:r>
              <a:rPr lang="pt-BR" dirty="0" err="1" smtClean="0"/>
              <a:t>Norvig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Capítulo 13, 14, 15</a:t>
            </a:r>
          </a:p>
          <a:p>
            <a:r>
              <a:rPr lang="pt-BR" dirty="0" err="1" smtClean="0"/>
              <a:t>Papers</a:t>
            </a:r>
            <a:endParaRPr lang="pt-BR" dirty="0" smtClean="0"/>
          </a:p>
          <a:p>
            <a:pPr lvl="1"/>
            <a:r>
              <a:rPr lang="en-US" dirty="0"/>
              <a:t>Application of Bayesian Network to stock </a:t>
            </a:r>
            <a:r>
              <a:rPr lang="en-US" dirty="0" smtClean="0"/>
              <a:t>price prediction (</a:t>
            </a:r>
            <a:r>
              <a:rPr lang="fi-FI" dirty="0"/>
              <a:t>Eisuke Kita, Yi Zuo, Masaaki Harada, Takao </a:t>
            </a:r>
            <a:r>
              <a:rPr lang="fi-FI" dirty="0" smtClean="0"/>
              <a:t>Mizuno)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Helder</a:t>
            </a:r>
            <a:r>
              <a:rPr lang="en-US" dirty="0" smtClean="0"/>
              <a:t>, A. 2004, Como se transformer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operador</a:t>
            </a:r>
            <a:r>
              <a:rPr lang="en-US" dirty="0" smtClean="0"/>
              <a:t> e </a:t>
            </a:r>
            <a:r>
              <a:rPr lang="en-US" dirty="0" err="1" smtClean="0"/>
              <a:t>investidor</a:t>
            </a:r>
            <a:r>
              <a:rPr lang="en-US" dirty="0" smtClean="0"/>
              <a:t> de </a:t>
            </a:r>
            <a:r>
              <a:rPr lang="en-US" dirty="0" err="1" smtClean="0"/>
              <a:t>sucesso</a:t>
            </a:r>
            <a:r>
              <a:rPr lang="en-US" dirty="0" smtClean="0"/>
              <a:t>. Elsevier </a:t>
            </a:r>
            <a:r>
              <a:rPr lang="en-US" dirty="0" err="1" smtClean="0"/>
              <a:t>Editora</a:t>
            </a:r>
            <a:r>
              <a:rPr lang="en-US" dirty="0" smtClean="0"/>
              <a:t> </a:t>
            </a:r>
            <a:r>
              <a:rPr lang="en-US" dirty="0" err="1" smtClean="0"/>
              <a:t>Ltda</a:t>
            </a:r>
            <a:r>
              <a:rPr lang="en-US" dirty="0" smtClean="0"/>
              <a:t>, 1ª </a:t>
            </a:r>
            <a:r>
              <a:rPr lang="en-US" dirty="0" err="1" smtClean="0"/>
              <a:t>Edição</a:t>
            </a:r>
            <a:r>
              <a:rPr lang="en-US" dirty="0" smtClean="0"/>
              <a:t>. </a:t>
            </a:r>
            <a:r>
              <a:rPr lang="en-US" dirty="0" err="1" smtClean="0"/>
              <a:t>Capítulos</a:t>
            </a:r>
            <a:r>
              <a:rPr lang="en-US" dirty="0" smtClean="0"/>
              <a:t> 1</a:t>
            </a:r>
            <a:r>
              <a:rPr lang="en-US" dirty="0"/>
              <a:t>, 2</a:t>
            </a:r>
            <a:r>
              <a:rPr lang="en-US" dirty="0" smtClean="0"/>
              <a:t>.</a:t>
            </a:r>
          </a:p>
          <a:p>
            <a:r>
              <a:rPr lang="en-US" dirty="0" smtClean="0"/>
              <a:t>-, 2016,  Major Indices,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www.investing.com/indices/major-indices</a:t>
            </a:r>
            <a:r>
              <a:rPr lang="en-US" dirty="0" smtClean="0"/>
              <a:t>.</a:t>
            </a:r>
          </a:p>
          <a:p>
            <a:r>
              <a:rPr lang="en-US" dirty="0"/>
              <a:t>-, 2016,  </a:t>
            </a:r>
            <a:r>
              <a:rPr lang="en-US" dirty="0" smtClean="0"/>
              <a:t>BBAS3 ON NM,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://www.tradingview.com/chart/?</a:t>
            </a:r>
            <a:r>
              <a:rPr lang="en-US" dirty="0" smtClean="0">
                <a:hlinkClick r:id="rId3"/>
              </a:rPr>
              <a:t>symbol=BMFBOVESPA%3ABBAS3</a:t>
            </a:r>
            <a:r>
              <a:rPr lang="en-US" dirty="0" smtClean="0"/>
              <a:t>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5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93784"/>
            <a:ext cx="7620000" cy="5364215"/>
          </a:xfrm>
        </p:spPr>
        <p:txBody>
          <a:bodyPr/>
          <a:lstStyle/>
          <a:p>
            <a:r>
              <a:rPr lang="pt-BR" dirty="0" smtClean="0"/>
              <a:t>Cenário – Mercado </a:t>
            </a:r>
            <a:r>
              <a:rPr lang="pt-BR" dirty="0" smtClean="0"/>
              <a:t>de Ações</a:t>
            </a:r>
          </a:p>
          <a:p>
            <a:pPr lvl="1"/>
            <a:r>
              <a:rPr lang="pt-BR" dirty="0" smtClean="0"/>
              <a:t>Transações</a:t>
            </a:r>
          </a:p>
          <a:p>
            <a:pPr lvl="1"/>
            <a:r>
              <a:rPr lang="pt-BR" dirty="0" smtClean="0"/>
              <a:t>Conceitos Importantes</a:t>
            </a:r>
          </a:p>
          <a:p>
            <a:r>
              <a:rPr lang="pt-BR" dirty="0" smtClean="0"/>
              <a:t>Escopo do </a:t>
            </a:r>
            <a:r>
              <a:rPr lang="pt-BR" dirty="0" smtClean="0"/>
              <a:t>Estudo</a:t>
            </a:r>
          </a:p>
          <a:p>
            <a:r>
              <a:rPr lang="pt-BR" dirty="0" smtClean="0"/>
              <a:t>Sistemas Similares</a:t>
            </a:r>
          </a:p>
          <a:p>
            <a:r>
              <a:rPr lang="pt-BR" dirty="0"/>
              <a:t>Ideia de </a:t>
            </a:r>
            <a:r>
              <a:rPr lang="pt-BR" dirty="0" smtClean="0"/>
              <a:t>Arquitetura</a:t>
            </a:r>
            <a:endParaRPr lang="pt-BR" dirty="0" smtClean="0"/>
          </a:p>
          <a:p>
            <a:r>
              <a:rPr lang="pt-BR" dirty="0" smtClean="0"/>
              <a:t>Material a ser estudado</a:t>
            </a:r>
          </a:p>
          <a:p>
            <a:r>
              <a:rPr lang="pt-BR" dirty="0" smtClean="0"/>
              <a:t>Bibliografias</a:t>
            </a:r>
          </a:p>
          <a:p>
            <a:r>
              <a:rPr lang="pt-BR" dirty="0" smtClean="0"/>
              <a:t>Referências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511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Mercado </a:t>
            </a:r>
            <a:r>
              <a:rPr lang="pt-BR" dirty="0" smtClean="0"/>
              <a:t>de Ações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2" y="1234109"/>
            <a:ext cx="7467908" cy="5546736"/>
          </a:xfrm>
        </p:spPr>
      </p:pic>
    </p:spTree>
    <p:extLst>
      <p:ext uri="{BB962C8B-B14F-4D97-AF65-F5344CB8AC3E}">
        <p14:creationId xmlns:p14="http://schemas.microsoft.com/office/powerpoint/2010/main" val="24385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Transações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Diariamente, milhares de transações financeiras são efetuadas;</a:t>
            </a:r>
          </a:p>
          <a:p>
            <a:r>
              <a:rPr lang="pt-BR" dirty="0" smtClean="0"/>
              <a:t>Sistemas de robôs utilizados para operações;</a:t>
            </a:r>
          </a:p>
          <a:p>
            <a:pPr lvl="1"/>
            <a:r>
              <a:rPr lang="pt-BR" dirty="0" smtClean="0"/>
              <a:t>Meta </a:t>
            </a:r>
            <a:r>
              <a:rPr lang="pt-BR" dirty="0" err="1" smtClean="0"/>
              <a:t>Trader</a:t>
            </a:r>
            <a:r>
              <a:rPr lang="pt-BR" dirty="0" smtClean="0"/>
              <a:t> 5</a:t>
            </a:r>
          </a:p>
          <a:p>
            <a:pPr lvl="1"/>
            <a:r>
              <a:rPr lang="pt-BR" dirty="0" err="1" smtClean="0"/>
              <a:t>MetaQuotes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5 (MQL5)</a:t>
            </a:r>
          </a:p>
          <a:p>
            <a:r>
              <a:rPr lang="pt-BR" dirty="0" smtClean="0"/>
              <a:t>Mercado de Softwares para recomendações de investimentos.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10846"/>
              </p:ext>
            </p:extLst>
          </p:nvPr>
        </p:nvGraphicFramePr>
        <p:xfrm>
          <a:off x="2546775" y="4869160"/>
          <a:ext cx="4050450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53626"/>
                <a:gridCol w="2496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Índice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Transações </a:t>
                      </a:r>
                      <a:r>
                        <a:rPr lang="pt-BR" dirty="0" smtClean="0"/>
                        <a:t>Diárias [2]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Bovespa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2.946.646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Dow Jones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135.473.871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Nasdaq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555.288.072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Nikkei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124.370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Conceitos </a:t>
            </a:r>
            <a:r>
              <a:rPr lang="pt-BR" dirty="0" smtClean="0"/>
              <a:t>Importantes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Wall Street</a:t>
            </a:r>
          </a:p>
          <a:p>
            <a:pPr lvl="1"/>
            <a:r>
              <a:rPr lang="pt-BR" dirty="0" smtClean="0"/>
              <a:t>Conceitos de Lobos, Ursos, Porcos e Carneiros</a:t>
            </a:r>
          </a:p>
          <a:p>
            <a:r>
              <a:rPr lang="pt-BR" dirty="0" smtClean="0"/>
              <a:t>Conceito de preço</a:t>
            </a:r>
          </a:p>
          <a:p>
            <a:pPr lvl="1"/>
            <a:r>
              <a:rPr lang="pt-BR" dirty="0" smtClean="0"/>
              <a:t>“Preço é o que o maior tolo está disposto a pagar” [1]</a:t>
            </a:r>
          </a:p>
          <a:p>
            <a:pPr lvl="1"/>
            <a:r>
              <a:rPr lang="pt-BR" dirty="0" smtClean="0"/>
              <a:t>Preço de compra (</a:t>
            </a:r>
            <a:r>
              <a:rPr lang="pt-BR" dirty="0" err="1" smtClean="0"/>
              <a:t>ask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Preço de venda (</a:t>
            </a:r>
            <a:r>
              <a:rPr lang="pt-BR" dirty="0" err="1" smtClean="0"/>
              <a:t>bid</a:t>
            </a:r>
            <a:r>
              <a:rPr lang="pt-BR" dirty="0" smtClean="0"/>
              <a:t>)</a:t>
            </a:r>
          </a:p>
          <a:p>
            <a:r>
              <a:rPr lang="pt-BR" dirty="0" smtClean="0"/>
              <a:t>Psicologia das massas</a:t>
            </a:r>
          </a:p>
          <a:p>
            <a:pPr lvl="1"/>
            <a:r>
              <a:rPr lang="pt-BR" dirty="0" smtClean="0"/>
              <a:t>Análise Técnica</a:t>
            </a:r>
          </a:p>
          <a:p>
            <a:pPr lvl="1"/>
            <a:r>
              <a:rPr lang="pt-BR" dirty="0" smtClean="0"/>
              <a:t>Análise Fundamentalista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107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Conceitos </a:t>
            </a:r>
            <a:r>
              <a:rPr lang="pt-BR" dirty="0" smtClean="0"/>
              <a:t>Importantes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Registros de Mercado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TimeStamp;Open;Low;High;Close;Volume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Tempo gráfico</a:t>
            </a:r>
          </a:p>
          <a:p>
            <a:pPr lvl="1"/>
            <a:r>
              <a:rPr lang="pt-BR" dirty="0" smtClean="0"/>
              <a:t>1m;5m;1d;5d;1m;etc</a:t>
            </a:r>
          </a:p>
          <a:p>
            <a:r>
              <a:rPr lang="pt-BR" dirty="0" smtClean="0"/>
              <a:t>Representações Gráficas</a:t>
            </a:r>
          </a:p>
          <a:p>
            <a:pPr lvl="1"/>
            <a:r>
              <a:rPr lang="pt-BR" dirty="0" smtClean="0"/>
              <a:t>Linhas</a:t>
            </a:r>
          </a:p>
          <a:p>
            <a:pPr lvl="1"/>
            <a:r>
              <a:rPr lang="pt-BR" dirty="0" smtClean="0"/>
              <a:t>Candelabro</a:t>
            </a:r>
          </a:p>
          <a:p>
            <a:pPr lvl="1"/>
            <a:r>
              <a:rPr lang="pt-BR" dirty="0" err="1" smtClean="0"/>
              <a:t>Candles</a:t>
            </a:r>
            <a:endParaRPr lang="pt-BR" dirty="0" smtClean="0"/>
          </a:p>
          <a:p>
            <a:r>
              <a:rPr lang="pt-BR" dirty="0" smtClean="0"/>
              <a:t>Tipos de Operação</a:t>
            </a:r>
          </a:p>
          <a:p>
            <a:pPr lvl="1"/>
            <a:r>
              <a:rPr lang="pt-BR" dirty="0" smtClean="0"/>
              <a:t>Comprado</a:t>
            </a:r>
          </a:p>
          <a:p>
            <a:pPr lvl="1"/>
            <a:r>
              <a:rPr lang="pt-BR" dirty="0" smtClean="0"/>
              <a:t>Vendido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710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Linhas – BBAS3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4" y="1493838"/>
            <a:ext cx="7151612" cy="5040312"/>
          </a:xfrm>
        </p:spPr>
      </p:pic>
    </p:spTree>
    <p:extLst>
      <p:ext uri="{BB962C8B-B14F-4D97-AF65-F5344CB8AC3E}">
        <p14:creationId xmlns:p14="http://schemas.microsoft.com/office/powerpoint/2010/main" val="3768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Candles</a:t>
            </a:r>
            <a:r>
              <a:rPr lang="pt-BR" dirty="0" smtClean="0"/>
              <a:t> – BBAS3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4" y="1493838"/>
            <a:ext cx="7151612" cy="5040312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1" y="2268289"/>
            <a:ext cx="6529177" cy="34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7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Barras – BBAS3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6" y="1493838"/>
            <a:ext cx="7139328" cy="5040312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6" y="2021308"/>
            <a:ext cx="7139328" cy="39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3336</TotalTime>
  <Words>406</Words>
  <Application>Microsoft Office PowerPoint</Application>
  <PresentationFormat>Apresentação na tela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</vt:lpstr>
      <vt:lpstr>Adjacency</vt:lpstr>
      <vt:lpstr>agentes inteligentes para aconselhamento no mercado de ações</vt:lpstr>
      <vt:lpstr>Agenda</vt:lpstr>
      <vt:lpstr>Cenário – Mercado de Ações</vt:lpstr>
      <vt:lpstr>Cenário – Transações</vt:lpstr>
      <vt:lpstr>Cenário – Conceitos Importantes</vt:lpstr>
      <vt:lpstr>Cenário – Conceitos Importantes</vt:lpstr>
      <vt:lpstr>Linhas – BBAS3</vt:lpstr>
      <vt:lpstr>Candles – BBAS3</vt:lpstr>
      <vt:lpstr>Barras – BBAS3</vt:lpstr>
      <vt:lpstr>Escopo do Estudo</vt:lpstr>
      <vt:lpstr>Sistemas Similares</vt:lpstr>
      <vt:lpstr>Arquitetura</vt:lpstr>
      <vt:lpstr>Material a ser estudado</vt:lpstr>
      <vt:lpstr>Bibliografias</vt:lpstr>
      <vt:lpstr>Referências</vt:lpstr>
    </vt:vector>
  </TitlesOfParts>
  <Company>EPJMobile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EPJ</dc:creator>
  <cp:lastModifiedBy>EPJ</cp:lastModifiedBy>
  <cp:revision>240</cp:revision>
  <dcterms:created xsi:type="dcterms:W3CDTF">2014-11-11T22:12:41Z</dcterms:created>
  <dcterms:modified xsi:type="dcterms:W3CDTF">2016-10-03T03:40:17Z</dcterms:modified>
</cp:coreProperties>
</file>