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font" Target="fonts/Ubuntu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ataffiti.com/2016/01/17/analyzing-rap-lyrics-part-1-of-3-creating-a-corpus/" TargetMode="External"/><Relationship Id="rId4" Type="http://schemas.openxmlformats.org/officeDocument/2006/relationships/hyperlink" Target="http://dataffiti.com/2016/03/09/analyzing-rap-lyrics-part-2-preparing-cleaning-and-exploring-rap-lyrics/" TargetMode="External"/><Relationship Id="rId5" Type="http://schemas.openxmlformats.org/officeDocument/2006/relationships/hyperlink" Target="http://dataffiti.com/2016/06/20/long-time-between-pos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HCkpXyRDgfvembtVazXjscmt2aUEkGmZselW0GfiPNE/" TargetMode="Externa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Speech_corpus" TargetMode="External"/><Relationship Id="rId11" Type="http://schemas.openxmlformats.org/officeDocument/2006/relationships/hyperlink" Target="https://en.wikipedia.org/wiki/Syllable" TargetMode="External"/><Relationship Id="rId22" Type="http://schemas.openxmlformats.org/officeDocument/2006/relationships/image" Target="../media/image1.png"/><Relationship Id="rId10" Type="http://schemas.openxmlformats.org/officeDocument/2006/relationships/hyperlink" Target="https://en.wikipedia.org/wiki/Syllable" TargetMode="External"/><Relationship Id="rId21" Type="http://schemas.openxmlformats.org/officeDocument/2006/relationships/hyperlink" Target="https://en.wikipedia.org/wiki/Speech_corpus" TargetMode="External"/><Relationship Id="rId13" Type="http://schemas.openxmlformats.org/officeDocument/2006/relationships/hyperlink" Target="https://en.wikipedia.org/wiki/Letter_(alphabet)" TargetMode="External"/><Relationship Id="rId12" Type="http://schemas.openxmlformats.org/officeDocument/2006/relationships/hyperlink" Target="https://en.wikipedia.org/wiki/Letter_(alphabet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honeme" TargetMode="External"/><Relationship Id="rId15" Type="http://schemas.openxmlformats.org/officeDocument/2006/relationships/hyperlink" Target="https://en.wikipedia.org/wiki/Word" TargetMode="External"/><Relationship Id="rId14" Type="http://schemas.openxmlformats.org/officeDocument/2006/relationships/hyperlink" Target="https://en.wikipedia.org/wiki/Word" TargetMode="External"/><Relationship Id="rId17" Type="http://schemas.openxmlformats.org/officeDocument/2006/relationships/hyperlink" Target="https://en.wikipedia.org/wiki/Base_pairs" TargetMode="External"/><Relationship Id="rId16" Type="http://schemas.openxmlformats.org/officeDocument/2006/relationships/hyperlink" Target="https://en.wikipedia.org/wiki/Base_pairs" TargetMode="External"/><Relationship Id="rId5" Type="http://schemas.openxmlformats.org/officeDocument/2006/relationships/hyperlink" Target="https://stackoverflow.com/questions/18193253/what-exactly-is-an-n-gram" TargetMode="External"/><Relationship Id="rId19" Type="http://schemas.openxmlformats.org/officeDocument/2006/relationships/hyperlink" Target="https://en.wikipedia.org/wiki/Text_corpus" TargetMode="External"/><Relationship Id="rId6" Type="http://schemas.openxmlformats.org/officeDocument/2006/relationships/hyperlink" Target="https://en.wikipedia.org/wiki/Sample_(statistics)" TargetMode="External"/><Relationship Id="rId18" Type="http://schemas.openxmlformats.org/officeDocument/2006/relationships/hyperlink" Target="https://en.wikipedia.org/wiki/Text_corpus" TargetMode="External"/><Relationship Id="rId7" Type="http://schemas.openxmlformats.org/officeDocument/2006/relationships/hyperlink" Target="https://en.wikipedia.org/wiki/Sample_(statistics)" TargetMode="External"/><Relationship Id="rId8" Type="http://schemas.openxmlformats.org/officeDocument/2006/relationships/hyperlink" Target="https://en.wikipedia.org/wiki/Phone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Modeling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Suggesting words to a player to form a </a:t>
            </a:r>
            <a:r>
              <a:rPr i="1" lang="en" sz="1200"/>
              <a:t>plausible</a:t>
            </a:r>
            <a:r>
              <a:rPr lang="en"/>
              <a:t> sentence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parts 1-3 (LOOOONG) of this how-to guide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http://dataffiti.com/2016/01/17/analyzing-rap-lyrics-part-1-of-3-creating-a-corpus/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http://dataffiti.com/2016/03/09/analyzing-rap-lyrics-part-2-preparing-cleaning-and-exploring-rap-lyrics/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http://dataffiti.com/2016/06/20/long-time-between-posts/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milestone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Gameplay Summary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be able to construct something that looks like an English sentence, similar to randomly tapping auto suggested words when composing a text.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first batch of words and wait for the user to select a word from among these in the terminal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 further words based on the first choice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suggesting words until word limit is reached, then print out the sentence and terminate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11700" y="1152425"/>
            <a:ext cx="2973000" cy="3585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750025" y="1981325"/>
            <a:ext cx="5241600" cy="2756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50075" y="510900"/>
            <a:ext cx="5241600" cy="136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 in action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3" y="1468175"/>
            <a:ext cx="2540175" cy="29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975" y="2225950"/>
            <a:ext cx="4473794" cy="1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133975" y="4163100"/>
            <a:ext cx="4473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hlinkClick r:id="rId5"/>
              </a:rPr>
              <a:t>https://stackoverflow.com/questions/18193253/what-exactly-is-an-n-gram</a:t>
            </a:r>
            <a:endParaRPr sz="1000"/>
          </a:p>
        </p:txBody>
      </p:sp>
      <p:sp>
        <p:nvSpPr>
          <p:cNvPr id="86" name="Shape 86"/>
          <p:cNvSpPr txBox="1"/>
          <p:nvPr/>
        </p:nvSpPr>
        <p:spPr>
          <a:xfrm>
            <a:off x="4687825" y="445025"/>
            <a:ext cx="43038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 </a:t>
            </a:r>
            <a:r>
              <a:rPr b="1" i="1" lang="en" sz="1100"/>
              <a:t>n</a:t>
            </a:r>
            <a:r>
              <a:rPr b="1" lang="en" sz="1100"/>
              <a:t>-gram</a:t>
            </a:r>
            <a:r>
              <a:rPr lang="en" sz="1100"/>
              <a:t> is a contiguous sequence of </a:t>
            </a:r>
            <a:r>
              <a:rPr i="1" lang="en" sz="1100"/>
              <a:t>n</a:t>
            </a:r>
            <a:r>
              <a:rPr lang="en" sz="1100"/>
              <a:t> items from a given</a:t>
            </a:r>
            <a:r>
              <a:rPr lang="en" sz="1100">
                <a:hlinkClick r:id="rId6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sample</a:t>
            </a:r>
            <a:r>
              <a:rPr lang="en" sz="1100"/>
              <a:t> of text or speech. The items can be</a:t>
            </a:r>
            <a:r>
              <a:rPr lang="en" sz="1100">
                <a:hlinkClick r:id="rId8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phonemes</a:t>
            </a:r>
            <a:r>
              <a:rPr lang="en" sz="1100"/>
              <a:t>,</a:t>
            </a:r>
            <a:r>
              <a:rPr lang="en" sz="1100">
                <a:hlinkClick r:id="rId10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syllables</a:t>
            </a:r>
            <a:r>
              <a:rPr lang="en" sz="1100"/>
              <a:t>,</a:t>
            </a:r>
            <a:r>
              <a:rPr lang="en" sz="1100">
                <a:hlinkClick r:id="rId12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letters</a:t>
            </a:r>
            <a:r>
              <a:rPr lang="en" sz="1100"/>
              <a:t>,</a:t>
            </a:r>
            <a:r>
              <a:rPr lang="en" sz="1100">
                <a:hlinkClick r:id="rId14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5"/>
              </a:rPr>
              <a:t>words</a:t>
            </a:r>
            <a:r>
              <a:rPr lang="en" sz="1100"/>
              <a:t> or</a:t>
            </a:r>
            <a:r>
              <a:rPr lang="en" sz="1100">
                <a:hlinkClick r:id="rId16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7"/>
              </a:rPr>
              <a:t>base pairs</a:t>
            </a:r>
            <a:r>
              <a:rPr lang="en" sz="1100"/>
              <a:t> according to the application. The </a:t>
            </a:r>
            <a:r>
              <a:rPr i="1" lang="en" sz="1100"/>
              <a:t>n</a:t>
            </a:r>
            <a:r>
              <a:rPr lang="en" sz="1100"/>
              <a:t>-grams typically are collected from a</a:t>
            </a:r>
            <a:r>
              <a:rPr lang="en" sz="1100">
                <a:hlinkClick r:id="rId18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9"/>
              </a:rPr>
              <a:t>text</a:t>
            </a:r>
            <a:r>
              <a:rPr lang="en" sz="1100"/>
              <a:t> or</a:t>
            </a:r>
            <a:r>
              <a:rPr lang="en" sz="1100">
                <a:hlinkClick r:id="rId20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21"/>
              </a:rPr>
              <a:t>speech corpus</a:t>
            </a:r>
            <a:r>
              <a:rPr lang="en" sz="1100"/>
              <a:t>.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840550" y="693713"/>
            <a:ext cx="847275" cy="10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681200" y="1533475"/>
            <a:ext cx="2865000" cy="420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888800" y="1533475"/>
            <a:ext cx="2640000" cy="420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2-gram to predict the next word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888775" y="1533475"/>
            <a:ext cx="26400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“Let’s meet at Times …”</a:t>
            </a:r>
            <a:endParaRPr sz="1800"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81200" y="1533475"/>
            <a:ext cx="28650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P(“Square”) &gt; P(“banana”)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11700" y="2169650"/>
            <a:ext cx="39768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probability of the next word being “Square” is likely higher than the probability of the next word being “banana”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855500" y="2169650"/>
            <a:ext cx="39768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depends on the “corpus” or training set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“Times Square” has to occur more commonly than “Times banana” in whatever body of text we used to train the algorithm.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1-gram, 2-gram, red-gram, blue-gram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175"/>
            <a:ext cx="542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 = 1 n-gram doesn’t take into account any of the preceding words, so what comes out doesn’t look like a sentence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2 kinda looks like a sentence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3 looks a lot like a sentence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&gt; 3 is generally the practical limit. There aren’t a lot of groups of 4 or more words that recur in training data.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94675" y="3072300"/>
            <a:ext cx="3593700" cy="55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175"/>
            <a:ext cx="8520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the array of all N-grams contained in a given sentence for the given value of N.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1700" y="1729425"/>
            <a:ext cx="3976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You came to the wrong hood, blanco niño!”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855500" y="1789125"/>
            <a:ext cx="39768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</a:t>
            </a:r>
            <a:r>
              <a:rPr lang="en"/>
              <a:t>You, “came”],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[“came, to”],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[“to, the”],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[“the, wrong”],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[“wrong, “hood”],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[“hood, blanco”],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[“blanco, niño”]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4350100" y="3348450"/>
            <a:ext cx="5724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94675" y="3072300"/>
            <a:ext cx="3593700" cy="55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4350100" y="3348450"/>
            <a:ext cx="5724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175"/>
            <a:ext cx="8520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the array of all N-grams contained in a given sentence for the given value of N.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11700" y="1729425"/>
            <a:ext cx="3976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 can’t we b friends tho?”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855500" y="1789125"/>
            <a:ext cx="39768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[“Y”, “can’t”, “we”],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[“can’t”, “we”, “b”],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[“we”, “b”, “friends”],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[“b”, “friends”, “tho”],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implementation, you would probably have some kind of control sequence indicating the start of a sentence, e.g. a NULL value or empty string.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712150" y="1789125"/>
            <a:ext cx="22635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</a:t>
            </a:r>
            <a:endParaRPr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[NULL, NULL, “Y”],</a:t>
            </a:r>
            <a:endParaRPr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[NULL, “Y”, “can’t”],</a:t>
            </a:r>
            <a:endParaRPr>
              <a:solidFill>
                <a:srgbClr val="38761D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[“Y”, “can’t”, “we”],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[“can’t”, “we”, “b”],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[“we”, “b”, “friends”],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[“b”, “friends”, “tho”],</a:t>
            </a:r>
            <a:endParaRPr>
              <a:solidFill>
                <a:srgbClr val="99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]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168350" y="1789125"/>
            <a:ext cx="22635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[“Y”, “can’t”, “we”],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[“can’t”, “we”, “b”],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[“we”, “b”, “friends”],</a:t>
            </a:r>
            <a:endParaRPr>
              <a:solidFill>
                <a:srgbClr val="99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[“b”, “friends”, “tho”],</a:t>
            </a:r>
            <a:endParaRPr>
              <a:solidFill>
                <a:srgbClr val="99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]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133" name="Shape 133"/>
          <p:cNvCxnSpPr/>
          <p:nvPr/>
        </p:nvCxnSpPr>
        <p:spPr>
          <a:xfrm>
            <a:off x="4129175" y="3331725"/>
            <a:ext cx="987300" cy="13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pick a training set?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mentioned, the probability of a particular sequence of words depends on the training set. If we want: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Wholesome 80’s Hip Hop, G-Funk, Screw, 90’s Conscious Rap, etc…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then the bottom line is we need to get a big set of existing lyrics for each one.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