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Shindel" initials="ES" lastIdx="1" clrIdx="0">
    <p:extLst>
      <p:ext uri="{19B8F6BF-5375-455C-9EA6-DF929625EA0E}">
        <p15:presenceInfo xmlns:p15="http://schemas.microsoft.com/office/powerpoint/2012/main" userId="26be9839f0ddb5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9ED"/>
    <a:srgbClr val="3D3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4AF7E-78A3-4F1D-A8ED-74FC0C693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128532-302A-4E38-9C7A-B8FA379E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9053C-AA3E-45AC-B01C-5EB79018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3CE867-B8BD-4444-8E81-E0888900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6DBEA-8D60-44B3-BE95-E5431B05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04FA3-3C00-4F1A-9254-9A0E1B7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AFED68-A9C0-4923-9889-654D7897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774E3-01FD-4DB8-BEB2-3731004A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FCEFE-E511-4A58-9410-DECB7B77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2C342-7E1C-472A-B9BD-D40CB58E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74E1C9-C995-4FD1-9DED-68F70A1A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9B7D79-0D5D-4686-AFDF-01A192CF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6D8CC-D23F-4C33-A95F-61FD2992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227C5-B515-49A3-ABF1-98918EFF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F9B38-3C88-47A6-A09A-5E092AB7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F8E6B-98D7-4F5F-8784-26D42C32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DE6-FC22-4B0E-8AE7-C09CF541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983D89-7327-4F5D-8722-33ECAA5A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2A1030-8CDF-4C90-BE09-E88C4658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CE90C-16B5-448E-9BAC-3E2BBE99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0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9D8AC-6D7E-43B7-A00A-2A1E0CC8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47B19-0DD8-44D3-A393-C6B6735B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9A6BE-C78A-4783-AB4E-DBE5DDC2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09B96-57F8-4EBC-B174-8D55692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5258C-8A25-4BDD-B1D5-58C3547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3D4A6-9455-4213-8822-97CD6222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CA125-40CE-444E-B2A3-E5E4DCB9A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492E7F-54EB-4C72-B324-8B91B066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74959-CFFA-4DEC-B975-9BEA4AA8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66448D-ECC0-45D7-9FA6-6D0614BD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8369D-52FE-406C-B31D-DCA1A285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2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3F5B-B88D-477C-8ECC-F788014A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DE77C4-D8A9-42F5-99A2-12F3FFF3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AB3A25-5EEA-429D-A2B8-63DC80D1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F8BB96-7E12-4CF2-966F-2C454FAF6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7DDA6D-C928-4B2B-83A5-F50F5FE11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74D67D-1846-4F17-A183-19F3C468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52689-B381-42A0-A0F2-830BE50F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D121D0-248C-416D-9782-0F895DDB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53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3D5DA-3B0E-4714-BAF8-3FD131A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641462-2BE9-4E54-A8D2-7E2ECA6D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4D42B-6105-4BB9-BE62-6E25D1D3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F872F4-3138-49C6-8716-FD2B6BB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8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FA1C9E-BAAD-45E5-B5F3-038E6A37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AA113E-7C88-4792-A9A9-36C67FD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330326-A861-468B-BC76-4625C4E6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7C2B7-DDFC-4AA8-96AC-723C8F8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175CB-33AF-40F6-8443-B47D2D09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99DD6-4C91-421F-9512-72AB62CC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95CC5A-D790-4A0D-A2E0-4256563D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1F3D7F-1554-4D86-B863-EE83DD84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3978E6-5A15-4979-ABB3-8E50AB34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4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89DBB-3BA7-4B42-BFA9-E33A26B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BEAF3E-7BA7-4E2A-A85F-8DC7358FD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B6E0D-4EDD-4C50-AF3E-5B44B35CE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B1B08B-8EE4-4D7F-95C9-65A4474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9D724-B521-4AD2-8BB8-19D5AD2D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0B1F7E-2EB1-4983-90D2-5B21A14B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7D6FC-4612-4C8D-9665-ED60E3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1970B7-7AEC-4D2C-BEF1-CFD5329E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E1879-BB33-4F77-B43C-D9CFE4E24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1D7E-E470-4979-9CAF-1968D094730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34D33-3935-480C-802D-169CD3A6C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3935E8-A70D-4B80-A1BC-A90714BA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4784-92F6-4A2F-A6DF-EA2C565B2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3EB0C0-7D52-4931-97A9-70E0660FB3DE}"/>
              </a:ext>
            </a:extLst>
          </p:cNvPr>
          <p:cNvSpPr/>
          <p:nvPr/>
        </p:nvSpPr>
        <p:spPr>
          <a:xfrm>
            <a:off x="0" y="742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ФЕДЕРАЛЬНОЕ АГЕНТСТВО СВЯЗИ РОССИЙСКОЙ ФЕДЕРАЦИИ</a:t>
            </a:r>
          </a:p>
          <a:p>
            <a:pPr algn="ctr"/>
            <a:r>
              <a:rPr lang="ru-RU" sz="2400" dirty="0"/>
              <a:t>ФЕДЕРАЛЬНОЕ ГОСУДАРСТВЕННОЕ БЮДЖЕТНОЕ УЧРЕЖДЕНИЕ</a:t>
            </a:r>
          </a:p>
          <a:p>
            <a:pPr algn="ctr"/>
            <a:r>
              <a:rPr lang="ru-RU" sz="2400" dirty="0"/>
              <a:t>ВЫСШЕГО ОБРАЗОВАНИЯ</a:t>
            </a:r>
          </a:p>
          <a:p>
            <a:pPr algn="ctr"/>
            <a:r>
              <a:rPr lang="ru-RU" sz="2400" dirty="0"/>
              <a:t>«СИБИРСКИЙ ГОСУДАРСТВЕННЫЙ УНИВЕРСИТЕТ</a:t>
            </a:r>
          </a:p>
          <a:p>
            <a:pPr algn="ctr"/>
            <a:r>
              <a:rPr lang="ru-RU" sz="2400" dirty="0"/>
              <a:t> ТЕЛЕКОММУНИКАЦИЙ И ИНФОРМАТИКИ»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82A1EA-4FB3-4B9B-A564-69DA44D47D73}"/>
              </a:ext>
            </a:extLst>
          </p:cNvPr>
          <p:cNvSpPr/>
          <p:nvPr/>
        </p:nvSpPr>
        <p:spPr>
          <a:xfrm>
            <a:off x="0" y="2259892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ПРЕЗЕНТАЦИЯ</a:t>
            </a:r>
          </a:p>
          <a:p>
            <a:pPr algn="ctr"/>
            <a:r>
              <a:rPr lang="ru-RU" sz="2800" dirty="0"/>
              <a:t>к курсовому проекту по дисциплине</a:t>
            </a:r>
          </a:p>
          <a:p>
            <a:pPr algn="ctr"/>
            <a:r>
              <a:rPr lang="ru-RU" sz="2800" dirty="0"/>
              <a:t>«Структуры и алгоритмы обработки данных» на тему </a:t>
            </a:r>
          </a:p>
          <a:p>
            <a:pPr algn="ctr"/>
            <a:r>
              <a:rPr lang="ru-RU" sz="2800" b="1" dirty="0"/>
              <a:t>2-3 </a:t>
            </a:r>
            <a:r>
              <a:rPr lang="en-US" sz="2800" b="1" dirty="0"/>
              <a:t>TREE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4633C-65A5-41B4-90FF-3CE1F7C25910}"/>
              </a:ext>
            </a:extLst>
          </p:cNvPr>
          <p:cNvSpPr txBox="1"/>
          <p:nvPr/>
        </p:nvSpPr>
        <p:spPr>
          <a:xfrm>
            <a:off x="6954078" y="4389255"/>
            <a:ext cx="5237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 студент группы ИВ-823 </a:t>
            </a:r>
            <a:r>
              <a:rPr lang="ru-RU" sz="2400" dirty="0" err="1"/>
              <a:t>Шиндель</a:t>
            </a:r>
            <a:r>
              <a:rPr lang="ru-RU" sz="2400" dirty="0"/>
              <a:t> Э. Д.</a:t>
            </a:r>
          </a:p>
          <a:p>
            <a:endParaRPr lang="ru-RU" sz="2400" dirty="0"/>
          </a:p>
          <a:p>
            <a:r>
              <a:rPr lang="ru-RU" sz="2400" dirty="0"/>
              <a:t>Принял преподаватель Кафедры ВС </a:t>
            </a:r>
            <a:r>
              <a:rPr lang="ru-RU" sz="2400" dirty="0" err="1"/>
              <a:t>Берлизов</a:t>
            </a:r>
            <a:r>
              <a:rPr lang="ru-RU" sz="2400" dirty="0"/>
              <a:t> Д. М.</a:t>
            </a:r>
          </a:p>
        </p:txBody>
      </p:sp>
    </p:spTree>
    <p:extLst>
      <p:ext uri="{BB962C8B-B14F-4D97-AF65-F5344CB8AC3E}">
        <p14:creationId xmlns:p14="http://schemas.microsoft.com/office/powerpoint/2010/main" val="17695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3</a:t>
            </a:r>
            <a:r>
              <a:rPr lang="ru-RU" sz="2400" dirty="0"/>
              <a:t>) Теперь вставляем </a:t>
            </a:r>
            <a:r>
              <a:rPr lang="ru-RU" sz="2400" dirty="0" err="1"/>
              <a:t>key</a:t>
            </a:r>
            <a:r>
              <a:rPr lang="ru-RU" sz="2400" dirty="0"/>
              <a:t>=3 и получаем вершину, содержащую 3 ключа (п. 2)</a:t>
            </a:r>
          </a:p>
          <a:p>
            <a:endParaRPr lang="en-US" sz="2400" dirty="0"/>
          </a:p>
          <a:p>
            <a:r>
              <a:rPr lang="ru-RU" sz="2400" dirty="0"/>
              <a:t>Теперь эта вершина нарушает свойства 2-3 дерева, поэтому вызовется функция разделения вершины </a:t>
            </a:r>
            <a:r>
              <a:rPr lang="en-US" sz="2400" dirty="0"/>
              <a:t>split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A2825F-30EE-4551-952A-93525F88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789" y="2306122"/>
            <a:ext cx="2037693" cy="10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1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2) Теперь вставляем </a:t>
            </a:r>
            <a:r>
              <a:rPr lang="ru-RU" sz="2400" dirty="0" err="1"/>
              <a:t>key</a:t>
            </a:r>
            <a:r>
              <a:rPr lang="ru-RU" sz="2400" dirty="0"/>
              <a:t>=3 и получаем вершину, содержащую 3 ключа (п. 2)</a:t>
            </a:r>
          </a:p>
          <a:p>
            <a:endParaRPr lang="en-US" sz="2400" dirty="0"/>
          </a:p>
          <a:p>
            <a:r>
              <a:rPr lang="ru-RU" sz="2400" dirty="0"/>
              <a:t>Теперь эта вершина нарушает свойства 2-3 дерева, поэтому вызовется функция разделения вершины </a:t>
            </a:r>
            <a:r>
              <a:rPr lang="en-US" sz="2400" dirty="0"/>
              <a:t>split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192F13-B460-46BC-B762-15DE6A2B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765" y="2286000"/>
            <a:ext cx="2113583" cy="24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4) Дальше по алгоритму вставляем </a:t>
            </a:r>
            <a:r>
              <a:rPr lang="ru-RU" sz="2400" dirty="0" err="1"/>
              <a:t>key</a:t>
            </a:r>
            <a:r>
              <a:rPr lang="ru-RU" sz="2400" dirty="0"/>
              <a:t>=4</a:t>
            </a:r>
            <a:r>
              <a:rPr lang="en-US" sz="2400" dirty="0"/>
              <a:t> (</a:t>
            </a:r>
            <a:r>
              <a:rPr lang="ru-RU" sz="2400" dirty="0"/>
              <a:t>п. 2, 4)</a:t>
            </a:r>
            <a:endParaRPr lang="en-US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E44E5C-EBAA-4F17-9DB7-996EFDEA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765" y="2286000"/>
            <a:ext cx="2546693" cy="24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7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8BA7D3-89E4-46E1-B32D-490C3CFA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765" y="2286000"/>
            <a:ext cx="2981638" cy="248182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5) </a:t>
            </a:r>
            <a:r>
              <a:rPr lang="en-US" sz="2400" dirty="0"/>
              <a:t>Key=5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п. 2, 4)</a:t>
            </a:r>
          </a:p>
          <a:p>
            <a:endParaRPr lang="ru-RU" sz="2400" dirty="0"/>
          </a:p>
          <a:p>
            <a:r>
              <a:rPr lang="ru-RU" sz="2400" dirty="0"/>
              <a:t>Нарушились свойства, делаем разделение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8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5) </a:t>
            </a:r>
            <a:r>
              <a:rPr lang="en-US" sz="2400" dirty="0"/>
              <a:t>Key=5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п. 2, 4)</a:t>
            </a:r>
          </a:p>
          <a:p>
            <a:endParaRPr lang="ru-RU" sz="2400" dirty="0"/>
          </a:p>
          <a:p>
            <a:r>
              <a:rPr lang="ru-RU" sz="2400" dirty="0"/>
              <a:t>Нарушились свойства, делаем разделение</a:t>
            </a:r>
            <a:endParaRPr lang="en-US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577339-3AAC-46A5-A881-8406293C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46" y="2286000"/>
            <a:ext cx="3221935" cy="2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8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B7D2C9-E9CB-4DA5-A381-66FBA31D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45" y="2295229"/>
            <a:ext cx="3708135" cy="275243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6) </a:t>
            </a:r>
            <a:r>
              <a:rPr lang="en-US" sz="2400" dirty="0"/>
              <a:t>Key=</a:t>
            </a:r>
            <a:r>
              <a:rPr lang="ru-RU" sz="2400" dirty="0"/>
              <a:t>6 </a:t>
            </a:r>
            <a:r>
              <a:rPr lang="en-US" sz="2400" dirty="0"/>
              <a:t>(</a:t>
            </a:r>
            <a:r>
              <a:rPr lang="ru-RU" sz="2400" dirty="0"/>
              <a:t>п. 2, 6)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471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9BCBB7-F71E-46F7-92A5-860BDCE3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29" y="2299844"/>
            <a:ext cx="4198051" cy="274781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7) </a:t>
            </a:r>
            <a:r>
              <a:rPr lang="en-US" sz="2400" dirty="0"/>
              <a:t>Key=</a:t>
            </a:r>
            <a:r>
              <a:rPr lang="ru-RU" sz="2400" dirty="0"/>
              <a:t>7 </a:t>
            </a:r>
            <a:r>
              <a:rPr lang="en-US" sz="2400" dirty="0"/>
              <a:t>(</a:t>
            </a:r>
            <a:r>
              <a:rPr lang="ru-RU" sz="2400" dirty="0"/>
              <a:t>п. 2, 6)</a:t>
            </a:r>
          </a:p>
          <a:p>
            <a:endParaRPr lang="ru-RU" sz="2400" dirty="0"/>
          </a:p>
          <a:p>
            <a:r>
              <a:rPr lang="ru-RU" sz="2400" dirty="0"/>
              <a:t>Снова используем разделение</a:t>
            </a:r>
          </a:p>
        </p:txBody>
      </p:sp>
    </p:spTree>
    <p:extLst>
      <p:ext uri="{BB962C8B-B14F-4D97-AF65-F5344CB8AC3E}">
        <p14:creationId xmlns:p14="http://schemas.microsoft.com/office/powerpoint/2010/main" val="412151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9E9E0C-9016-4C4C-89BF-8D9803C3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14" y="2276770"/>
            <a:ext cx="4511538" cy="284939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7) </a:t>
            </a:r>
            <a:r>
              <a:rPr lang="en-US" sz="2400" dirty="0"/>
              <a:t>Key=</a:t>
            </a:r>
            <a:r>
              <a:rPr lang="ru-RU" sz="2400" dirty="0"/>
              <a:t>7 </a:t>
            </a:r>
            <a:r>
              <a:rPr lang="en-US" sz="2400" dirty="0"/>
              <a:t>(</a:t>
            </a:r>
            <a:r>
              <a:rPr lang="ru-RU" sz="2400" dirty="0"/>
              <a:t>п. 2, 6)</a:t>
            </a:r>
          </a:p>
          <a:p>
            <a:endParaRPr lang="ru-RU" sz="2400" dirty="0"/>
          </a:p>
          <a:p>
            <a:r>
              <a:rPr lang="ru-RU" sz="2400" dirty="0"/>
              <a:t>После разделения в нашей вершине получилось </a:t>
            </a:r>
          </a:p>
          <a:p>
            <a:r>
              <a:rPr lang="ru-RU" sz="2400" dirty="0"/>
              <a:t>3 ключа, поэтому функция </a:t>
            </a:r>
            <a:r>
              <a:rPr lang="en-US" sz="2400" dirty="0"/>
              <a:t>split </a:t>
            </a:r>
            <a:r>
              <a:rPr lang="ru-RU" sz="2400" dirty="0"/>
              <a:t>вызывается повторно</a:t>
            </a:r>
          </a:p>
        </p:txBody>
      </p:sp>
    </p:spTree>
    <p:extLst>
      <p:ext uri="{BB962C8B-B14F-4D97-AF65-F5344CB8AC3E}">
        <p14:creationId xmlns:p14="http://schemas.microsoft.com/office/powerpoint/2010/main" val="69419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7) </a:t>
            </a:r>
            <a:r>
              <a:rPr lang="en-US" sz="2400" dirty="0"/>
              <a:t>Key=</a:t>
            </a:r>
            <a:r>
              <a:rPr lang="ru-RU" sz="2400" dirty="0"/>
              <a:t>7 </a:t>
            </a:r>
            <a:r>
              <a:rPr lang="en-US" sz="2400" dirty="0"/>
              <a:t>(</a:t>
            </a:r>
            <a:r>
              <a:rPr lang="ru-RU" sz="2400" dirty="0"/>
              <a:t>п. 2, 6)</a:t>
            </a:r>
          </a:p>
          <a:p>
            <a:endParaRPr lang="ru-RU" sz="2400" dirty="0"/>
          </a:p>
          <a:p>
            <a:r>
              <a:rPr lang="ru-RU" sz="2400" dirty="0"/>
              <a:t>После разделения в нашей вершине получилось </a:t>
            </a:r>
          </a:p>
          <a:p>
            <a:r>
              <a:rPr lang="ru-RU" sz="2400" dirty="0"/>
              <a:t>3 ключа, поэтому функция </a:t>
            </a:r>
            <a:r>
              <a:rPr lang="en-US" sz="2400" dirty="0"/>
              <a:t>split </a:t>
            </a:r>
            <a:r>
              <a:rPr lang="ru-RU" sz="2400" dirty="0"/>
              <a:t>вызывается повторно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9DB192-1EA2-41A8-81EE-9D0D2BA2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11" y="1931467"/>
            <a:ext cx="3653602" cy="37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9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E598FD-1D72-4B28-B8D0-4B9340554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2" t="24783" r="7147" b="47536"/>
          <a:stretch/>
        </p:blipFill>
        <p:spPr>
          <a:xfrm>
            <a:off x="682061" y="2643808"/>
            <a:ext cx="10827878" cy="24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9EF02D-4090-46BF-8EA6-D540541C2E06}"/>
              </a:ext>
            </a:extLst>
          </p:cNvPr>
          <p:cNvSpPr/>
          <p:nvPr/>
        </p:nvSpPr>
        <p:spPr>
          <a:xfrm>
            <a:off x="200390" y="1723646"/>
            <a:ext cx="11647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2-3 дерево (англ. 2-3 </a:t>
            </a:r>
            <a:r>
              <a:rPr lang="ru-RU" sz="2400" dirty="0" err="1"/>
              <a:t>tree</a:t>
            </a:r>
            <a:r>
              <a:rPr lang="ru-RU" sz="2400" dirty="0"/>
              <a:t>) — структура данных, являющаяся </a:t>
            </a:r>
            <a:r>
              <a:rPr lang="en-US" sz="2400" dirty="0"/>
              <a:t>B-</a:t>
            </a:r>
            <a:r>
              <a:rPr lang="ru-RU" sz="2400" dirty="0"/>
              <a:t>деревом, представляющая собой сбалансированное дерево поиска, такое что из каждого узла может выходить две или три ветви, и глубина всех листьев одинакова.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D7CA94-FAEA-4093-9362-A1D50EAF703E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423EE8-0F34-4A18-BFB9-ED24F1B2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027543"/>
            <a:ext cx="6629400" cy="35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5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Поиск минимального ключа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60338-087B-4882-8D2F-295E250521F4}"/>
              </a:ext>
            </a:extLst>
          </p:cNvPr>
          <p:cNvSpPr txBox="1"/>
          <p:nvPr/>
        </p:nvSpPr>
        <p:spPr>
          <a:xfrm>
            <a:off x="773596" y="1938130"/>
            <a:ext cx="1064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Поиск минимального элемента происходит точно также, как и в обычном бинарном дереве поиска.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08E17-2A20-431A-A2B4-E8F4ED579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6" t="56377" r="18071" b="28115"/>
          <a:stretch/>
        </p:blipFill>
        <p:spPr>
          <a:xfrm>
            <a:off x="1660733" y="3574197"/>
            <a:ext cx="887053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5F7B3-33DC-4C6F-B348-0027E1A4B140}"/>
              </a:ext>
            </a:extLst>
          </p:cNvPr>
          <p:cNvSpPr txBox="1"/>
          <p:nvPr/>
        </p:nvSpPr>
        <p:spPr>
          <a:xfrm>
            <a:off x="238540" y="1958009"/>
            <a:ext cx="71064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Удаление в 2-3-дереве, как и в любом другом дереве, происходит только из листа (из самой нижней вершины). Поэтому, когда мы нашли ключ, который нужно удалить, сначала надо проверить, находится ли этот ключ в листовой или </a:t>
            </a:r>
            <a:r>
              <a:rPr lang="ru-RU" sz="2400" dirty="0" err="1"/>
              <a:t>нелистовой</a:t>
            </a:r>
            <a:r>
              <a:rPr lang="ru-RU" sz="2400" dirty="0"/>
              <a:t> вершине. Если ключ находится в </a:t>
            </a:r>
            <a:r>
              <a:rPr lang="ru-RU" sz="2400" dirty="0" err="1"/>
              <a:t>нелистовой</a:t>
            </a:r>
            <a:r>
              <a:rPr lang="ru-RU" sz="2400" dirty="0"/>
              <a:t> вершине, то нужно найти эквивалентный ключ для удаляемого ключа из листовой вершины и поменять их местами. Для нахождения эквивалентного ключа есть два варианта: либо найти максимальный элемент в левом поддереве, либо найти минимальный элемент в правом поддереве.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0A2781-D51C-4FA4-BC26-582D5960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83" y="1958009"/>
            <a:ext cx="4324556" cy="44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0A2781-D51C-4FA4-BC26-582D5960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83" y="1958009"/>
            <a:ext cx="4324556" cy="441939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367427-01DE-4F0C-BD91-16A278BADB42}"/>
              </a:ext>
            </a:extLst>
          </p:cNvPr>
          <p:cNvSpPr/>
          <p:nvPr/>
        </p:nvSpPr>
        <p:spPr>
          <a:xfrm>
            <a:off x="447261" y="19516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Чтобы удалить из дерева ключ </a:t>
            </a:r>
            <a:r>
              <a:rPr lang="ru-RU" sz="2400" dirty="0" err="1"/>
              <a:t>key</a:t>
            </a:r>
            <a:r>
              <a:rPr lang="ru-RU" sz="2400" dirty="0"/>
              <a:t>=4, для начала нужно найти эквивалентный эму элемент и поменять местами: это либо </a:t>
            </a:r>
            <a:r>
              <a:rPr lang="ru-RU" sz="2400" dirty="0" err="1"/>
              <a:t>key</a:t>
            </a:r>
            <a:r>
              <a:rPr lang="ru-RU" sz="2400" dirty="0"/>
              <a:t>=3, либо </a:t>
            </a:r>
            <a:r>
              <a:rPr lang="ru-RU" sz="2400" dirty="0" err="1"/>
              <a:t>key</a:t>
            </a:r>
            <a:r>
              <a:rPr lang="ru-RU" sz="2400" dirty="0"/>
              <a:t>=5. Так как я выбрал второй способ, то меняю ключи </a:t>
            </a:r>
            <a:r>
              <a:rPr lang="ru-RU" sz="2400" dirty="0" err="1"/>
              <a:t>key</a:t>
            </a:r>
            <a:r>
              <a:rPr lang="ru-RU" sz="2400" dirty="0"/>
              <a:t>=4 и </a:t>
            </a:r>
            <a:r>
              <a:rPr lang="ru-RU" sz="2400" dirty="0" err="1"/>
              <a:t>key</a:t>
            </a:r>
            <a:r>
              <a:rPr lang="ru-RU" sz="2400" dirty="0"/>
              <a:t>=5 местами и удаляю </a:t>
            </a:r>
            <a:r>
              <a:rPr lang="ru-RU" sz="2400" dirty="0" err="1"/>
              <a:t>key</a:t>
            </a:r>
            <a:r>
              <a:rPr lang="ru-RU" sz="2400" dirty="0"/>
              <a:t>=4 из листа</a:t>
            </a:r>
          </a:p>
        </p:txBody>
      </p:sp>
    </p:spTree>
    <p:extLst>
      <p:ext uri="{BB962C8B-B14F-4D97-AF65-F5344CB8AC3E}">
        <p14:creationId xmlns:p14="http://schemas.microsoft.com/office/powerpoint/2010/main" val="260203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9706E-15E7-41E3-96EC-70FE41BD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83" y="1951671"/>
            <a:ext cx="4324556" cy="44193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367427-01DE-4F0C-BD91-16A278BADB42}"/>
              </a:ext>
            </a:extLst>
          </p:cNvPr>
          <p:cNvSpPr/>
          <p:nvPr/>
        </p:nvSpPr>
        <p:spPr>
          <a:xfrm>
            <a:off x="447261" y="19516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Чтобы удалить из дерева ключ </a:t>
            </a:r>
            <a:r>
              <a:rPr lang="ru-RU" sz="2400" dirty="0" err="1"/>
              <a:t>key</a:t>
            </a:r>
            <a:r>
              <a:rPr lang="ru-RU" sz="2400" dirty="0"/>
              <a:t>=4, для начала нужно найти эквивалентный эму элемент и поменять местами: это либо </a:t>
            </a:r>
            <a:r>
              <a:rPr lang="ru-RU" sz="2400" dirty="0" err="1"/>
              <a:t>key</a:t>
            </a:r>
            <a:r>
              <a:rPr lang="ru-RU" sz="2400" dirty="0"/>
              <a:t>=3, либо </a:t>
            </a:r>
            <a:r>
              <a:rPr lang="ru-RU" sz="2400" dirty="0" err="1"/>
              <a:t>key</a:t>
            </a:r>
            <a:r>
              <a:rPr lang="ru-RU" sz="2400" dirty="0"/>
              <a:t>=5. Так как я выбрал второй способ, то меняю ключи </a:t>
            </a:r>
            <a:r>
              <a:rPr lang="ru-RU" sz="2400" dirty="0" err="1"/>
              <a:t>key</a:t>
            </a:r>
            <a:r>
              <a:rPr lang="ru-RU" sz="2400" dirty="0"/>
              <a:t>=4 и </a:t>
            </a:r>
            <a:r>
              <a:rPr lang="ru-RU" sz="2400" dirty="0" err="1"/>
              <a:t>key</a:t>
            </a:r>
            <a:r>
              <a:rPr lang="ru-RU" sz="2400" dirty="0"/>
              <a:t>=5 местами и удаляю </a:t>
            </a:r>
            <a:r>
              <a:rPr lang="ru-RU" sz="2400" dirty="0" err="1"/>
              <a:t>key</a:t>
            </a:r>
            <a:r>
              <a:rPr lang="ru-RU" sz="2400" dirty="0"/>
              <a:t>=4 из листа</a:t>
            </a:r>
          </a:p>
        </p:txBody>
      </p:sp>
    </p:spTree>
    <p:extLst>
      <p:ext uri="{BB962C8B-B14F-4D97-AF65-F5344CB8AC3E}">
        <p14:creationId xmlns:p14="http://schemas.microsoft.com/office/powerpoint/2010/main" val="397513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3E46ED-4C3E-4375-B208-84E093DCE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4" t="30870" r="22228" b="20000"/>
          <a:stretch/>
        </p:blipFill>
        <p:spPr>
          <a:xfrm>
            <a:off x="1900322" y="1848678"/>
            <a:ext cx="8391355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9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749C6-8687-4EFB-B1D3-A9E5FA7DF3AA}"/>
              </a:ext>
            </a:extLst>
          </p:cNvPr>
          <p:cNvSpPr/>
          <p:nvPr/>
        </p:nvSpPr>
        <p:spPr>
          <a:xfrm>
            <a:off x="0" y="162007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После того, как удалили ключ, у нас могут получиться концептуально 4 разные ситуации: 3 из них нарушают свойства дерева, а одна — нет. Поэтому для вершины, из которой удалили ключ, нужно вызвать функцию исправления </a:t>
            </a:r>
            <a:r>
              <a:rPr lang="ru-RU" sz="2000" dirty="0" err="1"/>
              <a:t>fix</a:t>
            </a:r>
            <a:r>
              <a:rPr lang="ru-RU" sz="2000" dirty="0"/>
              <a:t>(), которая вернет свойства 2-3 дерева.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D39397-E4C0-49B6-8CB7-7CF2815385A9}"/>
              </a:ext>
            </a:extLst>
          </p:cNvPr>
          <p:cNvSpPr/>
          <p:nvPr/>
        </p:nvSpPr>
        <p:spPr>
          <a:xfrm>
            <a:off x="644387" y="3130826"/>
            <a:ext cx="10903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Случай 0:</a:t>
            </a:r>
          </a:p>
          <a:p>
            <a:endParaRPr lang="ru-RU" sz="2400" dirty="0"/>
          </a:p>
          <a:p>
            <a:r>
              <a:rPr lang="ru-RU" sz="2400" dirty="0"/>
              <a:t>Самый простой случай: если дерево состоит из одной вершины (корень), которая имеет 1 ключ, то просто удаляем эту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130582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749C6-8687-4EFB-B1D3-A9E5FA7DF3AA}"/>
              </a:ext>
            </a:extLst>
          </p:cNvPr>
          <p:cNvSpPr/>
          <p:nvPr/>
        </p:nvSpPr>
        <p:spPr>
          <a:xfrm>
            <a:off x="0" y="162007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После того, как удалили ключ, у нас могут получиться концептуально 4 разные ситуации: 3 из них нарушают свойства дерева, а одна — нет. Поэтому для вершины, из которой удалили ключ, нужно вызвать функцию исправления </a:t>
            </a:r>
            <a:r>
              <a:rPr lang="ru-RU" sz="2000" dirty="0" err="1"/>
              <a:t>fix</a:t>
            </a:r>
            <a:r>
              <a:rPr lang="ru-RU" sz="2000" dirty="0"/>
              <a:t>(), которая вернет свойства 2-3 дерева.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D39397-E4C0-49B6-8CB7-7CF2815385A9}"/>
              </a:ext>
            </a:extLst>
          </p:cNvPr>
          <p:cNvSpPr/>
          <p:nvPr/>
        </p:nvSpPr>
        <p:spPr>
          <a:xfrm>
            <a:off x="644387" y="3130826"/>
            <a:ext cx="10903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Случай 1:</a:t>
            </a:r>
          </a:p>
          <a:p>
            <a:endParaRPr lang="ru-RU" sz="2400" b="1" dirty="0"/>
          </a:p>
          <a:p>
            <a:r>
              <a:rPr lang="ru-RU" sz="2400" dirty="0"/>
              <a:t>Если нужно удалить ключ из листа, где находятся два ключа, то мы просто удаляем ключ и на этом функция удаления закончена.</a:t>
            </a:r>
          </a:p>
        </p:txBody>
      </p:sp>
    </p:spTree>
    <p:extLst>
      <p:ext uri="{BB962C8B-B14F-4D97-AF65-F5344CB8AC3E}">
        <p14:creationId xmlns:p14="http://schemas.microsoft.com/office/powerpoint/2010/main" val="4547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7A5314-34D3-432A-84B3-93FE6C2C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63" y="2779102"/>
            <a:ext cx="3108671" cy="30452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26EB43-65FE-4CB8-9ADC-6BE057CB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91" y="2777175"/>
            <a:ext cx="3108670" cy="3045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18DFF-2C5A-4F18-9507-5923E713F9B1}"/>
              </a:ext>
            </a:extLst>
          </p:cNvPr>
          <p:cNvSpPr txBox="1"/>
          <p:nvPr/>
        </p:nvSpPr>
        <p:spPr>
          <a:xfrm>
            <a:off x="830020" y="1808922"/>
            <a:ext cx="46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Удалим </a:t>
            </a:r>
            <a:r>
              <a:rPr lang="en-US" sz="3200" dirty="0"/>
              <a:t>key=4:</a:t>
            </a:r>
            <a:endParaRPr lang="ru-RU" sz="3200" dirty="0"/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id="{797FA12C-6D26-4761-837F-2866CC2216C0}"/>
              </a:ext>
            </a:extLst>
          </p:cNvPr>
          <p:cNvSpPr/>
          <p:nvPr/>
        </p:nvSpPr>
        <p:spPr>
          <a:xfrm>
            <a:off x="5266705" y="3887315"/>
            <a:ext cx="626165" cy="824948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20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749C6-8687-4EFB-B1D3-A9E5FA7DF3AA}"/>
              </a:ext>
            </a:extLst>
          </p:cNvPr>
          <p:cNvSpPr/>
          <p:nvPr/>
        </p:nvSpPr>
        <p:spPr>
          <a:xfrm>
            <a:off x="0" y="162007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После того, как удалили ключ, у нас могут получиться концептуально 4 разные ситуации: 3 из них нарушают свойства дерева, а одна — нет. Поэтому для вершины, из которой удалили ключ, нужно вызвать функцию исправления </a:t>
            </a:r>
            <a:r>
              <a:rPr lang="ru-RU" sz="2000" dirty="0" err="1"/>
              <a:t>fix</a:t>
            </a:r>
            <a:r>
              <a:rPr lang="ru-RU" sz="2000" dirty="0"/>
              <a:t>(), которая вернет свойства 2-3 дерева.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D39397-E4C0-49B6-8CB7-7CF2815385A9}"/>
              </a:ext>
            </a:extLst>
          </p:cNvPr>
          <p:cNvSpPr/>
          <p:nvPr/>
        </p:nvSpPr>
        <p:spPr>
          <a:xfrm>
            <a:off x="644387" y="3130826"/>
            <a:ext cx="10903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Случай 2 (распределение или </a:t>
            </a:r>
            <a:r>
              <a:rPr lang="ru-RU" sz="2400" b="1" dirty="0" err="1"/>
              <a:t>redistribute</a:t>
            </a:r>
            <a:r>
              <a:rPr lang="ru-RU" sz="2400" b="1" dirty="0"/>
              <a:t>):</a:t>
            </a:r>
          </a:p>
          <a:p>
            <a:endParaRPr lang="ru-RU" sz="2400" b="1" dirty="0"/>
          </a:p>
          <a:p>
            <a:r>
              <a:rPr lang="ru-RU" sz="2400" dirty="0"/>
              <a:t>Мы удаляем ключ из вершины и вершина становится пустой. Если хотя бы у одного из братьев есть 2 ключа, то делаем простое правильное распределение и работа закончена.</a:t>
            </a:r>
          </a:p>
        </p:txBody>
      </p:sp>
    </p:spTree>
    <p:extLst>
      <p:ext uri="{BB962C8B-B14F-4D97-AF65-F5344CB8AC3E}">
        <p14:creationId xmlns:p14="http://schemas.microsoft.com/office/powerpoint/2010/main" val="123797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18DFF-2C5A-4F18-9507-5923E713F9B1}"/>
              </a:ext>
            </a:extLst>
          </p:cNvPr>
          <p:cNvSpPr txBox="1"/>
          <p:nvPr/>
        </p:nvSpPr>
        <p:spPr>
          <a:xfrm>
            <a:off x="830020" y="1808922"/>
            <a:ext cx="46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Удалим </a:t>
            </a:r>
            <a:r>
              <a:rPr lang="en-US" sz="3200" dirty="0"/>
              <a:t>key=</a:t>
            </a:r>
            <a:r>
              <a:rPr lang="ru-RU" sz="3200" dirty="0"/>
              <a:t>1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id="{797FA12C-6D26-4761-837F-2866CC2216C0}"/>
              </a:ext>
            </a:extLst>
          </p:cNvPr>
          <p:cNvSpPr/>
          <p:nvPr/>
        </p:nvSpPr>
        <p:spPr>
          <a:xfrm>
            <a:off x="3784940" y="3870829"/>
            <a:ext cx="626165" cy="824948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CC147E-5F51-4212-86B8-56FBD622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5" y="2815625"/>
            <a:ext cx="3006185" cy="29448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520BD-51D6-419D-9B0D-4CBFA7EE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76" y="2810886"/>
            <a:ext cx="3006185" cy="29448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FB43D0-7E80-4D4D-8E1F-80CEEBCC2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31" y="2816086"/>
            <a:ext cx="2494929" cy="2944834"/>
          </a:xfrm>
          <a:prstGeom prst="rect">
            <a:avLst/>
          </a:prstGeom>
        </p:spPr>
      </p:pic>
      <p:sp>
        <p:nvSpPr>
          <p:cNvPr id="10" name="Стрелка: шеврон 9">
            <a:extLst>
              <a:ext uri="{FF2B5EF4-FFF2-40B4-BE49-F238E27FC236}">
                <a16:creationId xmlns:a16="http://schemas.microsoft.com/office/drawing/2014/main" id="{CA7B8DDD-E66D-4FC1-9924-71D71AA133E6}"/>
              </a:ext>
            </a:extLst>
          </p:cNvPr>
          <p:cNvSpPr/>
          <p:nvPr/>
        </p:nvSpPr>
        <p:spPr>
          <a:xfrm>
            <a:off x="8117163" y="3870829"/>
            <a:ext cx="626165" cy="824948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3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50A487-BBBC-440A-B1D5-20DCBCF9295D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Свойства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BB6463-681E-4588-AF99-31F46BB99704}"/>
              </a:ext>
            </a:extLst>
          </p:cNvPr>
          <p:cNvSpPr/>
          <p:nvPr/>
        </p:nvSpPr>
        <p:spPr>
          <a:xfrm>
            <a:off x="235226" y="1813459"/>
            <a:ext cx="63345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</a:t>
            </a:r>
            <a:r>
              <a:rPr lang="ru-RU" sz="2400" dirty="0" err="1"/>
              <a:t>нелистовые</a:t>
            </a:r>
            <a:r>
              <a:rPr lang="ru-RU" sz="2400" dirty="0"/>
              <a:t> вершины содержат одно поле и 2 поддерева или 2 поля и 3 поддерева.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листовые вершины находятся на одном уровне (на нижнем уровне) и содержат 1 или 2 поля.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данные отсортированы (по принципу двоичного дерева поиска).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Нелистовые</a:t>
            </a:r>
            <a:r>
              <a:rPr lang="ru-RU" sz="2400" dirty="0"/>
              <a:t> вершины содержат одно или два поля, указывающие на диапазон значений в их поддеревьях.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/>
              <a:t>ысота </a:t>
            </a:r>
            <a:r>
              <a:rPr lang="ru-RU" sz="2400" dirty="0"/>
              <a:t>2-3 дерева O(</a:t>
            </a:r>
            <a:r>
              <a:rPr lang="ru-RU" sz="2400" dirty="0" err="1"/>
              <a:t>log</a:t>
            </a:r>
            <a:r>
              <a:rPr lang="ru-RU" sz="2400" dirty="0"/>
              <a:t> n), где n — количество элементов в дереве.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EF8DE4-60B2-4391-BFAA-A33F3BE0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23" y="2029632"/>
            <a:ext cx="5015219" cy="37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749C6-8687-4EFB-B1D3-A9E5FA7DF3AA}"/>
              </a:ext>
            </a:extLst>
          </p:cNvPr>
          <p:cNvSpPr/>
          <p:nvPr/>
        </p:nvSpPr>
        <p:spPr>
          <a:xfrm>
            <a:off x="0" y="162007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После того, как удалили ключ, у нас могут получиться концептуально 4 разные ситуации: 3 из них нарушают свойства дерева, а одна — нет. Поэтому для вершины, из которой удалили ключ, нужно вызвать функцию исправления </a:t>
            </a:r>
            <a:r>
              <a:rPr lang="ru-RU" sz="2000" dirty="0" err="1"/>
              <a:t>fix</a:t>
            </a:r>
            <a:r>
              <a:rPr lang="ru-RU" sz="2000" dirty="0"/>
              <a:t>(), которая вернет свойства 2-3 дерева.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D39397-E4C0-49B6-8CB7-7CF2815385A9}"/>
              </a:ext>
            </a:extLst>
          </p:cNvPr>
          <p:cNvSpPr/>
          <p:nvPr/>
        </p:nvSpPr>
        <p:spPr>
          <a:xfrm>
            <a:off x="644387" y="3130826"/>
            <a:ext cx="10903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Случай 3 (склеивание или </a:t>
            </a:r>
            <a:r>
              <a:rPr lang="ru-RU" sz="2400" b="1" dirty="0" err="1"/>
              <a:t>merge</a:t>
            </a:r>
            <a:r>
              <a:rPr lang="ru-RU" sz="2400" b="1" dirty="0"/>
              <a:t>):</a:t>
            </a:r>
          </a:p>
          <a:p>
            <a:endParaRPr lang="ru-RU" sz="2400" b="1" dirty="0"/>
          </a:p>
          <a:p>
            <a:r>
              <a:rPr lang="ru-RU" sz="2400" dirty="0"/>
              <a:t>Пожалуй, самый сложный случай, так как после склеивания всегда обязательно идти по дереву вверх и опять применять операции либо </a:t>
            </a:r>
            <a:r>
              <a:rPr lang="ru-RU" sz="2400" dirty="0" err="1"/>
              <a:t>merge</a:t>
            </a:r>
            <a:r>
              <a:rPr lang="ru-RU" sz="2400" dirty="0"/>
              <a:t>, либо </a:t>
            </a:r>
            <a:r>
              <a:rPr lang="ru-RU" sz="2400" dirty="0" err="1"/>
              <a:t>redistribute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97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18DFF-2C5A-4F18-9507-5923E713F9B1}"/>
              </a:ext>
            </a:extLst>
          </p:cNvPr>
          <p:cNvSpPr txBox="1"/>
          <p:nvPr/>
        </p:nvSpPr>
        <p:spPr>
          <a:xfrm>
            <a:off x="830020" y="1808922"/>
            <a:ext cx="46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Удалим </a:t>
            </a:r>
            <a:r>
              <a:rPr lang="en-US" sz="3200" dirty="0"/>
              <a:t>key=</a:t>
            </a:r>
            <a:r>
              <a:rPr lang="ru-RU" sz="3200" dirty="0"/>
              <a:t>3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id="{797FA12C-6D26-4761-837F-2866CC2216C0}"/>
              </a:ext>
            </a:extLst>
          </p:cNvPr>
          <p:cNvSpPr/>
          <p:nvPr/>
        </p:nvSpPr>
        <p:spPr>
          <a:xfrm>
            <a:off x="2320880" y="3678780"/>
            <a:ext cx="263285" cy="516835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FF43E8-F117-4BE3-B294-03CABF7E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5" y="2961861"/>
            <a:ext cx="1652654" cy="1950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4A17DF-D2B4-42B5-A734-5B17E755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16" y="2961861"/>
            <a:ext cx="1652654" cy="1950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111E3D-8FE7-4F01-B388-55D16F70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57" y="2987171"/>
            <a:ext cx="1869396" cy="19506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98AEFF0-CF3A-442B-856C-0ED1755CD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540" y="2987171"/>
            <a:ext cx="1869396" cy="1950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A8748C-C33E-449C-916C-793EB1A4B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723" y="2987171"/>
            <a:ext cx="1869396" cy="1950674"/>
          </a:xfrm>
          <a:prstGeom prst="rect">
            <a:avLst/>
          </a:prstGeom>
        </p:spPr>
      </p:pic>
      <p:sp>
        <p:nvSpPr>
          <p:cNvPr id="14" name="Стрелка: шеврон 13">
            <a:extLst>
              <a:ext uri="{FF2B5EF4-FFF2-40B4-BE49-F238E27FC236}">
                <a16:creationId xmlns:a16="http://schemas.microsoft.com/office/drawing/2014/main" id="{38055304-988B-4534-816A-C2B2B1DF1C67}"/>
              </a:ext>
            </a:extLst>
          </p:cNvPr>
          <p:cNvSpPr/>
          <p:nvPr/>
        </p:nvSpPr>
        <p:spPr>
          <a:xfrm>
            <a:off x="4572321" y="3704090"/>
            <a:ext cx="263285" cy="516835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: шеврон 14">
            <a:extLst>
              <a:ext uri="{FF2B5EF4-FFF2-40B4-BE49-F238E27FC236}">
                <a16:creationId xmlns:a16="http://schemas.microsoft.com/office/drawing/2014/main" id="{21064626-BC2C-4008-BD61-40E979563B7B}"/>
              </a:ext>
            </a:extLst>
          </p:cNvPr>
          <p:cNvSpPr/>
          <p:nvPr/>
        </p:nvSpPr>
        <p:spPr>
          <a:xfrm>
            <a:off x="7040504" y="3678780"/>
            <a:ext cx="263285" cy="516835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: шеврон 15">
            <a:extLst>
              <a:ext uri="{FF2B5EF4-FFF2-40B4-BE49-F238E27FC236}">
                <a16:creationId xmlns:a16="http://schemas.microsoft.com/office/drawing/2014/main" id="{D72A1AA4-6801-4CAA-94ED-2B7CD0706769}"/>
              </a:ext>
            </a:extLst>
          </p:cNvPr>
          <p:cNvSpPr/>
          <p:nvPr/>
        </p:nvSpPr>
        <p:spPr>
          <a:xfrm>
            <a:off x="9508687" y="3678779"/>
            <a:ext cx="263285" cy="516835"/>
          </a:xfrm>
          <a:prstGeom prst="chevron">
            <a:avLst/>
          </a:prstGeom>
          <a:solidFill>
            <a:srgbClr val="BDD9ED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8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1AF5-C2BF-4B3E-9B8D-523AE4382D3B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</a:t>
            </a:r>
            <a:r>
              <a:rPr lang="ru-RU" sz="4400" dirty="0"/>
              <a:t>  Удаление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8A0038-D0F2-4E19-8D56-1F7539914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2" t="28840" b="25072"/>
          <a:stretch/>
        </p:blipFill>
        <p:spPr>
          <a:xfrm>
            <a:off x="566445" y="2047460"/>
            <a:ext cx="11059110" cy="38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9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96B72-7C84-40BF-B8AD-2F2B6B8239C0}"/>
              </a:ext>
            </a:extLst>
          </p:cNvPr>
          <p:cNvSpPr txBox="1"/>
          <p:nvPr/>
        </p:nvSpPr>
        <p:spPr>
          <a:xfrm>
            <a:off x="2736573" y="2505670"/>
            <a:ext cx="671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051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081FCA-76BA-4E14-813C-37B841F660D4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Операции с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AE85B-E3A7-4EBC-A7B1-D6866B583D2D}"/>
              </a:ext>
            </a:extLst>
          </p:cNvPr>
          <p:cNvSpPr txBox="1"/>
          <p:nvPr/>
        </p:nvSpPr>
        <p:spPr>
          <a:xfrm>
            <a:off x="248475" y="1901353"/>
            <a:ext cx="6192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Lookup (</a:t>
            </a:r>
            <a:r>
              <a:rPr lang="ru-RU" sz="2800" dirty="0"/>
              <a:t>поиск)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Insert (</a:t>
            </a:r>
            <a:r>
              <a:rPr lang="ru-RU" sz="2800" dirty="0"/>
              <a:t>добавление)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Min (</a:t>
            </a:r>
            <a:r>
              <a:rPr lang="ru-RU" sz="2800" dirty="0"/>
              <a:t>поиск минимального элемента)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Delete </a:t>
            </a:r>
            <a:r>
              <a:rPr lang="ru-RU" sz="2800" dirty="0"/>
              <a:t>(удаление)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87FEB3-4611-470A-BAC3-96EB6E90A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3" t="28740" r="44646" b="44782"/>
          <a:stretch/>
        </p:blipFill>
        <p:spPr>
          <a:xfrm>
            <a:off x="6619000" y="1901353"/>
            <a:ext cx="4602278" cy="20608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91F52-B87C-4246-8F6A-DB1DD2CB6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6" t="47681" r="15380" b="28841"/>
          <a:stretch/>
        </p:blipFill>
        <p:spPr>
          <a:xfrm>
            <a:off x="1309792" y="4346878"/>
            <a:ext cx="9572416" cy="21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Поиск элемента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08D0C-6624-4CEC-8564-674EFB590E9B}"/>
              </a:ext>
            </a:extLst>
          </p:cNvPr>
          <p:cNvSpPr txBox="1"/>
          <p:nvPr/>
        </p:nvSpPr>
        <p:spPr>
          <a:xfrm>
            <a:off x="228600" y="1972823"/>
            <a:ext cx="10992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Поиск начинаем с корня дерева: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Ищем искомый ключ </a:t>
            </a:r>
            <a:r>
              <a:rPr lang="ru-RU" sz="2000" dirty="0" err="1"/>
              <a:t>key</a:t>
            </a:r>
            <a:r>
              <a:rPr lang="ru-RU" sz="2000" dirty="0"/>
              <a:t> в текущей вершине, если нашли, то возвращаем вершину,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Если </a:t>
            </a:r>
            <a:r>
              <a:rPr lang="ru-RU" sz="2000" dirty="0" err="1"/>
              <a:t>key</a:t>
            </a:r>
            <a:r>
              <a:rPr lang="ru-RU" sz="2000" dirty="0"/>
              <a:t> меньше первого ключа вершины, то идем в левое поддерево и переходим к пункту 1,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Если в дереве 1 ключ, то идем в правое поддерево и переходим к пункту 1,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Если </a:t>
            </a:r>
            <a:r>
              <a:rPr lang="ru-RU" sz="2000" dirty="0" err="1"/>
              <a:t>key</a:t>
            </a:r>
            <a:r>
              <a:rPr lang="ru-RU" sz="2000" dirty="0"/>
              <a:t> меньше второго ключа вершины, то идем в среднее поддерево и переходим к пункту 1,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Идем в правое поддерево и переходим к пункту 1.</a:t>
            </a:r>
          </a:p>
        </p:txBody>
      </p:sp>
    </p:spTree>
    <p:extLst>
      <p:ext uri="{BB962C8B-B14F-4D97-AF65-F5344CB8AC3E}">
        <p14:creationId xmlns:p14="http://schemas.microsoft.com/office/powerpoint/2010/main" val="232252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Поиск элемента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03E0A-F862-420E-B79F-4F4A3BE5A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0" t="42754" r="18641" b="35217"/>
          <a:stretch/>
        </p:blipFill>
        <p:spPr>
          <a:xfrm>
            <a:off x="531743" y="2916317"/>
            <a:ext cx="11128513" cy="23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5E0AE-C9C1-47AD-9D0E-00861B4C0EA2}"/>
              </a:ext>
            </a:extLst>
          </p:cNvPr>
          <p:cNvSpPr txBox="1"/>
          <p:nvPr/>
        </p:nvSpPr>
        <p:spPr>
          <a:xfrm>
            <a:off x="308113" y="1730778"/>
            <a:ext cx="117844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того, чтобы вставить в дерево элемент с ключом </a:t>
            </a:r>
            <a:r>
              <a:rPr lang="ru-RU" sz="2000" dirty="0" err="1"/>
              <a:t>key</a:t>
            </a:r>
            <a:r>
              <a:rPr lang="ru-RU" sz="2000" dirty="0"/>
              <a:t>, нужно действовать по алгоритму: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Если дерево пусто, то создать новую вершину, вставить ключ и вернуть в качестве корня эту вершину,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Если вершина является листом, то вставляем ключ в эту вершину и если получили 3 ключа в вершине, то разделяем её,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Сравниваем ключ </a:t>
            </a:r>
            <a:r>
              <a:rPr lang="ru-RU" sz="2000" dirty="0" err="1"/>
              <a:t>key</a:t>
            </a:r>
            <a:r>
              <a:rPr lang="ru-RU" sz="2000" dirty="0"/>
              <a:t> с первым ключом в вершине, и если </a:t>
            </a:r>
            <a:r>
              <a:rPr lang="ru-RU" sz="2000" dirty="0" err="1"/>
              <a:t>key</a:t>
            </a:r>
            <a:r>
              <a:rPr lang="ru-RU" sz="2000" dirty="0"/>
              <a:t> меньше данного ключа, то идем в первое поддерево и переходим к пункту 2,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Смотрим, если вершина содержит только 1 ключ (является 2-вершиной), то идем в правое поддерево и переходим к пункту 2,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Сравниваем ключ </a:t>
            </a:r>
            <a:r>
              <a:rPr lang="ru-RU" sz="2000" dirty="0" err="1"/>
              <a:t>key</a:t>
            </a:r>
            <a:r>
              <a:rPr lang="ru-RU" sz="2000" dirty="0"/>
              <a:t> со вторым ключом в вершине, и если </a:t>
            </a:r>
            <a:r>
              <a:rPr lang="ru-RU" sz="2000" dirty="0" err="1"/>
              <a:t>key</a:t>
            </a:r>
            <a:r>
              <a:rPr lang="ru-RU" sz="2000" dirty="0"/>
              <a:t> меньше второго ключа, то идем в среднее поддерево и переходим к пункту 2, иначе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Идем в правое поддерево и переходим к пункту 2.</a:t>
            </a:r>
          </a:p>
        </p:txBody>
      </p:sp>
    </p:spTree>
    <p:extLst>
      <p:ext uri="{BB962C8B-B14F-4D97-AF65-F5344CB8AC3E}">
        <p14:creationId xmlns:p14="http://schemas.microsoft.com/office/powerpoint/2010/main" val="424316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6BFD5-7D9A-4857-A8D5-CA42958D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89" y="2322870"/>
            <a:ext cx="1478032" cy="98535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CDAB68-DF79-4EA3-AEBD-8F3F4A5D2D4A}"/>
              </a:ext>
            </a:extLst>
          </p:cNvPr>
          <p:cNvSpPr/>
          <p:nvPr/>
        </p:nvSpPr>
        <p:spPr>
          <a:xfrm>
            <a:off x="9580631" y="2535524"/>
            <a:ext cx="467139" cy="560044"/>
          </a:xfrm>
          <a:prstGeom prst="rect">
            <a:avLst/>
          </a:prstGeom>
          <a:solidFill>
            <a:srgbClr val="3D3A41"/>
          </a:solidFill>
          <a:ln>
            <a:solidFill>
              <a:srgbClr val="3D3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1) При вставке </a:t>
            </a:r>
            <a:r>
              <a:rPr lang="ru-RU" sz="2400" dirty="0" err="1"/>
              <a:t>key</a:t>
            </a:r>
            <a:r>
              <a:rPr lang="ru-RU" sz="2400" dirty="0"/>
              <a:t>=1 мы имеем пустое дерево, а </a:t>
            </a:r>
          </a:p>
          <a:p>
            <a:r>
              <a:rPr lang="ru-RU" sz="2400" dirty="0"/>
              <a:t>после получаем единственную </a:t>
            </a:r>
          </a:p>
          <a:p>
            <a:r>
              <a:rPr lang="ru-RU" sz="2400" dirty="0"/>
              <a:t>вершину с единственным ключа </a:t>
            </a:r>
            <a:r>
              <a:rPr lang="ru-RU" sz="2400" dirty="0" err="1"/>
              <a:t>key</a:t>
            </a:r>
            <a:r>
              <a:rPr lang="ru-RU" sz="2400" dirty="0"/>
              <a:t>=1 (п. 1)</a:t>
            </a:r>
          </a:p>
        </p:txBody>
      </p:sp>
    </p:spTree>
    <p:extLst>
      <p:ext uri="{BB962C8B-B14F-4D97-AF65-F5344CB8AC3E}">
        <p14:creationId xmlns:p14="http://schemas.microsoft.com/office/powerpoint/2010/main" val="28460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DA38AC-54F8-47DB-9F95-338CD5EEE27C}"/>
              </a:ext>
            </a:extLst>
          </p:cNvPr>
          <p:cNvSpPr/>
          <p:nvPr/>
        </p:nvSpPr>
        <p:spPr>
          <a:xfrm>
            <a:off x="0" y="109330"/>
            <a:ext cx="12192000" cy="1510748"/>
          </a:xfrm>
          <a:prstGeom prst="rect">
            <a:avLst/>
          </a:prstGeom>
          <a:solidFill>
            <a:srgbClr val="3D3A4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       </a:t>
            </a:r>
            <a:r>
              <a:rPr lang="ru-RU" sz="4400" dirty="0"/>
              <a:t>Добавление узла в </a:t>
            </a:r>
            <a:r>
              <a:rPr lang="ru-RU" sz="4800" dirty="0">
                <a:solidFill>
                  <a:schemeClr val="bg1"/>
                </a:solidFill>
              </a:rPr>
              <a:t>2-3 </a:t>
            </a:r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6BFD5-7D9A-4857-A8D5-CA42958D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89" y="2322870"/>
            <a:ext cx="1478032" cy="98535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C6DB88-4FB3-4668-BC95-EEEE5DDB14DD}"/>
              </a:ext>
            </a:extLst>
          </p:cNvPr>
          <p:cNvSpPr/>
          <p:nvPr/>
        </p:nvSpPr>
        <p:spPr>
          <a:xfrm>
            <a:off x="157141" y="2459502"/>
            <a:ext cx="7231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примера вставим </a:t>
            </a:r>
            <a:r>
              <a:rPr lang="ru-RU" sz="2400" dirty="0" err="1"/>
              <a:t>keys</a:t>
            </a:r>
            <a:r>
              <a:rPr lang="ru-RU" sz="2400" dirty="0"/>
              <a:t> = {1, 2, 3, 4, 5, 6, 7}: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2) Дальше вставляем </a:t>
            </a:r>
            <a:r>
              <a:rPr lang="en-US" sz="2400" dirty="0"/>
              <a:t>key=2</a:t>
            </a:r>
            <a:r>
              <a:rPr lang="ru-RU" sz="2400" dirty="0"/>
              <a:t> (п. 2)</a:t>
            </a:r>
          </a:p>
        </p:txBody>
      </p:sp>
    </p:spTree>
    <p:extLst>
      <p:ext uri="{BB962C8B-B14F-4D97-AF65-F5344CB8AC3E}">
        <p14:creationId xmlns:p14="http://schemas.microsoft.com/office/powerpoint/2010/main" val="1937024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1612</Words>
  <Application>Microsoft Office PowerPoint</Application>
  <PresentationFormat>Широкоэкранный</PresentationFormat>
  <Paragraphs>152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Eduard Shindel</dc:creator>
  <cp:lastModifiedBy>Eduard Shindel</cp:lastModifiedBy>
  <cp:revision>20</cp:revision>
  <dcterms:created xsi:type="dcterms:W3CDTF">2019-12-22T09:10:28Z</dcterms:created>
  <dcterms:modified xsi:type="dcterms:W3CDTF">2019-12-23T06:28:25Z</dcterms:modified>
</cp:coreProperties>
</file>