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9"/>
  </p:notesMasterIdLst>
  <p:handoutMasterIdLst>
    <p:handoutMasterId r:id="rId20"/>
  </p:handoutMasterIdLst>
  <p:sldIdLst>
    <p:sldId id="275" r:id="rId5"/>
    <p:sldId id="256" r:id="rId6"/>
    <p:sldId id="277" r:id="rId7"/>
    <p:sldId id="258" r:id="rId8"/>
    <p:sldId id="260" r:id="rId9"/>
    <p:sldId id="278" r:id="rId10"/>
    <p:sldId id="279" r:id="rId11"/>
    <p:sldId id="280" r:id="rId12"/>
    <p:sldId id="281" r:id="rId13"/>
    <p:sldId id="282" r:id="rId14"/>
    <p:sldId id="274" r:id="rId15"/>
    <p:sldId id="284" r:id="rId16"/>
    <p:sldId id="283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033" autoAdjust="0"/>
  </p:normalViewPr>
  <p:slideViewPr>
    <p:cSldViewPr snapToGrid="0" snapToObjects="1">
      <p:cViewPr varScale="1">
        <p:scale>
          <a:sx n="96" d="100"/>
          <a:sy n="96" d="100"/>
        </p:scale>
        <p:origin x="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74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11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87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23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82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02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73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6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380" y="2627871"/>
            <a:ext cx="5298534" cy="1071448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DIZAJNIMI I RRJETËS SË UP-SË ME packet tracer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F99DAF8-5BF3-4395-9245-0E9D73FA6C5E}"/>
              </a:ext>
            </a:extLst>
          </p:cNvPr>
          <p:cNvSpPr txBox="1">
            <a:spLocks/>
          </p:cNvSpPr>
          <p:nvPr/>
        </p:nvSpPr>
        <p:spPr>
          <a:xfrm>
            <a:off x="267380" y="3897142"/>
            <a:ext cx="4486656" cy="10714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1" dirty="0" err="1">
                <a:solidFill>
                  <a:schemeClr val="tx1"/>
                </a:solidFill>
              </a:rPr>
              <a:t>Lënda</a:t>
            </a:r>
            <a:r>
              <a:rPr lang="en-US" sz="2400" i="1" dirty="0">
                <a:solidFill>
                  <a:schemeClr val="tx1"/>
                </a:solidFill>
              </a:rPr>
              <a:t>: </a:t>
            </a:r>
            <a:r>
              <a:rPr lang="en-US" sz="2400" i="1" dirty="0" err="1">
                <a:solidFill>
                  <a:schemeClr val="tx1"/>
                </a:solidFill>
              </a:rPr>
              <a:t>Rrjetat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i="1" dirty="0" err="1">
                <a:solidFill>
                  <a:schemeClr val="tx1"/>
                </a:solidFill>
              </a:rPr>
              <a:t>Kompjuterike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4B4AE-8E88-4785-B11A-19727AEAFC87}"/>
              </a:ext>
            </a:extLst>
          </p:cNvPr>
          <p:cNvSpPr txBox="1"/>
          <p:nvPr/>
        </p:nvSpPr>
        <p:spPr>
          <a:xfrm>
            <a:off x="66442" y="5592357"/>
            <a:ext cx="3345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1">
                    <a:lumMod val="65000"/>
                  </a:schemeClr>
                </a:solidFill>
              </a:rPr>
              <a:t>Profesori</a:t>
            </a:r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</a:schemeClr>
                </a:solidFill>
              </a:rPr>
              <a:t>i</a:t>
            </a:r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</a:schemeClr>
                </a:solidFill>
              </a:rPr>
              <a:t>lëndës</a:t>
            </a:r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: </a:t>
            </a:r>
            <a:r>
              <a:rPr lang="en-US" sz="1600" b="1" dirty="0" err="1">
                <a:solidFill>
                  <a:schemeClr val="tx1">
                    <a:lumMod val="65000"/>
                  </a:schemeClr>
                </a:solidFill>
              </a:rPr>
              <a:t>Prof.Blerim</a:t>
            </a:r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</a:schemeClr>
                </a:solidFill>
              </a:rPr>
              <a:t>Rexha</a:t>
            </a:r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  <a:p>
            <a:r>
              <a:rPr lang="en-US" sz="1600" b="1" dirty="0" err="1">
                <a:solidFill>
                  <a:schemeClr val="tx1">
                    <a:lumMod val="65000"/>
                  </a:schemeClr>
                </a:solidFill>
              </a:rPr>
              <a:t>Asistenti</a:t>
            </a:r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</a:schemeClr>
                </a:solidFill>
              </a:rPr>
              <a:t>i</a:t>
            </a:r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</a:schemeClr>
                </a:solidFill>
              </a:rPr>
              <a:t>lëndës</a:t>
            </a:r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: </a:t>
            </a:r>
            <a:r>
              <a:rPr lang="en-US" sz="1600" b="1" dirty="0" err="1">
                <a:solidFill>
                  <a:schemeClr val="tx1">
                    <a:lumMod val="65000"/>
                  </a:schemeClr>
                </a:solidFill>
              </a:rPr>
              <a:t>Msc.Haxhi</a:t>
            </a:r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</a:schemeClr>
                </a:solidFill>
              </a:rPr>
              <a:t>Lajqi</a:t>
            </a:r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6BA940-FDF3-48E2-AF32-C402285F59A6}"/>
              </a:ext>
            </a:extLst>
          </p:cNvPr>
          <p:cNvSpPr txBox="1">
            <a:spLocks/>
          </p:cNvSpPr>
          <p:nvPr/>
        </p:nvSpPr>
        <p:spPr>
          <a:xfrm>
            <a:off x="8994166" y="5786552"/>
            <a:ext cx="4486656" cy="10714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solidFill>
                  <a:schemeClr val="tx1"/>
                </a:solidFill>
              </a:rPr>
              <a:t>Studentët</a:t>
            </a:r>
            <a:r>
              <a:rPr lang="en-US" sz="1800" dirty="0">
                <a:solidFill>
                  <a:schemeClr val="tx1"/>
                </a:solidFill>
              </a:rPr>
              <a:t>:   Fatbardh Kadriu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	   Eduard </a:t>
            </a:r>
            <a:r>
              <a:rPr lang="en-US" sz="1800" dirty="0" err="1">
                <a:solidFill>
                  <a:schemeClr val="tx1"/>
                </a:solidFill>
              </a:rPr>
              <a:t>Spahija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 	   Fatbardh </a:t>
            </a:r>
            <a:r>
              <a:rPr lang="en-US" sz="1800" dirty="0" err="1">
                <a:solidFill>
                  <a:schemeClr val="tx1"/>
                </a:solidFill>
              </a:rPr>
              <a:t>Gashi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9" y="481781"/>
            <a:ext cx="8576186" cy="1032387"/>
          </a:xfrm>
        </p:spPr>
        <p:txBody>
          <a:bodyPr>
            <a:normAutofit/>
          </a:bodyPr>
          <a:lstStyle/>
          <a:p>
            <a:pPr lvl="1" algn="l" rtl="0">
              <a:lnSpc>
                <a:spcPct val="80000"/>
              </a:lnSpc>
            </a:pPr>
            <a:r>
              <a:rPr lang="en-US" sz="4800" kern="1200" dirty="0">
                <a:latin typeface="+mn-lt"/>
                <a:ea typeface="+mn-ea"/>
                <a:cs typeface="+mn-cs"/>
              </a:rPr>
              <a:t>Wireless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C5C527-0893-42B8-A394-E6D345BF6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49" y="1336369"/>
            <a:ext cx="9994273" cy="19778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Hapat</a:t>
            </a:r>
            <a:r>
              <a:rPr lang="en-US" dirty="0"/>
              <a:t> e </a:t>
            </a:r>
            <a:r>
              <a:rPr lang="en-US" dirty="0" err="1"/>
              <a:t>konfigurimit</a:t>
            </a:r>
            <a:r>
              <a:rPr lang="en-US" dirty="0"/>
              <a:t>  </a:t>
            </a:r>
            <a:r>
              <a:rPr lang="en-US" dirty="0" err="1"/>
              <a:t>të</a:t>
            </a:r>
            <a:r>
              <a:rPr lang="en-US" dirty="0"/>
              <a:t> Wireless Router-it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vijim</a:t>
            </a:r>
            <a:r>
              <a:rPr lang="en-US" dirty="0"/>
              <a:t>: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bërë</a:t>
            </a:r>
            <a:r>
              <a:rPr lang="en-US" dirty="0"/>
              <a:t> </a:t>
            </a:r>
            <a:r>
              <a:rPr lang="en-US" dirty="0" err="1"/>
              <a:t>lidhjen</a:t>
            </a:r>
            <a:r>
              <a:rPr lang="en-US" dirty="0"/>
              <a:t> e Wireless Router-it me Switch me </a:t>
            </a:r>
            <a:r>
              <a:rPr lang="en-US" dirty="0" err="1"/>
              <a:t>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lidhjeve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thjeshta</a:t>
            </a:r>
            <a:r>
              <a:rPr lang="en-US" dirty="0"/>
              <a:t>,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konfiguruar</a:t>
            </a:r>
            <a:r>
              <a:rPr lang="en-US" dirty="0"/>
              <a:t> Wireless Router-in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secilit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caktuar</a:t>
            </a:r>
            <a:r>
              <a:rPr lang="en-US" dirty="0"/>
              <a:t> </a:t>
            </a:r>
            <a:r>
              <a:rPr lang="en-US" dirty="0" err="1"/>
              <a:t>Emrin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Paswordin</a:t>
            </a:r>
            <a:r>
              <a:rPr lang="en-US" dirty="0"/>
              <a:t>,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konfiguruar</a:t>
            </a:r>
            <a:r>
              <a:rPr lang="en-US" dirty="0"/>
              <a:t> Laptop-in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lidhet</a:t>
            </a:r>
            <a:r>
              <a:rPr lang="en-US" dirty="0"/>
              <a:t> me Wireless duke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caktuar</a:t>
            </a:r>
            <a:r>
              <a:rPr lang="en-US" dirty="0"/>
              <a:t> IP </a:t>
            </a:r>
            <a:r>
              <a:rPr lang="en-US" dirty="0" err="1"/>
              <a:t>adresën</a:t>
            </a:r>
            <a:r>
              <a:rPr lang="en-US" dirty="0"/>
              <a:t>, </a:t>
            </a:r>
            <a:r>
              <a:rPr lang="en-US" dirty="0" err="1"/>
              <a:t>emrin</a:t>
            </a:r>
            <a:r>
              <a:rPr lang="en-US" dirty="0"/>
              <a:t> e </a:t>
            </a:r>
            <a:r>
              <a:rPr lang="en-US" dirty="0" err="1"/>
              <a:t>WiFi</a:t>
            </a:r>
            <a:r>
              <a:rPr lang="en-US" dirty="0"/>
              <a:t>-s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Pasword</a:t>
            </a:r>
            <a:r>
              <a:rPr lang="en-US" dirty="0"/>
              <a:t>-in, </a:t>
            </a:r>
            <a:r>
              <a:rPr lang="en-US" dirty="0" err="1"/>
              <a:t>gjithashtu</a:t>
            </a:r>
            <a:r>
              <a:rPr lang="en-US" dirty="0"/>
              <a:t> duke </a:t>
            </a:r>
            <a:r>
              <a:rPr lang="en-US" dirty="0" err="1"/>
              <a:t>ndërruar</a:t>
            </a:r>
            <a:r>
              <a:rPr lang="en-US" dirty="0"/>
              <a:t> ne </a:t>
            </a:r>
            <a:r>
              <a:rPr lang="en-US" dirty="0" err="1"/>
              <a:t>pjesën</a:t>
            </a:r>
            <a:r>
              <a:rPr lang="en-US" dirty="0"/>
              <a:t> </a:t>
            </a:r>
            <a:r>
              <a:rPr lang="en-US" dirty="0" err="1"/>
              <a:t>fizike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Laptopit</a:t>
            </a:r>
            <a:r>
              <a:rPr lang="en-US" dirty="0"/>
              <a:t>,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PT-LAPTOP-NM-1CFE me Linksys-WPC300N e </a:t>
            </a:r>
            <a:r>
              <a:rPr lang="en-US" dirty="0" err="1"/>
              <a:t>cila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mundëson</a:t>
            </a:r>
            <a:r>
              <a:rPr lang="en-US" dirty="0"/>
              <a:t> </a:t>
            </a:r>
            <a:r>
              <a:rPr lang="en-US" dirty="0" err="1"/>
              <a:t>lidhjen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7E7E54F2-38E5-49FE-AC36-7A70ED23FBF2}"/>
              </a:ext>
            </a:extLst>
          </p:cNvPr>
          <p:cNvSpPr txBox="1">
            <a:spLocks/>
          </p:cNvSpPr>
          <p:nvPr/>
        </p:nvSpPr>
        <p:spPr>
          <a:xfrm>
            <a:off x="809933" y="4754154"/>
            <a:ext cx="5652539" cy="3883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Fig.9 </a:t>
            </a:r>
            <a:r>
              <a:rPr lang="en-US" sz="1600" dirty="0" err="1"/>
              <a:t>Lidhja</a:t>
            </a:r>
            <a:r>
              <a:rPr lang="en-US" sz="1600" dirty="0"/>
              <a:t> Wireless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0CFCAA-E6D8-4E46-A6BD-E66085C3109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38" y="3402741"/>
            <a:ext cx="2007235" cy="1196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77E5A-082B-4607-AF86-89B1E57751C4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3" b="3842"/>
          <a:stretch/>
        </p:blipFill>
        <p:spPr bwMode="auto">
          <a:xfrm>
            <a:off x="7249602" y="3429000"/>
            <a:ext cx="4419600" cy="18592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974A283-EA23-498D-AD72-BC37ACD455E6}"/>
              </a:ext>
            </a:extLst>
          </p:cNvPr>
          <p:cNvSpPr txBox="1">
            <a:spLocks/>
          </p:cNvSpPr>
          <p:nvPr/>
        </p:nvSpPr>
        <p:spPr>
          <a:xfrm>
            <a:off x="7083375" y="5376770"/>
            <a:ext cx="4752054" cy="3883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Fig.10 </a:t>
            </a:r>
            <a:r>
              <a:rPr lang="en-US" dirty="0" err="1"/>
              <a:t>Shtimi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modulit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pjesën</a:t>
            </a:r>
            <a:r>
              <a:rPr lang="en-US" dirty="0"/>
              <a:t> </a:t>
            </a:r>
            <a:r>
              <a:rPr lang="en-US" dirty="0" err="1"/>
              <a:t>fizike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laptopit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mundëson</a:t>
            </a:r>
            <a:r>
              <a:rPr lang="en-US" dirty="0"/>
              <a:t> </a:t>
            </a:r>
            <a:r>
              <a:rPr lang="en-US" dirty="0" err="1"/>
              <a:t>lidhjen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9" name="Picture 8" descr="abstract image of light dots">
            <a:extLst>
              <a:ext uri="{FF2B5EF4-FFF2-40B4-BE49-F238E27FC236}">
                <a16:creationId xmlns:a16="http://schemas.microsoft.com/office/drawing/2014/main" id="{04417723-E41E-48D8-BB4A-E09A27E6BC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9442088" y="-3863"/>
            <a:ext cx="2746253" cy="22898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11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1638" y="206734"/>
            <a:ext cx="6174658" cy="995824"/>
          </a:xfrm>
        </p:spPr>
        <p:txBody>
          <a:bodyPr>
            <a:normAutofit/>
          </a:bodyPr>
          <a:lstStyle/>
          <a:p>
            <a:pPr lvl="1" algn="l" rtl="0">
              <a:lnSpc>
                <a:spcPct val="80000"/>
              </a:lnSpc>
            </a:pPr>
            <a:r>
              <a:rPr lang="en-US" sz="4800" kern="1200" dirty="0" err="1">
                <a:latin typeface="+mn-lt"/>
                <a:ea typeface="+mn-ea"/>
                <a:cs typeface="+mn-cs"/>
              </a:rPr>
              <a:t>Rezultatet</a:t>
            </a:r>
            <a:r>
              <a:rPr lang="en-US" sz="4800" kern="1200" dirty="0">
                <a:latin typeface="+mn-lt"/>
                <a:ea typeface="+mn-ea"/>
                <a:cs typeface="+mn-cs"/>
              </a:rPr>
              <a:t> e </a:t>
            </a:r>
            <a:r>
              <a:rPr lang="en-US" sz="4800" kern="1200" dirty="0" err="1">
                <a:latin typeface="+mn-lt"/>
                <a:ea typeface="+mn-ea"/>
                <a:cs typeface="+mn-cs"/>
              </a:rPr>
              <a:t>testimit</a:t>
            </a:r>
            <a:endParaRPr lang="en-US" sz="48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abstract image of light dots">
            <a:extLst>
              <a:ext uri="{FF2B5EF4-FFF2-40B4-BE49-F238E27FC236}">
                <a16:creationId xmlns:a16="http://schemas.microsoft.com/office/drawing/2014/main" id="{797AF5CC-C91A-4B9D-A242-B2F8C7A2F4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9149648" y="-3863"/>
            <a:ext cx="3038693" cy="253370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7" name="Picture 6" descr="satellite against the night sky">
            <a:extLst>
              <a:ext uri="{FF2B5EF4-FFF2-40B4-BE49-F238E27FC236}">
                <a16:creationId xmlns:a16="http://schemas.microsoft.com/office/drawing/2014/main" id="{EA88DCCC-B247-4202-98DB-457F4C3243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11" r="16027" b="1"/>
          <a:stretch/>
        </p:blipFill>
        <p:spPr>
          <a:xfrm>
            <a:off x="10408417" y="5394960"/>
            <a:ext cx="1782682" cy="1466585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88A43BD5-77EC-43D0-8AA6-D6BB6BB8AB99}"/>
              </a:ext>
            </a:extLst>
          </p:cNvPr>
          <p:cNvSpPr txBox="1">
            <a:spLocks/>
          </p:cNvSpPr>
          <p:nvPr/>
        </p:nvSpPr>
        <p:spPr>
          <a:xfrm>
            <a:off x="0" y="1501575"/>
            <a:ext cx="8086477" cy="180995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Testimi</a:t>
            </a:r>
            <a:r>
              <a:rPr lang="en-US" dirty="0"/>
              <a:t> </a:t>
            </a:r>
            <a:r>
              <a:rPr lang="en-US" dirty="0" err="1"/>
              <a:t>bëhet</a:t>
            </a:r>
            <a:r>
              <a:rPr lang="en-US" dirty="0"/>
              <a:t> me </a:t>
            </a:r>
            <a:r>
              <a:rPr lang="en-US" dirty="0" err="1"/>
              <a:t>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komandës</a:t>
            </a:r>
            <a:r>
              <a:rPr lang="en-US" dirty="0"/>
              <a:t> PING. Ku me </a:t>
            </a:r>
            <a:r>
              <a:rPr lang="en-US" dirty="0" err="1"/>
              <a:t>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figurave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mëposhtme</a:t>
            </a:r>
            <a:r>
              <a:rPr lang="en-US" dirty="0"/>
              <a:t>  </a:t>
            </a:r>
            <a:r>
              <a:rPr lang="en-US" dirty="0" err="1"/>
              <a:t>shohim</a:t>
            </a:r>
            <a:r>
              <a:rPr lang="en-US" dirty="0"/>
              <a:t> se </a:t>
            </a:r>
            <a:r>
              <a:rPr lang="en-US" dirty="0" err="1"/>
              <a:t>pajisjet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secila</a:t>
            </a:r>
            <a:r>
              <a:rPr lang="en-US" dirty="0"/>
              <a:t> </a:t>
            </a:r>
            <a:r>
              <a:rPr lang="en-US" dirty="0" err="1"/>
              <a:t>degë</a:t>
            </a:r>
            <a:r>
              <a:rPr lang="en-US" dirty="0"/>
              <a:t> e </a:t>
            </a:r>
            <a:r>
              <a:rPr lang="en-US" dirty="0" err="1"/>
              <a:t>pingojnë</a:t>
            </a:r>
            <a:r>
              <a:rPr lang="en-US" dirty="0"/>
              <a:t> </a:t>
            </a:r>
            <a:r>
              <a:rPr lang="en-US" dirty="0" err="1"/>
              <a:t>çdo</a:t>
            </a:r>
            <a:r>
              <a:rPr lang="en-US" dirty="0"/>
              <a:t> </a:t>
            </a:r>
            <a:r>
              <a:rPr lang="en-US" dirty="0" err="1"/>
              <a:t>paisje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degën</a:t>
            </a:r>
            <a:r>
              <a:rPr lang="en-US" dirty="0"/>
              <a:t> </a:t>
            </a:r>
            <a:r>
              <a:rPr lang="en-US" dirty="0" err="1"/>
              <a:t>përkatëse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secilën</a:t>
            </a:r>
            <a:r>
              <a:rPr lang="en-US" dirty="0"/>
              <a:t> </a:t>
            </a:r>
            <a:r>
              <a:rPr lang="en-US" dirty="0" err="1"/>
              <a:t>degë</a:t>
            </a:r>
            <a:r>
              <a:rPr lang="en-US" dirty="0"/>
              <a:t> </a:t>
            </a:r>
            <a:r>
              <a:rPr lang="en-US" dirty="0" err="1"/>
              <a:t>tjetër</a:t>
            </a:r>
            <a:r>
              <a:rPr lang="en-US" dirty="0"/>
              <a:t> (end to end connectivity).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C23BB4-DE7B-42C7-8961-F94F8723F9E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2" y="2529839"/>
            <a:ext cx="4627539" cy="3497249"/>
          </a:xfrm>
          <a:prstGeom prst="rect">
            <a:avLst/>
          </a:prstGeom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E32A4EE8-D899-4B04-B3A3-5C508DFECECE}"/>
              </a:ext>
            </a:extLst>
          </p:cNvPr>
          <p:cNvSpPr txBox="1">
            <a:spLocks/>
          </p:cNvSpPr>
          <p:nvPr/>
        </p:nvSpPr>
        <p:spPr>
          <a:xfrm>
            <a:off x="195431" y="6131286"/>
            <a:ext cx="4752054" cy="3883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Fig.11 </a:t>
            </a:r>
            <a:r>
              <a:rPr lang="en-US" dirty="0" err="1"/>
              <a:t>Testimi</a:t>
            </a:r>
            <a:r>
              <a:rPr lang="en-US" dirty="0"/>
              <a:t> me ping, </a:t>
            </a:r>
            <a:r>
              <a:rPr lang="en-US" dirty="0" err="1"/>
              <a:t>prej</a:t>
            </a:r>
            <a:r>
              <a:rPr lang="en-US" dirty="0"/>
              <a:t> PC-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dege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PC-</a:t>
            </a:r>
            <a:r>
              <a:rPr lang="en-US" dirty="0" err="1"/>
              <a:t>në</a:t>
            </a:r>
            <a:r>
              <a:rPr lang="en-US" dirty="0"/>
              <a:t> e </a:t>
            </a:r>
            <a:r>
              <a:rPr lang="en-US" dirty="0" err="1"/>
              <a:t>degës</a:t>
            </a:r>
            <a:r>
              <a:rPr lang="en-US" dirty="0"/>
              <a:t> </a:t>
            </a:r>
            <a:r>
              <a:rPr lang="en-US" dirty="0" err="1"/>
              <a:t>tjetër</a:t>
            </a:r>
            <a:endParaRPr lang="en-US" dirty="0"/>
          </a:p>
          <a:p>
            <a:endParaRPr lang="en-US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A7CB0515-DD85-44D0-94AA-60EED2E23192}"/>
              </a:ext>
            </a:extLst>
          </p:cNvPr>
          <p:cNvSpPr txBox="1">
            <a:spLocks/>
          </p:cNvSpPr>
          <p:nvPr/>
        </p:nvSpPr>
        <p:spPr>
          <a:xfrm>
            <a:off x="4891826" y="6133461"/>
            <a:ext cx="4866078" cy="5178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Fig.12 </a:t>
            </a:r>
            <a:r>
              <a:rPr lang="en-US" dirty="0" err="1"/>
              <a:t>Testimi</a:t>
            </a:r>
            <a:r>
              <a:rPr lang="en-US" dirty="0"/>
              <a:t> me ping, </a:t>
            </a:r>
            <a:r>
              <a:rPr lang="en-US" dirty="0" err="1"/>
              <a:t>prej</a:t>
            </a:r>
            <a:r>
              <a:rPr lang="en-US" dirty="0"/>
              <a:t> Wireless </a:t>
            </a:r>
            <a:r>
              <a:rPr lang="en-US" dirty="0" err="1"/>
              <a:t>paisjes</a:t>
            </a:r>
            <a:r>
              <a:rPr lang="en-US" dirty="0"/>
              <a:t> (</a:t>
            </a:r>
            <a:r>
              <a:rPr lang="en-US" dirty="0" err="1"/>
              <a:t>Laptopit</a:t>
            </a:r>
            <a:r>
              <a:rPr lang="en-US" dirty="0"/>
              <a:t>)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dege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PC-</a:t>
            </a:r>
            <a:r>
              <a:rPr lang="en-US" dirty="0" err="1"/>
              <a:t>në</a:t>
            </a:r>
            <a:r>
              <a:rPr lang="en-US" dirty="0"/>
              <a:t> e </a:t>
            </a:r>
            <a:r>
              <a:rPr lang="en-US" dirty="0" err="1"/>
              <a:t>degës</a:t>
            </a:r>
            <a:r>
              <a:rPr lang="en-US" dirty="0"/>
              <a:t> </a:t>
            </a:r>
            <a:r>
              <a:rPr lang="en-US" dirty="0" err="1"/>
              <a:t>tjetër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8DC841-D384-408F-972D-0A9C65F45D1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485" y="2529840"/>
            <a:ext cx="4752054" cy="349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9C9673-02B9-4574-89DD-0B7CF3CDBE2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21" y="903633"/>
            <a:ext cx="4717950" cy="4125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5177A5-6403-4619-8901-CFE3BB9949B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31" y="903632"/>
            <a:ext cx="5098409" cy="4125353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01E4D6E3-DA93-4399-8D19-6EA5D092D4EC}"/>
              </a:ext>
            </a:extLst>
          </p:cNvPr>
          <p:cNvSpPr txBox="1">
            <a:spLocks/>
          </p:cNvSpPr>
          <p:nvPr/>
        </p:nvSpPr>
        <p:spPr>
          <a:xfrm>
            <a:off x="954277" y="5130759"/>
            <a:ext cx="4814693" cy="4590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Fig.13 </a:t>
            </a:r>
            <a:r>
              <a:rPr lang="en-US" dirty="0" err="1"/>
              <a:t>Testimi</a:t>
            </a:r>
            <a:r>
              <a:rPr lang="en-US" dirty="0"/>
              <a:t> me ping, </a:t>
            </a:r>
            <a:r>
              <a:rPr lang="en-US" dirty="0" err="1"/>
              <a:t>prej</a:t>
            </a:r>
            <a:r>
              <a:rPr lang="en-US" dirty="0"/>
              <a:t> PC-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dege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printerin</a:t>
            </a:r>
            <a:r>
              <a:rPr lang="en-US" dirty="0"/>
              <a:t> e </a:t>
            </a:r>
            <a:r>
              <a:rPr lang="en-US" dirty="0" err="1"/>
              <a:t>degës</a:t>
            </a:r>
            <a:r>
              <a:rPr lang="en-US" dirty="0"/>
              <a:t> </a:t>
            </a:r>
            <a:r>
              <a:rPr lang="en-US" dirty="0" err="1"/>
              <a:t>tjetër</a:t>
            </a:r>
            <a:endParaRPr lang="en-US" dirty="0"/>
          </a:p>
          <a:p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9C4FD1FF-B1E2-4D6E-AB1A-B8086D0162BC}"/>
              </a:ext>
            </a:extLst>
          </p:cNvPr>
          <p:cNvSpPr txBox="1">
            <a:spLocks/>
          </p:cNvSpPr>
          <p:nvPr/>
        </p:nvSpPr>
        <p:spPr>
          <a:xfrm>
            <a:off x="6322732" y="5110459"/>
            <a:ext cx="5098409" cy="5508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Fig.14 </a:t>
            </a:r>
            <a:r>
              <a:rPr lang="en-US" dirty="0" err="1"/>
              <a:t>Testimi</a:t>
            </a:r>
            <a:r>
              <a:rPr lang="en-US" dirty="0"/>
              <a:t> me ping, </a:t>
            </a:r>
            <a:r>
              <a:rPr lang="en-US" dirty="0" err="1"/>
              <a:t>prej</a:t>
            </a:r>
            <a:r>
              <a:rPr lang="en-US" dirty="0"/>
              <a:t> PC-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dege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PC-</a:t>
            </a:r>
            <a:r>
              <a:rPr lang="en-US" dirty="0" err="1"/>
              <a:t>në</a:t>
            </a:r>
            <a:r>
              <a:rPr lang="en-US" dirty="0"/>
              <a:t> e </a:t>
            </a:r>
            <a:r>
              <a:rPr lang="en-US" dirty="0" err="1"/>
              <a:t>degës</a:t>
            </a:r>
            <a:r>
              <a:rPr lang="en-US" dirty="0"/>
              <a:t> </a:t>
            </a:r>
            <a:r>
              <a:rPr lang="en-US" dirty="0" err="1"/>
              <a:t>tjetër</a:t>
            </a:r>
            <a:r>
              <a:rPr lang="en-US" dirty="0"/>
              <a:t> duke ping-</a:t>
            </a:r>
            <a:r>
              <a:rPr lang="en-US" dirty="0" err="1"/>
              <a:t>uar</a:t>
            </a:r>
            <a:r>
              <a:rPr lang="en-US" dirty="0"/>
              <a:t> </a:t>
            </a:r>
            <a:r>
              <a:rPr lang="en-US" dirty="0" err="1"/>
              <a:t>emrin</a:t>
            </a:r>
            <a:r>
              <a:rPr lang="en-US" dirty="0"/>
              <a:t> e PC me </a:t>
            </a:r>
            <a:r>
              <a:rPr lang="en-US" dirty="0" err="1"/>
              <a:t>ndihmën</a:t>
            </a:r>
            <a:r>
              <a:rPr lang="en-US" dirty="0"/>
              <a:t> e DNS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85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6223" y="704646"/>
            <a:ext cx="6174658" cy="995824"/>
          </a:xfrm>
        </p:spPr>
        <p:txBody>
          <a:bodyPr>
            <a:normAutofit/>
          </a:bodyPr>
          <a:lstStyle/>
          <a:p>
            <a:pPr lvl="0" algn="ctr"/>
            <a:r>
              <a:rPr lang="en-US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PërFundim</a:t>
            </a:r>
            <a:r>
              <a:rPr lang="en-US" b="1" dirty="0"/>
              <a:t> 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42112889-E122-421B-9128-D77AB5B6C9D5}"/>
              </a:ext>
            </a:extLst>
          </p:cNvPr>
          <p:cNvSpPr txBox="1">
            <a:spLocks/>
          </p:cNvSpPr>
          <p:nvPr/>
        </p:nvSpPr>
        <p:spPr>
          <a:xfrm>
            <a:off x="922352" y="2120400"/>
            <a:ext cx="10042496" cy="26172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de-DE" dirty="0"/>
              <a:t>Me përfundim të këtij projekti kemi përvetësuar veglën Packet Tracer duke simular një rrjetë kompjuterike të përbërë nga pajisjet e rrjetës (routers, wireless routers, switches), printera, servera, kompjutera, kabllo etj</a:t>
            </a:r>
            <a:r>
              <a:rPr lang="en-US" dirty="0"/>
              <a:t>. </a:t>
            </a:r>
            <a:r>
              <a:rPr lang="en-US" dirty="0" err="1"/>
              <a:t>Siç</a:t>
            </a:r>
            <a:r>
              <a:rPr lang="en-US" dirty="0"/>
              <a:t> po </a:t>
            </a:r>
            <a:r>
              <a:rPr lang="en-US" dirty="0" err="1"/>
              <a:t>shihet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lartë</a:t>
            </a:r>
            <a:r>
              <a:rPr lang="en-US" dirty="0"/>
              <a:t> </a:t>
            </a:r>
            <a:r>
              <a:rPr lang="en-US" dirty="0" err="1"/>
              <a:t>projekti</a:t>
            </a:r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përmbushë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gjitha</a:t>
            </a:r>
            <a:r>
              <a:rPr lang="en-US" dirty="0"/>
              <a:t> </a:t>
            </a:r>
            <a:r>
              <a:rPr lang="en-US" dirty="0" err="1"/>
              <a:t>kriteret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cilat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cekur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kërkesat</a:t>
            </a:r>
            <a:r>
              <a:rPr lang="en-US" dirty="0"/>
              <a:t> e </a:t>
            </a:r>
            <a:r>
              <a:rPr lang="en-US" dirty="0" err="1"/>
              <a:t>detyrës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846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82987"/>
            <a:ext cx="5350042" cy="1716297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FALEMINDERIT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636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986" y="1288111"/>
            <a:ext cx="7197726" cy="94497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Hyrje</a:t>
            </a:r>
            <a:endParaRPr lang="en-US" b="1" dirty="0"/>
          </a:p>
        </p:txBody>
      </p: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135B419C-2F73-40C5-B152-EB5F20CA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16950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8" name="Picture 7" descr="satellite against the night sky">
            <a:extLst>
              <a:ext uri="{FF2B5EF4-FFF2-40B4-BE49-F238E27FC236}">
                <a16:creationId xmlns:a16="http://schemas.microsoft.com/office/drawing/2014/main" id="{CBDE6999-3F53-4F71-8E97-C9724F08C2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11" r="16027" b="1"/>
          <a:stretch/>
        </p:blipFill>
        <p:spPr>
          <a:xfrm>
            <a:off x="9541565" y="4681814"/>
            <a:ext cx="2649534" cy="2179731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AAC9719-0E54-4B96-8E91-A9795367EE96}"/>
              </a:ext>
            </a:extLst>
          </p:cNvPr>
          <p:cNvSpPr txBox="1">
            <a:spLocks/>
          </p:cNvSpPr>
          <p:nvPr/>
        </p:nvSpPr>
        <p:spPr>
          <a:xfrm>
            <a:off x="912265" y="3451361"/>
            <a:ext cx="9551652" cy="1422935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Cisco Packet Tracer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program </a:t>
            </a:r>
            <a:r>
              <a:rPr lang="en-US" dirty="0" err="1"/>
              <a:t>simulues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rrjetave</a:t>
            </a:r>
            <a:r>
              <a:rPr lang="en-US" dirty="0"/>
              <a:t> </a:t>
            </a:r>
            <a:r>
              <a:rPr lang="en-US" dirty="0" err="1"/>
              <a:t>kompjuterike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mundëson</a:t>
            </a:r>
            <a:r>
              <a:rPr lang="en-US" dirty="0"/>
              <a:t> </a:t>
            </a:r>
            <a:r>
              <a:rPr lang="en-US" dirty="0" err="1"/>
              <a:t>studentëve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mirren</a:t>
            </a:r>
            <a:r>
              <a:rPr lang="en-US" dirty="0"/>
              <a:t> me </a:t>
            </a:r>
            <a:r>
              <a:rPr lang="en-US" dirty="0" err="1"/>
              <a:t>sjelljet</a:t>
            </a:r>
            <a:r>
              <a:rPr lang="en-US" dirty="0"/>
              <a:t> e </a:t>
            </a:r>
            <a:r>
              <a:rPr lang="en-US" dirty="0" err="1"/>
              <a:t>rrjetave</a:t>
            </a:r>
            <a:r>
              <a:rPr lang="en-US" dirty="0"/>
              <a:t>. Packet Tracer </a:t>
            </a:r>
            <a:r>
              <a:rPr lang="en-US" dirty="0" err="1"/>
              <a:t>mundëson</a:t>
            </a:r>
            <a:r>
              <a:rPr lang="en-US" dirty="0"/>
              <a:t> </a:t>
            </a:r>
            <a:r>
              <a:rPr lang="en-US" dirty="0" err="1"/>
              <a:t>simulimin</a:t>
            </a:r>
            <a:r>
              <a:rPr lang="en-US" dirty="0"/>
              <a:t>, </a:t>
            </a:r>
            <a:r>
              <a:rPr lang="en-US" dirty="0" err="1"/>
              <a:t>vizualizimin</a:t>
            </a:r>
            <a:r>
              <a:rPr lang="en-US" dirty="0"/>
              <a:t>, </a:t>
            </a:r>
            <a:r>
              <a:rPr lang="en-US" dirty="0" err="1"/>
              <a:t>autorizimin</a:t>
            </a:r>
            <a:r>
              <a:rPr lang="en-US" dirty="0"/>
              <a:t>, </a:t>
            </a:r>
            <a:r>
              <a:rPr lang="en-US" dirty="0" err="1"/>
              <a:t>aftësitë</a:t>
            </a:r>
            <a:r>
              <a:rPr lang="en-US" dirty="0"/>
              <a:t> e </a:t>
            </a:r>
            <a:r>
              <a:rPr lang="en-US" dirty="0" err="1"/>
              <a:t>vlerësimit</a:t>
            </a:r>
            <a:r>
              <a:rPr lang="en-US" dirty="0"/>
              <a:t>, </a:t>
            </a:r>
            <a:r>
              <a:rPr lang="en-US" dirty="0" err="1"/>
              <a:t>bashkëpunimin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lehtëson</a:t>
            </a:r>
            <a:r>
              <a:rPr lang="en-US" dirty="0"/>
              <a:t> </a:t>
            </a:r>
            <a:r>
              <a:rPr lang="en-US" dirty="0" err="1"/>
              <a:t>mësimdhënien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mësimin</a:t>
            </a:r>
            <a:r>
              <a:rPr lang="en-US" dirty="0"/>
              <a:t> e </a:t>
            </a:r>
            <a:r>
              <a:rPr lang="en-US" dirty="0" err="1"/>
              <a:t>koncepteve</a:t>
            </a:r>
            <a:r>
              <a:rPr lang="en-US" dirty="0"/>
              <a:t> </a:t>
            </a:r>
            <a:r>
              <a:rPr lang="en-US" dirty="0" err="1"/>
              <a:t>komplekse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teknologjisë</a:t>
            </a:r>
            <a:r>
              <a:rPr lang="en-US" dirty="0"/>
              <a:t>.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44E0139-3800-4032-9519-DD24BF64AACF}"/>
              </a:ext>
            </a:extLst>
          </p:cNvPr>
          <p:cNvSpPr txBox="1">
            <a:spLocks/>
          </p:cNvSpPr>
          <p:nvPr/>
        </p:nvSpPr>
        <p:spPr>
          <a:xfrm>
            <a:off x="1007680" y="2318245"/>
            <a:ext cx="9551652" cy="1422935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err="1"/>
              <a:t>Vegla</a:t>
            </a:r>
            <a:r>
              <a:rPr lang="en-US" dirty="0"/>
              <a:t> e </a:t>
            </a:r>
            <a:r>
              <a:rPr lang="en-US" dirty="0" err="1"/>
              <a:t>përdorur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zhvillim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projektit</a:t>
            </a:r>
            <a:r>
              <a:rPr lang="en-US" dirty="0"/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Cisco Packet Tracer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63610"/>
            <a:ext cx="12191980" cy="6857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D960B-4E19-4AEB-AEBF-7B37129567F7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" t="1153" r="566" b="1"/>
          <a:stretch/>
        </p:blipFill>
        <p:spPr bwMode="auto">
          <a:xfrm>
            <a:off x="2968914" y="2582890"/>
            <a:ext cx="5856605" cy="39185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3128E51D-943C-4B8F-8025-7192E203BAA7}"/>
              </a:ext>
            </a:extLst>
          </p:cNvPr>
          <p:cNvSpPr txBox="1">
            <a:spLocks/>
          </p:cNvSpPr>
          <p:nvPr/>
        </p:nvSpPr>
        <p:spPr>
          <a:xfrm>
            <a:off x="777092" y="1060908"/>
            <a:ext cx="9551652" cy="142293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këtë</a:t>
            </a:r>
            <a:r>
              <a:rPr lang="en-US" dirty="0"/>
              <a:t>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bërë</a:t>
            </a:r>
            <a:r>
              <a:rPr lang="en-US" dirty="0"/>
              <a:t> </a:t>
            </a:r>
            <a:r>
              <a:rPr lang="en-US" dirty="0" err="1"/>
              <a:t>dizajnimin</a:t>
            </a:r>
            <a:r>
              <a:rPr lang="en-US" dirty="0"/>
              <a:t> e </a:t>
            </a:r>
            <a:r>
              <a:rPr lang="en-US" dirty="0" err="1"/>
              <a:t>rrjetës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Universitetit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Prishtinës</a:t>
            </a:r>
            <a:r>
              <a:rPr lang="en-US" dirty="0"/>
              <a:t>. </a:t>
            </a:r>
            <a:r>
              <a:rPr lang="en-US" dirty="0" err="1"/>
              <a:t>Instutucioni</a:t>
            </a:r>
            <a:r>
              <a:rPr lang="en-US" dirty="0"/>
              <a:t> ka </a:t>
            </a:r>
            <a:r>
              <a:rPr lang="en-US" dirty="0" err="1"/>
              <a:t>shpërndarë</a:t>
            </a:r>
            <a:r>
              <a:rPr lang="en-US" dirty="0"/>
              <a:t> </a:t>
            </a:r>
            <a:r>
              <a:rPr lang="en-US" dirty="0" err="1"/>
              <a:t>degët</a:t>
            </a:r>
            <a:r>
              <a:rPr lang="en-US" dirty="0"/>
              <a:t> e </a:t>
            </a:r>
            <a:r>
              <a:rPr lang="en-US" dirty="0" err="1"/>
              <a:t>veta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pesë</a:t>
            </a:r>
            <a:r>
              <a:rPr lang="en-US" dirty="0"/>
              <a:t> </a:t>
            </a:r>
            <a:r>
              <a:rPr lang="en-US" dirty="0" err="1"/>
              <a:t>institucione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Kosovës</a:t>
            </a:r>
            <a:r>
              <a:rPr lang="en-US" dirty="0"/>
              <a:t> me </a:t>
            </a:r>
            <a:r>
              <a:rPr lang="en-US" dirty="0" err="1"/>
              <a:t>ç’rast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bërë</a:t>
            </a:r>
            <a:r>
              <a:rPr lang="en-US" dirty="0"/>
              <a:t> </a:t>
            </a:r>
            <a:r>
              <a:rPr lang="en-US" dirty="0" err="1"/>
              <a:t>plani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detajuar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kësaj</a:t>
            </a:r>
            <a:r>
              <a:rPr lang="en-US" dirty="0"/>
              <a:t> </a:t>
            </a:r>
            <a:r>
              <a:rPr lang="en-US" dirty="0" err="1"/>
              <a:t>rrjete</a:t>
            </a:r>
            <a:r>
              <a:rPr lang="en-US" dirty="0"/>
              <a:t>. Sa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përket</a:t>
            </a:r>
            <a:r>
              <a:rPr lang="en-US" dirty="0"/>
              <a:t> </a:t>
            </a:r>
            <a:r>
              <a:rPr lang="en-US" dirty="0" err="1"/>
              <a:t>specifikave</a:t>
            </a:r>
            <a:r>
              <a:rPr lang="en-US" dirty="0"/>
              <a:t> </a:t>
            </a:r>
            <a:r>
              <a:rPr lang="en-US" dirty="0" err="1"/>
              <a:t>teknike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kërkuara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përdorur</a:t>
            </a:r>
            <a:r>
              <a:rPr lang="en-US" dirty="0"/>
              <a:t> </a:t>
            </a:r>
            <a:r>
              <a:rPr lang="en-US" dirty="0" err="1"/>
              <a:t>Ruterët</a:t>
            </a:r>
            <a:r>
              <a:rPr lang="en-US" dirty="0"/>
              <a:t>, Switch-</a:t>
            </a:r>
            <a:r>
              <a:rPr lang="en-US" dirty="0" err="1"/>
              <a:t>ët</a:t>
            </a:r>
            <a:r>
              <a:rPr lang="en-US" dirty="0"/>
              <a:t>, </a:t>
            </a:r>
            <a:r>
              <a:rPr lang="en-US" dirty="0" err="1"/>
              <a:t>Printerët</a:t>
            </a:r>
            <a:r>
              <a:rPr lang="en-US" dirty="0"/>
              <a:t>, Wireless Router-</a:t>
            </a:r>
            <a:r>
              <a:rPr lang="en-US" dirty="0" err="1"/>
              <a:t>ët</a:t>
            </a:r>
            <a:r>
              <a:rPr lang="en-US" dirty="0"/>
              <a:t>, </a:t>
            </a:r>
            <a:r>
              <a:rPr lang="en-US" dirty="0" err="1"/>
              <a:t>Laptopët</a:t>
            </a:r>
            <a:r>
              <a:rPr lang="en-US" dirty="0"/>
              <a:t>, PC-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Serverët</a:t>
            </a:r>
            <a:r>
              <a:rPr lang="en-US" dirty="0"/>
              <a:t>. </a:t>
            </a:r>
            <a:r>
              <a:rPr lang="en-US" dirty="0" err="1"/>
              <a:t>Kompjuterët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secila</a:t>
            </a:r>
            <a:r>
              <a:rPr lang="en-US" dirty="0"/>
              <a:t> </a:t>
            </a:r>
            <a:r>
              <a:rPr lang="en-US" dirty="0" err="1"/>
              <a:t>degë</a:t>
            </a:r>
            <a:r>
              <a:rPr lang="en-US" dirty="0"/>
              <a:t> e </a:t>
            </a:r>
            <a:r>
              <a:rPr lang="en-US" dirty="0" err="1"/>
              <a:t>pingojnë</a:t>
            </a:r>
            <a:r>
              <a:rPr lang="en-US" dirty="0"/>
              <a:t> </a:t>
            </a:r>
            <a:r>
              <a:rPr lang="en-US" dirty="0" err="1"/>
              <a:t>secilën</a:t>
            </a:r>
            <a:r>
              <a:rPr lang="en-US" dirty="0"/>
              <a:t> </a:t>
            </a:r>
            <a:r>
              <a:rPr lang="en-US" dirty="0" err="1"/>
              <a:t>paisje</a:t>
            </a:r>
            <a:r>
              <a:rPr lang="en-US" dirty="0"/>
              <a:t> </a:t>
            </a:r>
            <a:r>
              <a:rPr lang="en-US" dirty="0" err="1"/>
              <a:t>brenda</a:t>
            </a:r>
            <a:r>
              <a:rPr lang="en-US" dirty="0"/>
              <a:t> </a:t>
            </a:r>
            <a:r>
              <a:rPr lang="en-US" dirty="0" err="1"/>
              <a:t>degës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secilën</a:t>
            </a:r>
            <a:r>
              <a:rPr lang="en-US" dirty="0"/>
              <a:t> </a:t>
            </a:r>
            <a:r>
              <a:rPr lang="en-US" dirty="0" err="1"/>
              <a:t>degë</a:t>
            </a:r>
            <a:r>
              <a:rPr lang="en-US" dirty="0"/>
              <a:t> </a:t>
            </a:r>
            <a:r>
              <a:rPr lang="en-US" dirty="0" err="1"/>
              <a:t>tjetër</a:t>
            </a:r>
            <a:r>
              <a:rPr lang="en-US" dirty="0"/>
              <a:t> (end to end connectivity). Me </a:t>
            </a:r>
            <a:r>
              <a:rPr lang="en-US" dirty="0" err="1"/>
              <a:t>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figurës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vazhdim</a:t>
            </a:r>
            <a:r>
              <a:rPr lang="en-US" dirty="0"/>
              <a:t> </a:t>
            </a:r>
            <a:r>
              <a:rPr lang="en-US" dirty="0" err="1"/>
              <a:t>shohim</a:t>
            </a:r>
            <a:r>
              <a:rPr lang="en-US" dirty="0"/>
              <a:t> </a:t>
            </a:r>
            <a:r>
              <a:rPr lang="en-US" dirty="0" err="1"/>
              <a:t>planin</a:t>
            </a:r>
            <a:r>
              <a:rPr lang="en-US" dirty="0"/>
              <a:t> e </a:t>
            </a:r>
            <a:r>
              <a:rPr lang="en-US" dirty="0" err="1"/>
              <a:t>rrjetit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Universitetit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Prishtinës</a:t>
            </a:r>
            <a:r>
              <a:rPr lang="en-US" dirty="0"/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38B848C-A198-4648-AAFC-953D4CEEE43F}"/>
              </a:ext>
            </a:extLst>
          </p:cNvPr>
          <p:cNvSpPr txBox="1">
            <a:spLocks/>
          </p:cNvSpPr>
          <p:nvPr/>
        </p:nvSpPr>
        <p:spPr>
          <a:xfrm>
            <a:off x="3149234" y="4734"/>
            <a:ext cx="5939107" cy="103238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/>
            <a:r>
              <a:rPr lang="en-US" sz="4800" b="1" dirty="0" err="1"/>
              <a:t>Përshkrimi</a:t>
            </a:r>
            <a:r>
              <a:rPr lang="en-US" sz="4800" b="1" dirty="0"/>
              <a:t> </a:t>
            </a:r>
            <a:r>
              <a:rPr lang="en-US" sz="4800" b="1" dirty="0" err="1"/>
              <a:t>i</a:t>
            </a:r>
            <a:r>
              <a:rPr lang="en-US" sz="4800" b="1" dirty="0"/>
              <a:t> </a:t>
            </a:r>
            <a:r>
              <a:rPr lang="en-US" sz="4800" b="1" dirty="0" err="1"/>
              <a:t>projektit</a:t>
            </a:r>
            <a:endParaRPr lang="en-US" sz="4800" kern="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CD6543-2715-4F73-B3B1-4298B6F129BE}"/>
              </a:ext>
            </a:extLst>
          </p:cNvPr>
          <p:cNvSpPr/>
          <p:nvPr/>
        </p:nvSpPr>
        <p:spPr>
          <a:xfrm>
            <a:off x="2968914" y="6472544"/>
            <a:ext cx="5116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Fig.1 </a:t>
            </a:r>
            <a:r>
              <a:rPr lang="en-US" dirty="0" err="1"/>
              <a:t>Rrjeta</a:t>
            </a:r>
            <a:r>
              <a:rPr lang="en-US" dirty="0"/>
              <a:t> </a:t>
            </a:r>
            <a:r>
              <a:rPr lang="en-US" dirty="0" err="1"/>
              <a:t>kompjuterike</a:t>
            </a:r>
            <a:r>
              <a:rPr lang="en-US" dirty="0"/>
              <a:t> e </a:t>
            </a:r>
            <a:r>
              <a:rPr lang="en-US" dirty="0" err="1"/>
              <a:t>Universitetit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Prishtinës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69920-9DB3-4CE4-B738-19D8BA486A9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87489"/>
            <a:ext cx="7634288" cy="145626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br>
              <a:rPr lang="en-US" sz="1600" dirty="0"/>
            </a:br>
            <a:r>
              <a:rPr lang="en-US" sz="1600" b="1" dirty="0" err="1"/>
              <a:t>Routeri</a:t>
            </a:r>
            <a:r>
              <a:rPr lang="en-US" sz="1600" b="1" dirty="0"/>
              <a:t> </a:t>
            </a:r>
            <a:r>
              <a:rPr lang="en-US" sz="1600" dirty="0"/>
              <a:t>- </a:t>
            </a:r>
            <a:r>
              <a:rPr lang="en-US" sz="1600" dirty="0" err="1"/>
              <a:t>është</a:t>
            </a:r>
            <a:r>
              <a:rPr lang="en-US" sz="1600" dirty="0"/>
              <a:t> </a:t>
            </a:r>
            <a:r>
              <a:rPr lang="en-US" sz="1600" dirty="0" err="1"/>
              <a:t>një</a:t>
            </a:r>
            <a:r>
              <a:rPr lang="en-US" sz="1600" dirty="0"/>
              <a:t> </a:t>
            </a:r>
            <a:r>
              <a:rPr lang="en-US" sz="1600" dirty="0" err="1"/>
              <a:t>kompjuter</a:t>
            </a:r>
            <a:r>
              <a:rPr lang="en-US" sz="1600" dirty="0"/>
              <a:t>, </a:t>
            </a:r>
            <a:r>
              <a:rPr lang="en-US" sz="1600" dirty="0" err="1"/>
              <a:t>softwar-i</a:t>
            </a:r>
            <a:r>
              <a:rPr lang="en-US" sz="1600" dirty="0"/>
              <a:t> </a:t>
            </a:r>
            <a:r>
              <a:rPr lang="en-US" sz="1600" dirty="0" err="1"/>
              <a:t>dhe</a:t>
            </a:r>
            <a:r>
              <a:rPr lang="en-US" sz="1600" dirty="0"/>
              <a:t> hardware-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cilit</a:t>
            </a:r>
            <a:r>
              <a:rPr lang="en-US" sz="1600" dirty="0"/>
              <a:t> </a:t>
            </a:r>
            <a:r>
              <a:rPr lang="en-US" sz="1600" dirty="0" err="1"/>
              <a:t>modelohet</a:t>
            </a:r>
            <a:r>
              <a:rPr lang="en-US" sz="1600" dirty="0"/>
              <a:t> </a:t>
            </a:r>
            <a:r>
              <a:rPr lang="en-US" sz="1600" dirty="0" err="1"/>
              <a:t>për</a:t>
            </a:r>
            <a:r>
              <a:rPr lang="en-US" sz="1600" dirty="0"/>
              <a:t> </a:t>
            </a:r>
            <a:r>
              <a:rPr lang="en-US" sz="1600" dirty="0" err="1"/>
              <a:t>t'ju</a:t>
            </a:r>
            <a:r>
              <a:rPr lang="en-US" sz="1600" dirty="0"/>
              <a:t> </a:t>
            </a:r>
            <a:r>
              <a:rPr lang="en-US" sz="1600" dirty="0" err="1"/>
              <a:t>përshtatur</a:t>
            </a:r>
            <a:r>
              <a:rPr lang="en-US" sz="1600" dirty="0"/>
              <a:t> </a:t>
            </a:r>
            <a:r>
              <a:rPr lang="en-US" sz="1600" dirty="0" err="1"/>
              <a:t>detyrës</a:t>
            </a:r>
            <a:r>
              <a:rPr lang="en-US" sz="1600" dirty="0"/>
              <a:t> </a:t>
            </a:r>
            <a:r>
              <a:rPr lang="en-US" sz="1600" dirty="0" err="1"/>
              <a:t>së</a:t>
            </a:r>
            <a:r>
              <a:rPr lang="en-US" sz="1600" dirty="0"/>
              <a:t> </a:t>
            </a:r>
            <a:r>
              <a:rPr lang="en-US" sz="1600" dirty="0" err="1"/>
              <a:t>rrugëzimit</a:t>
            </a:r>
            <a:r>
              <a:rPr lang="en-US" sz="1600" dirty="0"/>
              <a:t> </a:t>
            </a:r>
            <a:r>
              <a:rPr lang="en-US" sz="1600" dirty="0" err="1"/>
              <a:t>dhe</a:t>
            </a:r>
            <a:r>
              <a:rPr lang="en-US" sz="1600" dirty="0"/>
              <a:t> </a:t>
            </a:r>
            <a:r>
              <a:rPr lang="en-US" sz="1600" dirty="0" err="1"/>
              <a:t>dërgimit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informacionit</a:t>
            </a:r>
            <a:r>
              <a:rPr lang="en-US" sz="1600" dirty="0"/>
              <a:t> </a:t>
            </a:r>
            <a:r>
              <a:rPr lang="en-US" sz="1600" dirty="0" err="1"/>
              <a:t>në</a:t>
            </a:r>
            <a:r>
              <a:rPr lang="en-US" sz="1600" dirty="0"/>
              <a:t> </a:t>
            </a:r>
            <a:r>
              <a:rPr lang="en-US" sz="1600" dirty="0" err="1"/>
              <a:t>destinacion</a:t>
            </a:r>
            <a:r>
              <a:rPr lang="en-US" sz="1600" dirty="0"/>
              <a:t>. Tipi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routerve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përdorur</a:t>
            </a:r>
            <a:r>
              <a:rPr lang="en-US" sz="1600" dirty="0"/>
              <a:t> </a:t>
            </a:r>
            <a:r>
              <a:rPr lang="en-US" sz="1600" dirty="0" err="1"/>
              <a:t>në</a:t>
            </a:r>
            <a:r>
              <a:rPr lang="en-US" sz="1600" dirty="0"/>
              <a:t> </a:t>
            </a:r>
            <a:r>
              <a:rPr lang="en-US" sz="1600" dirty="0" err="1"/>
              <a:t>këtë</a:t>
            </a:r>
            <a:r>
              <a:rPr lang="en-US" sz="1600" dirty="0"/>
              <a:t> </a:t>
            </a:r>
            <a:r>
              <a:rPr lang="en-US" sz="1600" dirty="0" err="1"/>
              <a:t>projekt</a:t>
            </a:r>
            <a:r>
              <a:rPr lang="en-US" sz="1600" dirty="0"/>
              <a:t> </a:t>
            </a:r>
            <a:r>
              <a:rPr lang="en-US" sz="1600" dirty="0" err="1"/>
              <a:t>është</a:t>
            </a:r>
            <a:r>
              <a:rPr lang="en-US" sz="1600" dirty="0"/>
              <a:t> Cisco Router 2911, </a:t>
            </a:r>
            <a:r>
              <a:rPr lang="en-US" sz="1600" dirty="0" err="1"/>
              <a:t>ku</a:t>
            </a:r>
            <a:r>
              <a:rPr lang="en-US" sz="1600" dirty="0"/>
              <a:t> </a:t>
            </a:r>
            <a:r>
              <a:rPr lang="en-US" sz="1600" dirty="0" err="1"/>
              <a:t>në</a:t>
            </a:r>
            <a:r>
              <a:rPr lang="en-US" sz="1600" dirty="0"/>
              <a:t> </a:t>
            </a:r>
            <a:r>
              <a:rPr lang="en-US" sz="1600" dirty="0" err="1"/>
              <a:t>secilën</a:t>
            </a:r>
            <a:r>
              <a:rPr lang="en-US" sz="1600" dirty="0"/>
              <a:t> </a:t>
            </a:r>
            <a:r>
              <a:rPr lang="en-US" sz="1600" dirty="0" err="1"/>
              <a:t>prej</a:t>
            </a:r>
            <a:r>
              <a:rPr lang="en-US" sz="1600" dirty="0"/>
              <a:t> </a:t>
            </a:r>
            <a:r>
              <a:rPr lang="en-US" sz="1600" dirty="0" err="1"/>
              <a:t>degëve</a:t>
            </a:r>
            <a:r>
              <a:rPr lang="en-US" sz="1600" dirty="0"/>
              <a:t> </a:t>
            </a:r>
            <a:r>
              <a:rPr lang="en-US" sz="1600" dirty="0" err="1"/>
              <a:t>kemi</a:t>
            </a:r>
            <a:r>
              <a:rPr lang="en-US" sz="1600" dirty="0"/>
              <a:t> </a:t>
            </a:r>
            <a:r>
              <a:rPr lang="en-US" sz="1600" dirty="0" err="1"/>
              <a:t>nga</a:t>
            </a:r>
            <a:r>
              <a:rPr lang="en-US" sz="1600" dirty="0"/>
              <a:t> </a:t>
            </a:r>
            <a:r>
              <a:rPr lang="en-US" sz="1600" dirty="0" err="1"/>
              <a:t>një</a:t>
            </a:r>
            <a:r>
              <a:rPr lang="en-US" sz="1600" dirty="0"/>
              <a:t> router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këtij</a:t>
            </a:r>
            <a:r>
              <a:rPr lang="en-US" sz="1600" dirty="0"/>
              <a:t> tipi. </a:t>
            </a:r>
            <a:r>
              <a:rPr lang="en-US" sz="1600" dirty="0" err="1"/>
              <a:t>Lidhjet</a:t>
            </a:r>
            <a:r>
              <a:rPr lang="en-US" sz="1600" dirty="0"/>
              <a:t> ne </a:t>
            </a:r>
            <a:r>
              <a:rPr lang="en-US" sz="1600" dirty="0" err="1"/>
              <a:t>mes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dy</a:t>
            </a:r>
            <a:r>
              <a:rPr lang="en-US" sz="1600" dirty="0"/>
              <a:t> </a:t>
            </a:r>
            <a:r>
              <a:rPr lang="en-US" sz="1600" dirty="0" err="1"/>
              <a:t>routerëve</a:t>
            </a:r>
            <a:r>
              <a:rPr lang="en-US" sz="1600" dirty="0"/>
              <a:t> </a:t>
            </a:r>
            <a:r>
              <a:rPr lang="en-US" sz="1600" dirty="0" err="1"/>
              <a:t>janë</a:t>
            </a:r>
            <a:r>
              <a:rPr lang="en-US" sz="1600" dirty="0"/>
              <a:t> </a:t>
            </a:r>
            <a:r>
              <a:rPr lang="en-US" sz="1600" dirty="0" err="1"/>
              <a:t>bërë</a:t>
            </a:r>
            <a:r>
              <a:rPr lang="en-US" sz="1600" dirty="0"/>
              <a:t> me </a:t>
            </a:r>
            <a:r>
              <a:rPr lang="en-US" sz="1600" dirty="0" err="1"/>
              <a:t>anë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lidhjes</a:t>
            </a:r>
            <a:r>
              <a:rPr lang="en-US" sz="1600" dirty="0"/>
              <a:t> Serial DCE.</a:t>
            </a:r>
          </a:p>
          <a:p>
            <a:endParaRPr lang="en-US" dirty="0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1DC6164F-D0F1-474F-B2B0-527EADDC0F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338" y="198748"/>
            <a:ext cx="3419118" cy="22830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71" name="Content Placeholder 2">
            <a:extLst>
              <a:ext uri="{FF2B5EF4-FFF2-40B4-BE49-F238E27FC236}">
                <a16:creationId xmlns:a16="http://schemas.microsoft.com/office/drawing/2014/main" id="{662DA322-57D0-4485-BF5F-0A071E14E3DF}"/>
              </a:ext>
            </a:extLst>
          </p:cNvPr>
          <p:cNvSpPr txBox="1">
            <a:spLocks/>
          </p:cNvSpPr>
          <p:nvPr/>
        </p:nvSpPr>
        <p:spPr>
          <a:xfrm>
            <a:off x="0" y="2635089"/>
            <a:ext cx="4141304" cy="596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Routeri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degën</a:t>
            </a:r>
            <a:r>
              <a:rPr lang="en-US" dirty="0"/>
              <a:t> </a:t>
            </a:r>
            <a:r>
              <a:rPr lang="en-US" dirty="0" err="1"/>
              <a:t>kryesore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konfiguruar</a:t>
            </a:r>
            <a:r>
              <a:rPr lang="en-US" dirty="0"/>
              <a:t> </a:t>
            </a:r>
            <a:r>
              <a:rPr lang="en-US" dirty="0" err="1"/>
              <a:t>kështu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5C6E9A08-B01F-4F55-A5F6-903D8785E55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9" y="3081902"/>
            <a:ext cx="7353632" cy="358924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3" name="Content Placeholder 2">
            <a:extLst>
              <a:ext uri="{FF2B5EF4-FFF2-40B4-BE49-F238E27FC236}">
                <a16:creationId xmlns:a16="http://schemas.microsoft.com/office/drawing/2014/main" id="{4FD911BD-EEF4-4F90-85D5-E2622932071D}"/>
              </a:ext>
            </a:extLst>
          </p:cNvPr>
          <p:cNvSpPr txBox="1">
            <a:spLocks/>
          </p:cNvSpPr>
          <p:nvPr/>
        </p:nvSpPr>
        <p:spPr>
          <a:xfrm>
            <a:off x="7442422" y="6372971"/>
            <a:ext cx="3943846" cy="436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Fig.3 </a:t>
            </a:r>
            <a:r>
              <a:rPr lang="en-US" dirty="0" err="1"/>
              <a:t>Konfigurimi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router-it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degën</a:t>
            </a:r>
            <a:r>
              <a:rPr lang="en-US" dirty="0"/>
              <a:t> </a:t>
            </a:r>
            <a:r>
              <a:rPr lang="en-US" dirty="0" err="1"/>
              <a:t>kryesore</a:t>
            </a:r>
            <a:endParaRPr lang="en-US" dirty="0"/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C52AF0C-D585-425D-94A2-784DACF5F931}"/>
              </a:ext>
            </a:extLst>
          </p:cNvPr>
          <p:cNvSpPr txBox="1">
            <a:spLocks/>
          </p:cNvSpPr>
          <p:nvPr/>
        </p:nvSpPr>
        <p:spPr>
          <a:xfrm>
            <a:off x="88789" y="397496"/>
            <a:ext cx="6956067" cy="103238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/>
            <a:r>
              <a:rPr lang="en-US" sz="4800" b="1" dirty="0" err="1"/>
              <a:t>Konfigurimi</a:t>
            </a:r>
            <a:r>
              <a:rPr lang="en-US" sz="4800" b="1" dirty="0"/>
              <a:t> </a:t>
            </a:r>
            <a:r>
              <a:rPr lang="en-US" sz="4800" b="1" dirty="0" err="1"/>
              <a:t>i</a:t>
            </a:r>
            <a:r>
              <a:rPr lang="en-US" sz="4800" b="1" dirty="0"/>
              <a:t> </a:t>
            </a:r>
            <a:r>
              <a:rPr lang="en-US" sz="4800" b="1" dirty="0" err="1"/>
              <a:t>paisjeve</a:t>
            </a:r>
            <a:r>
              <a:rPr lang="en-US" sz="4800" b="1" dirty="0"/>
              <a:t> </a:t>
            </a:r>
            <a:r>
              <a:rPr lang="en-US" sz="4800" b="1" dirty="0" err="1"/>
              <a:t>të</a:t>
            </a:r>
            <a:r>
              <a:rPr lang="en-US" sz="4800" b="1" dirty="0"/>
              <a:t> </a:t>
            </a:r>
            <a:r>
              <a:rPr lang="en-US" sz="4800" b="1" dirty="0" err="1"/>
              <a:t>rrjetës</a:t>
            </a:r>
            <a:endParaRPr lang="en-US" sz="4800" kern="0" dirty="0">
              <a:solidFill>
                <a:schemeClr val="tx1"/>
              </a:solidFill>
            </a:endParaRP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48104176-BBB6-4FFD-AB0B-E4D407C09A1E}"/>
              </a:ext>
            </a:extLst>
          </p:cNvPr>
          <p:cNvSpPr txBox="1">
            <a:spLocks/>
          </p:cNvSpPr>
          <p:nvPr/>
        </p:nvSpPr>
        <p:spPr>
          <a:xfrm>
            <a:off x="8050698" y="2635089"/>
            <a:ext cx="5652539" cy="3883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Fig.2 Router-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degës</a:t>
            </a:r>
            <a:r>
              <a:rPr lang="en-US" dirty="0"/>
              <a:t> </a:t>
            </a:r>
            <a:r>
              <a:rPr lang="en-US" dirty="0" err="1"/>
              <a:t>kryesore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Universitetit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Prishtinës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C5C527-0893-42B8-A394-E6D345BF6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49" y="1336369"/>
            <a:ext cx="9884749" cy="180995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/>
              <a:t>Switch-</a:t>
            </a:r>
            <a:r>
              <a:rPr lang="en-US" b="1" dirty="0" err="1"/>
              <a:t>i</a:t>
            </a:r>
            <a:r>
              <a:rPr lang="en-US" b="1" dirty="0"/>
              <a:t> -</a:t>
            </a:r>
            <a:r>
              <a:rPr lang="en-US" dirty="0"/>
              <a:t> </a:t>
            </a:r>
            <a:r>
              <a:rPr lang="en-US" dirty="0" err="1"/>
              <a:t>Roli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Switch-it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pranojë</a:t>
            </a:r>
            <a:r>
              <a:rPr lang="en-US" dirty="0"/>
              <a:t> </a:t>
            </a:r>
            <a:r>
              <a:rPr lang="en-US" dirty="0" err="1"/>
              <a:t>kornizat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cilat</a:t>
            </a:r>
            <a:r>
              <a:rPr lang="en-US" dirty="0"/>
              <a:t> </a:t>
            </a:r>
            <a:r>
              <a:rPr lang="en-US" dirty="0" err="1"/>
              <a:t>vijnë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port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t'i</a:t>
            </a:r>
            <a:r>
              <a:rPr lang="en-US" dirty="0"/>
              <a:t> </a:t>
            </a:r>
            <a:r>
              <a:rPr lang="en-US" dirty="0" err="1"/>
              <a:t>transmetoj</a:t>
            </a:r>
            <a:r>
              <a:rPr lang="en-US" dirty="0"/>
              <a:t> </a:t>
            </a:r>
            <a:r>
              <a:rPr lang="en-US" dirty="0" err="1"/>
              <a:t>ato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portin</a:t>
            </a:r>
            <a:r>
              <a:rPr lang="en-US" dirty="0"/>
              <a:t> </a:t>
            </a:r>
            <a:r>
              <a:rPr lang="en-US" dirty="0" err="1"/>
              <a:t>tjetër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destinacionit</a:t>
            </a:r>
            <a:r>
              <a:rPr lang="en-US" dirty="0"/>
              <a:t>.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rrjet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ndërtuar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Switch-at (pa hub),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paraqitet</a:t>
            </a:r>
            <a:r>
              <a:rPr lang="en-US" dirty="0"/>
              <a:t> </a:t>
            </a:r>
            <a:r>
              <a:rPr lang="en-US" dirty="0" err="1"/>
              <a:t>humbja</a:t>
            </a:r>
            <a:r>
              <a:rPr lang="en-US" dirty="0"/>
              <a:t> e </a:t>
            </a:r>
            <a:r>
              <a:rPr lang="en-US" dirty="0" err="1"/>
              <a:t>kapacitetit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përplasja</a:t>
            </a:r>
            <a:r>
              <a:rPr lang="en-US" dirty="0"/>
              <a:t> e </a:t>
            </a:r>
            <a:r>
              <a:rPr lang="en-US" dirty="0" err="1"/>
              <a:t>kornizave</a:t>
            </a:r>
            <a:r>
              <a:rPr lang="en-US" dirty="0"/>
              <a:t>. Switch-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bën</a:t>
            </a:r>
            <a:r>
              <a:rPr lang="en-US" dirty="0"/>
              <a:t> </a:t>
            </a:r>
            <a:r>
              <a:rPr lang="en-US" dirty="0" err="1"/>
              <a:t>mbulimin</a:t>
            </a:r>
            <a:r>
              <a:rPr lang="en-US" dirty="0"/>
              <a:t> e </a:t>
            </a:r>
            <a:r>
              <a:rPr lang="en-US" dirty="0" err="1"/>
              <a:t>kornizave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asnjëhëre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transmeton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shumë</a:t>
            </a:r>
            <a:r>
              <a:rPr lang="en-US" dirty="0"/>
              <a:t> se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kornizë</a:t>
            </a:r>
            <a:r>
              <a:rPr lang="en-US" dirty="0"/>
              <a:t>. Switch </a:t>
            </a:r>
            <a:r>
              <a:rPr lang="en-US" dirty="0" err="1"/>
              <a:t>mundëson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performancë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rëndësishme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përmirësimin</a:t>
            </a:r>
            <a:r>
              <a:rPr lang="en-US" dirty="0"/>
              <a:t> e </a:t>
            </a:r>
            <a:r>
              <a:rPr lang="en-US" dirty="0" err="1"/>
              <a:t>transmetimit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rrjet</a:t>
            </a:r>
            <a:r>
              <a:rPr lang="en-US" dirty="0"/>
              <a:t>. Tipi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Switchave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cilët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përdorur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rrjetën</a:t>
            </a:r>
            <a:r>
              <a:rPr lang="en-US" dirty="0"/>
              <a:t> e </a:t>
            </a:r>
            <a:r>
              <a:rPr lang="en-US" dirty="0" err="1"/>
              <a:t>Universitetit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Prishtinës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Cisco Switch 2960. </a:t>
            </a:r>
            <a:r>
              <a:rPr lang="en-US" dirty="0" err="1"/>
              <a:t>Në</a:t>
            </a:r>
            <a:r>
              <a:rPr lang="en-US" dirty="0"/>
              <a:t> Switch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lidhura</a:t>
            </a:r>
            <a:r>
              <a:rPr lang="en-US" dirty="0"/>
              <a:t> </a:t>
            </a:r>
            <a:r>
              <a:rPr lang="en-US" dirty="0" err="1"/>
              <a:t>paisjet</a:t>
            </a:r>
            <a:r>
              <a:rPr lang="en-US" dirty="0"/>
              <a:t> 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rrjete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Switch-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lidhur</a:t>
            </a:r>
            <a:r>
              <a:rPr lang="en-US" dirty="0"/>
              <a:t> me Router, </a:t>
            </a:r>
            <a:r>
              <a:rPr lang="en-US" dirty="0" err="1"/>
              <a:t>lidhje</a:t>
            </a:r>
            <a:r>
              <a:rPr lang="en-US" dirty="0"/>
              <a:t> e </a:t>
            </a:r>
            <a:r>
              <a:rPr lang="en-US" dirty="0" err="1"/>
              <a:t>cila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mundëson</a:t>
            </a:r>
            <a:r>
              <a:rPr lang="en-US" dirty="0"/>
              <a:t> </a:t>
            </a:r>
            <a:r>
              <a:rPr lang="en-US" dirty="0" err="1"/>
              <a:t>t’i</a:t>
            </a:r>
            <a:r>
              <a:rPr lang="en-US" dirty="0"/>
              <a:t> </a:t>
            </a:r>
            <a:r>
              <a:rPr lang="en-US" dirty="0" err="1"/>
              <a:t>çasemi</a:t>
            </a:r>
            <a:r>
              <a:rPr lang="en-US" dirty="0"/>
              <a:t> </a:t>
            </a:r>
            <a:r>
              <a:rPr lang="en-US" dirty="0" err="1"/>
              <a:t>rrjetave</a:t>
            </a:r>
            <a:r>
              <a:rPr lang="en-US" dirty="0"/>
              <a:t> </a:t>
            </a:r>
            <a:r>
              <a:rPr lang="en-US" dirty="0" err="1"/>
              <a:t>tjera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03B7CC-14FF-45B8-AFF4-EDB569BE30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862" y="2829109"/>
            <a:ext cx="3613785" cy="3547110"/>
          </a:xfrm>
          <a:prstGeom prst="rect">
            <a:avLst/>
          </a:prstGeom>
        </p:spPr>
      </p:pic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7E7E54F2-38E5-49FE-AC36-7A70ED23FBF2}"/>
              </a:ext>
            </a:extLst>
          </p:cNvPr>
          <p:cNvSpPr txBox="1">
            <a:spLocks/>
          </p:cNvSpPr>
          <p:nvPr/>
        </p:nvSpPr>
        <p:spPr>
          <a:xfrm>
            <a:off x="3393138" y="6376220"/>
            <a:ext cx="5652539" cy="3883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Fig.4 Switch-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degës</a:t>
            </a:r>
            <a:r>
              <a:rPr lang="en-US" dirty="0"/>
              <a:t> </a:t>
            </a:r>
            <a:r>
              <a:rPr lang="en-US" dirty="0" err="1"/>
              <a:t>kryesore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Universitetit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Prishtinës</a:t>
            </a:r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ADD71C-AD8B-46B7-9891-0B024BEA7C07}"/>
              </a:ext>
            </a:extLst>
          </p:cNvPr>
          <p:cNvGrpSpPr/>
          <p:nvPr/>
        </p:nvGrpSpPr>
        <p:grpSpPr>
          <a:xfrm>
            <a:off x="9247037" y="3196290"/>
            <a:ext cx="2014993" cy="2014349"/>
            <a:chOff x="5188255" y="-124069"/>
            <a:chExt cx="2014993" cy="201434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9FA71E-B042-40DB-832D-0E0FC5D838BB}"/>
                </a:ext>
              </a:extLst>
            </p:cNvPr>
            <p:cNvSpPr/>
            <p:nvPr/>
          </p:nvSpPr>
          <p:spPr>
            <a:xfrm>
              <a:off x="5188255" y="-124069"/>
              <a:ext cx="2014993" cy="201434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>
              <a:extLst>
                <a:ext uri="{FF2B5EF4-FFF2-40B4-BE49-F238E27FC236}">
                  <a16:creationId xmlns:a16="http://schemas.microsoft.com/office/drawing/2014/main" id="{E9DF021D-7C78-40DB-BF5E-D215BBC57990}"/>
                </a:ext>
              </a:extLst>
            </p:cNvPr>
            <p:cNvSpPr txBox="1"/>
            <p:nvPr/>
          </p:nvSpPr>
          <p:spPr>
            <a:xfrm>
              <a:off x="5483344" y="170926"/>
              <a:ext cx="1424815" cy="14243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b="1" kern="1200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F9B010B-6361-420B-8DE5-60C1DF4B31F5}"/>
              </a:ext>
            </a:extLst>
          </p:cNvPr>
          <p:cNvSpPr/>
          <p:nvPr/>
        </p:nvSpPr>
        <p:spPr>
          <a:xfrm>
            <a:off x="10580288" y="3682964"/>
            <a:ext cx="354657" cy="354651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5D19C8-C316-45DB-8A9B-3D144289FB02}"/>
              </a:ext>
            </a:extLst>
          </p:cNvPr>
          <p:cNvSpPr/>
          <p:nvPr/>
        </p:nvSpPr>
        <p:spPr>
          <a:xfrm>
            <a:off x="10254533" y="4583945"/>
            <a:ext cx="354657" cy="354651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D4ED41-40CC-4D31-B316-2BF9C790B354}"/>
              </a:ext>
            </a:extLst>
          </p:cNvPr>
          <p:cNvSpPr/>
          <p:nvPr/>
        </p:nvSpPr>
        <p:spPr>
          <a:xfrm>
            <a:off x="9465877" y="3882899"/>
            <a:ext cx="641111" cy="641129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ED26A6-D23C-436C-B145-7CD633AF0954}"/>
              </a:ext>
            </a:extLst>
          </p:cNvPr>
          <p:cNvGrpSpPr/>
          <p:nvPr/>
        </p:nvGrpSpPr>
        <p:grpSpPr>
          <a:xfrm>
            <a:off x="5989" y="3616196"/>
            <a:ext cx="3866296" cy="3188885"/>
            <a:chOff x="672225" y="624008"/>
            <a:chExt cx="3796114" cy="318888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34A1B3-DD66-46B5-994F-898C841D9E24}"/>
                </a:ext>
              </a:extLst>
            </p:cNvPr>
            <p:cNvSpPr/>
            <p:nvPr/>
          </p:nvSpPr>
          <p:spPr>
            <a:xfrm>
              <a:off x="672225" y="624008"/>
              <a:ext cx="3188953" cy="318888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4">
              <a:extLst>
                <a:ext uri="{FF2B5EF4-FFF2-40B4-BE49-F238E27FC236}">
                  <a16:creationId xmlns:a16="http://schemas.microsoft.com/office/drawing/2014/main" id="{8DB2CAEF-1695-4C7C-820D-47CBD31DD1FF}"/>
                </a:ext>
              </a:extLst>
            </p:cNvPr>
            <p:cNvSpPr txBox="1"/>
            <p:nvPr/>
          </p:nvSpPr>
          <p:spPr>
            <a:xfrm>
              <a:off x="2213408" y="801807"/>
              <a:ext cx="2254931" cy="22548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b="1" kern="1200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AC7CB7D-2061-4629-B458-8585DCB11C96}"/>
              </a:ext>
            </a:extLst>
          </p:cNvPr>
          <p:cNvSpPr/>
          <p:nvPr/>
        </p:nvSpPr>
        <p:spPr>
          <a:xfrm>
            <a:off x="1526212" y="4639062"/>
            <a:ext cx="641111" cy="641129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6E2308-1391-4306-A07F-4BD1F63C2CD7}"/>
              </a:ext>
            </a:extLst>
          </p:cNvPr>
          <p:cNvSpPr/>
          <p:nvPr/>
        </p:nvSpPr>
        <p:spPr>
          <a:xfrm>
            <a:off x="1332472" y="3944579"/>
            <a:ext cx="354657" cy="354651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D74F087-AA81-434E-9FD9-71E1005EB5ED}"/>
              </a:ext>
            </a:extLst>
          </p:cNvPr>
          <p:cNvSpPr/>
          <p:nvPr/>
        </p:nvSpPr>
        <p:spPr>
          <a:xfrm>
            <a:off x="1388456" y="6034059"/>
            <a:ext cx="354657" cy="354651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8DC859-E132-420D-B357-2CD2CC3BA95E}"/>
              </a:ext>
            </a:extLst>
          </p:cNvPr>
          <p:cNvSpPr/>
          <p:nvPr/>
        </p:nvSpPr>
        <p:spPr>
          <a:xfrm>
            <a:off x="631771" y="4658597"/>
            <a:ext cx="256800" cy="257047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38D5C59-9B91-417A-9497-F6F494E33795}"/>
              </a:ext>
            </a:extLst>
          </p:cNvPr>
          <p:cNvSpPr/>
          <p:nvPr/>
        </p:nvSpPr>
        <p:spPr>
          <a:xfrm>
            <a:off x="540674" y="5829521"/>
            <a:ext cx="256800" cy="257047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CAC8727-CCDE-4E22-9E44-4294823F18FF}"/>
              </a:ext>
            </a:extLst>
          </p:cNvPr>
          <p:cNvSpPr/>
          <p:nvPr/>
        </p:nvSpPr>
        <p:spPr>
          <a:xfrm>
            <a:off x="2057049" y="5939312"/>
            <a:ext cx="256800" cy="257047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6D0BFFD-9E6D-4487-A2D2-6441A860F9F7}"/>
              </a:ext>
            </a:extLst>
          </p:cNvPr>
          <p:cNvSpPr/>
          <p:nvPr/>
        </p:nvSpPr>
        <p:spPr>
          <a:xfrm>
            <a:off x="9786432" y="3196290"/>
            <a:ext cx="256800" cy="257047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37D6DF8-96F1-4BCA-BC3C-B659C324D0A4}"/>
              </a:ext>
            </a:extLst>
          </p:cNvPr>
          <p:cNvSpPr/>
          <p:nvPr/>
        </p:nvSpPr>
        <p:spPr>
          <a:xfrm>
            <a:off x="11073859" y="4455421"/>
            <a:ext cx="256800" cy="257047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D75C6C2-BA49-46C1-A8C1-249FB19F5349}"/>
              </a:ext>
            </a:extLst>
          </p:cNvPr>
          <p:cNvSpPr txBox="1">
            <a:spLocks/>
          </p:cNvSpPr>
          <p:nvPr/>
        </p:nvSpPr>
        <p:spPr>
          <a:xfrm>
            <a:off x="492598" y="249515"/>
            <a:ext cx="5939107" cy="103238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/>
            <a:r>
              <a:rPr lang="en-US" sz="4800" dirty="0"/>
              <a:t>Switch</a:t>
            </a:r>
            <a:endParaRPr lang="en-US" sz="48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63610"/>
            <a:ext cx="12191980" cy="685799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6BFD72A-DBC0-469A-B22E-0645DEF3F0A9}"/>
              </a:ext>
            </a:extLst>
          </p:cNvPr>
          <p:cNvSpPr/>
          <p:nvPr/>
        </p:nvSpPr>
        <p:spPr>
          <a:xfrm>
            <a:off x="8158364" y="3783225"/>
            <a:ext cx="641111" cy="641129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41E840E-26DF-486C-A64B-DA2DC63BCC38}"/>
              </a:ext>
            </a:extLst>
          </p:cNvPr>
          <p:cNvSpPr/>
          <p:nvPr/>
        </p:nvSpPr>
        <p:spPr>
          <a:xfrm>
            <a:off x="7499212" y="5480846"/>
            <a:ext cx="354657" cy="354651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EAB9E7-E249-456D-A746-11F4768948D0}"/>
              </a:ext>
            </a:extLst>
          </p:cNvPr>
          <p:cNvSpPr/>
          <p:nvPr/>
        </p:nvSpPr>
        <p:spPr>
          <a:xfrm>
            <a:off x="7184496" y="4726783"/>
            <a:ext cx="354657" cy="354651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06D3C6-CC26-45C1-9090-5F9DEB73A488}"/>
              </a:ext>
            </a:extLst>
          </p:cNvPr>
          <p:cNvSpPr/>
          <p:nvPr/>
        </p:nvSpPr>
        <p:spPr>
          <a:xfrm>
            <a:off x="7153473" y="2284557"/>
            <a:ext cx="771360" cy="778985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9" name="Picture 18" descr="abstract image of light dots">
            <a:extLst>
              <a:ext uri="{FF2B5EF4-FFF2-40B4-BE49-F238E27FC236}">
                <a16:creationId xmlns:a16="http://schemas.microsoft.com/office/drawing/2014/main" id="{A934D081-2CD9-4251-9E10-ABAABEFDBA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811516" y="-3863"/>
            <a:ext cx="3376826" cy="281564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20" name="Picture 19" descr="satellite against the night sky">
            <a:extLst>
              <a:ext uri="{FF2B5EF4-FFF2-40B4-BE49-F238E27FC236}">
                <a16:creationId xmlns:a16="http://schemas.microsoft.com/office/drawing/2014/main" id="{5E765888-CB3E-4A7D-AC1F-CC8B05F795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11" r="16027" b="1"/>
          <a:stretch/>
        </p:blipFill>
        <p:spPr>
          <a:xfrm>
            <a:off x="9525227" y="4668374"/>
            <a:ext cx="2665871" cy="2193171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9C484865-5287-4F62-ABF7-4890AEB60F1D}"/>
              </a:ext>
            </a:extLst>
          </p:cNvPr>
          <p:cNvSpPr txBox="1">
            <a:spLocks/>
          </p:cNvSpPr>
          <p:nvPr/>
        </p:nvSpPr>
        <p:spPr>
          <a:xfrm>
            <a:off x="731515" y="329446"/>
            <a:ext cx="9551652" cy="1422935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Kemi </a:t>
            </a:r>
            <a:r>
              <a:rPr lang="en-US" dirty="0" err="1"/>
              <a:t>krijuar</a:t>
            </a:r>
            <a:r>
              <a:rPr lang="en-US" dirty="0"/>
              <a:t> </a:t>
            </a:r>
            <a:r>
              <a:rPr lang="en-US" dirty="0" err="1"/>
              <a:t>dy</a:t>
            </a:r>
            <a:r>
              <a:rPr lang="en-US" dirty="0"/>
              <a:t> VLAN-a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Servers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lidhur</a:t>
            </a:r>
            <a:r>
              <a:rPr lang="en-US" dirty="0"/>
              <a:t> </a:t>
            </a:r>
            <a:r>
              <a:rPr lang="en-US" dirty="0" err="1"/>
              <a:t>Serverat</a:t>
            </a:r>
            <a:r>
              <a:rPr lang="en-US" dirty="0"/>
              <a:t> </a:t>
            </a:r>
            <a:r>
              <a:rPr lang="en-US" dirty="0" err="1"/>
              <a:t>dhe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Users,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lidhur</a:t>
            </a:r>
            <a:r>
              <a:rPr lang="en-US" dirty="0"/>
              <a:t> PC-</a:t>
            </a:r>
            <a:r>
              <a:rPr lang="en-US" dirty="0" err="1"/>
              <a:t>të</a:t>
            </a:r>
            <a:r>
              <a:rPr lang="en-US" dirty="0"/>
              <a:t> e </a:t>
            </a:r>
            <a:r>
              <a:rPr lang="en-US" dirty="0" err="1"/>
              <a:t>përdoruesve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paisjet</a:t>
            </a:r>
            <a:r>
              <a:rPr lang="en-US" dirty="0"/>
              <a:t> </a:t>
            </a:r>
            <a:r>
              <a:rPr lang="en-US" dirty="0" err="1"/>
              <a:t>tjera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rrjetës</a:t>
            </a:r>
            <a:r>
              <a:rPr lang="en-US" dirty="0"/>
              <a:t> </a:t>
            </a:r>
            <a:r>
              <a:rPr lang="en-US" dirty="0" err="1"/>
              <a:t>kryesore</a:t>
            </a:r>
            <a:r>
              <a:rPr lang="en-US" dirty="0">
                <a:latin typeface="Bahnschrift Light" pitchFamily="34" charset="0"/>
              </a:rPr>
              <a:t>.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4D74867B-A534-4C52-A88F-31524788DE69}"/>
              </a:ext>
            </a:extLst>
          </p:cNvPr>
          <p:cNvSpPr txBox="1">
            <a:spLocks/>
          </p:cNvSpPr>
          <p:nvPr/>
        </p:nvSpPr>
        <p:spPr>
          <a:xfrm>
            <a:off x="727857" y="1691602"/>
            <a:ext cx="9799670" cy="151959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VLAN ne </a:t>
            </a:r>
            <a:r>
              <a:rPr lang="en-US" dirty="0" err="1"/>
              <a:t>degën</a:t>
            </a:r>
            <a:r>
              <a:rPr lang="en-US" dirty="0"/>
              <a:t> </a:t>
            </a:r>
            <a:r>
              <a:rPr lang="en-US" dirty="0" err="1"/>
              <a:t>kryesore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mundësuar</a:t>
            </a:r>
            <a:r>
              <a:rPr lang="en-US" dirty="0"/>
              <a:t> me </a:t>
            </a:r>
            <a:r>
              <a:rPr lang="en-US" dirty="0" err="1"/>
              <a:t>konfigurimin</a:t>
            </a:r>
            <a:r>
              <a:rPr lang="en-US" dirty="0"/>
              <a:t> e Sub – Interface-</a:t>
            </a:r>
            <a:r>
              <a:rPr lang="en-US" dirty="0" err="1"/>
              <a:t>ave</a:t>
            </a:r>
            <a:r>
              <a:rPr lang="en-US" dirty="0"/>
              <a:t> ne router.</a:t>
            </a:r>
          </a:p>
          <a:p>
            <a:pPr marL="0" indent="0" algn="just">
              <a:buNone/>
            </a:pPr>
            <a:r>
              <a:rPr lang="en-US" dirty="0"/>
              <a:t>Sub-Interface-at e </a:t>
            </a:r>
            <a:r>
              <a:rPr lang="en-US" dirty="0" err="1"/>
              <a:t>krijuar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: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/>
              <a:t>GigabitEthernet0/0.10 </a:t>
            </a:r>
            <a:r>
              <a:rPr lang="en-US" dirty="0" err="1"/>
              <a:t>për</a:t>
            </a:r>
            <a:r>
              <a:rPr lang="en-US" dirty="0"/>
              <a:t> VLAN 10 (Users)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/>
              <a:t>GigabitEthernet0/0.20 </a:t>
            </a:r>
            <a:r>
              <a:rPr lang="en-US" dirty="0" err="1"/>
              <a:t>për</a:t>
            </a:r>
            <a:r>
              <a:rPr lang="en-US" dirty="0"/>
              <a:t> VLAN 20 (Servers)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>
              <a:latin typeface="Bahnschrift Light" pitchFamily="34" charset="0"/>
            </a:endParaRP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29D5B4D4-1725-40F1-BC8F-8C5F22BC6DE4}"/>
              </a:ext>
            </a:extLst>
          </p:cNvPr>
          <p:cNvSpPr txBox="1">
            <a:spLocks/>
          </p:cNvSpPr>
          <p:nvPr/>
        </p:nvSpPr>
        <p:spPr>
          <a:xfrm>
            <a:off x="731515" y="3350699"/>
            <a:ext cx="11004610" cy="258097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err="1"/>
              <a:t>Komandat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krijimin</a:t>
            </a:r>
            <a:r>
              <a:rPr lang="en-US" dirty="0"/>
              <a:t> e </a:t>
            </a:r>
            <a:r>
              <a:rPr lang="en-US" dirty="0" err="1"/>
              <a:t>këtyre</a:t>
            </a:r>
            <a:r>
              <a:rPr lang="en-US" dirty="0"/>
              <a:t> Sub –Interface </a:t>
            </a:r>
            <a:r>
              <a:rPr lang="en-US" dirty="0" err="1"/>
              <a:t>janë</a:t>
            </a:r>
            <a:r>
              <a:rPr lang="en-US" dirty="0"/>
              <a:t>: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/>
              <a:t>R1(config)#interface GigabitEthernet0/0.10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/>
              <a:t>R1(config-</a:t>
            </a:r>
            <a:r>
              <a:rPr lang="en-US" dirty="0" err="1"/>
              <a:t>subif</a:t>
            </a:r>
            <a:r>
              <a:rPr lang="en-US" dirty="0"/>
              <a:t>)#encapsulation dot1q 10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/>
              <a:t>R1(config-</a:t>
            </a:r>
            <a:r>
              <a:rPr lang="en-US" dirty="0" err="1"/>
              <a:t>subif</a:t>
            </a:r>
            <a:r>
              <a:rPr lang="en-US" dirty="0"/>
              <a:t>)#</a:t>
            </a:r>
            <a:r>
              <a:rPr lang="en-US" dirty="0" err="1"/>
              <a:t>ip</a:t>
            </a:r>
            <a:r>
              <a:rPr lang="en-US" dirty="0"/>
              <a:t> address 192.168.2.1  255.255.255.128</a:t>
            </a:r>
          </a:p>
          <a:p>
            <a:pPr marL="0" indent="0" algn="just">
              <a:buNone/>
            </a:pPr>
            <a:r>
              <a:rPr lang="en-US" dirty="0" err="1"/>
              <a:t>dhe</a:t>
            </a:r>
            <a:endParaRPr lang="en-US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/>
              <a:t>R1(config)#interface GigabitEthernet0/0.20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/>
              <a:t>R1(config-</a:t>
            </a:r>
            <a:r>
              <a:rPr lang="en-US" dirty="0" err="1"/>
              <a:t>subif</a:t>
            </a:r>
            <a:r>
              <a:rPr lang="en-US" dirty="0"/>
              <a:t>)#encapsulation dot1q 20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/>
              <a:t>R1(config-</a:t>
            </a:r>
            <a:r>
              <a:rPr lang="en-US" dirty="0" err="1"/>
              <a:t>subif</a:t>
            </a:r>
            <a:r>
              <a:rPr lang="en-US" dirty="0"/>
              <a:t>)#</a:t>
            </a:r>
            <a:r>
              <a:rPr lang="en-US" dirty="0" err="1"/>
              <a:t>ip</a:t>
            </a:r>
            <a:r>
              <a:rPr lang="en-US" dirty="0"/>
              <a:t> address 192.168.2.254  255.255.255.128</a:t>
            </a:r>
          </a:p>
          <a:p>
            <a:pPr algn="just"/>
            <a:endParaRPr lang="en-US" dirty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78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C5C527-0893-42B8-A394-E6D345BF6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49" y="1336369"/>
            <a:ext cx="9884749" cy="707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secilën</a:t>
            </a:r>
            <a:r>
              <a:rPr lang="en-US" dirty="0"/>
              <a:t> </a:t>
            </a:r>
            <a:r>
              <a:rPr lang="en-US" dirty="0" err="1"/>
              <a:t>degë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konfiguruar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printer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rrjetës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cili</a:t>
            </a:r>
            <a:r>
              <a:rPr lang="en-US" dirty="0"/>
              <a:t> </a:t>
            </a:r>
            <a:r>
              <a:rPr lang="en-US" dirty="0" err="1"/>
              <a:t>punon</a:t>
            </a:r>
            <a:r>
              <a:rPr lang="en-US" dirty="0"/>
              <a:t> </a:t>
            </a:r>
            <a:r>
              <a:rPr lang="en-US" dirty="0" err="1"/>
              <a:t>përmes</a:t>
            </a:r>
            <a:r>
              <a:rPr lang="en-US" dirty="0"/>
              <a:t> </a:t>
            </a:r>
            <a:r>
              <a:rPr lang="en-US" dirty="0" err="1"/>
              <a:t>rrjetës</a:t>
            </a:r>
            <a:r>
              <a:rPr lang="en-US" dirty="0"/>
              <a:t> me IP </a:t>
            </a:r>
            <a:r>
              <a:rPr lang="en-US" dirty="0" err="1"/>
              <a:t>konfigurim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7E7E54F2-38E5-49FE-AC36-7A70ED23FBF2}"/>
              </a:ext>
            </a:extLst>
          </p:cNvPr>
          <p:cNvSpPr txBox="1">
            <a:spLocks/>
          </p:cNvSpPr>
          <p:nvPr/>
        </p:nvSpPr>
        <p:spPr>
          <a:xfrm>
            <a:off x="501449" y="5615293"/>
            <a:ext cx="3569144" cy="4276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dirty="0"/>
              <a:t>Fig.5 Printer-</a:t>
            </a:r>
            <a:r>
              <a:rPr lang="en-US" sz="2700" dirty="0" err="1"/>
              <a:t>i</a:t>
            </a:r>
            <a:r>
              <a:rPr lang="en-US" sz="2700" dirty="0"/>
              <a:t> </a:t>
            </a:r>
            <a:r>
              <a:rPr lang="en-US" sz="2700" dirty="0" err="1"/>
              <a:t>në</a:t>
            </a:r>
            <a:r>
              <a:rPr lang="en-US" sz="2700" dirty="0"/>
              <a:t> </a:t>
            </a:r>
            <a:r>
              <a:rPr lang="en-US" sz="2700" dirty="0" err="1"/>
              <a:t>njërën</a:t>
            </a:r>
            <a:r>
              <a:rPr lang="en-US" sz="2700" dirty="0"/>
              <a:t> </a:t>
            </a:r>
            <a:r>
              <a:rPr lang="en-US" sz="2700" dirty="0" err="1"/>
              <a:t>prej</a:t>
            </a:r>
            <a:r>
              <a:rPr lang="en-US" sz="2700" dirty="0"/>
              <a:t> </a:t>
            </a:r>
            <a:r>
              <a:rPr lang="en-US" sz="2700" dirty="0" err="1"/>
              <a:t>degëve</a:t>
            </a:r>
            <a:r>
              <a:rPr lang="en-US" sz="2700" dirty="0"/>
              <a:t> </a:t>
            </a:r>
            <a:r>
              <a:rPr lang="en-US" sz="2700" dirty="0" err="1"/>
              <a:t>të</a:t>
            </a:r>
            <a:r>
              <a:rPr lang="en-US" sz="2700" dirty="0"/>
              <a:t> </a:t>
            </a:r>
            <a:r>
              <a:rPr lang="en-US" sz="2700" dirty="0" err="1"/>
              <a:t>Universitetit</a:t>
            </a:r>
            <a:r>
              <a:rPr lang="en-US" sz="2700" dirty="0"/>
              <a:t> </a:t>
            </a:r>
            <a:r>
              <a:rPr lang="en-US" sz="2700" dirty="0" err="1"/>
              <a:t>të</a:t>
            </a:r>
            <a:r>
              <a:rPr lang="en-US" sz="2700" dirty="0"/>
              <a:t> </a:t>
            </a:r>
            <a:r>
              <a:rPr lang="en-US" sz="2700" dirty="0" err="1"/>
              <a:t>Prishtinës</a:t>
            </a:r>
            <a:endParaRPr lang="en-US" sz="27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7B7ED9-42A1-4747-921D-2810BE0F70D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1" y="1841446"/>
            <a:ext cx="3338585" cy="3680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B1AC07-453B-4E18-8969-DFE9AC5209B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404" y="1925186"/>
            <a:ext cx="3338585" cy="351350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A62B393-4543-4199-B9B7-F4BD8F460BC5}"/>
              </a:ext>
            </a:extLst>
          </p:cNvPr>
          <p:cNvSpPr txBox="1">
            <a:spLocks/>
          </p:cNvSpPr>
          <p:nvPr/>
        </p:nvSpPr>
        <p:spPr>
          <a:xfrm>
            <a:off x="4770123" y="5528106"/>
            <a:ext cx="3569145" cy="3564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Fig. 6 a) </a:t>
            </a:r>
            <a:r>
              <a:rPr lang="en-US" dirty="0" err="1"/>
              <a:t>Konfigurimi</a:t>
            </a:r>
            <a:r>
              <a:rPr lang="en-US" dirty="0"/>
              <a:t> I IP </a:t>
            </a:r>
            <a:r>
              <a:rPr lang="en-US" dirty="0" err="1"/>
              <a:t>adresës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printerit</a:t>
            </a:r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19E172-E4D5-4903-B923-294FD401CC24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5"/>
          <a:stretch/>
        </p:blipFill>
        <p:spPr bwMode="auto">
          <a:xfrm>
            <a:off x="8437994" y="1926511"/>
            <a:ext cx="3252557" cy="35121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EF0825C8-3E2F-4FA1-9C49-CFBC1EFF4899}"/>
              </a:ext>
            </a:extLst>
          </p:cNvPr>
          <p:cNvSpPr txBox="1">
            <a:spLocks/>
          </p:cNvSpPr>
          <p:nvPr/>
        </p:nvSpPr>
        <p:spPr>
          <a:xfrm>
            <a:off x="8367248" y="5483399"/>
            <a:ext cx="3569145" cy="3564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Fig. 6 b) </a:t>
            </a:r>
            <a:r>
              <a:rPr lang="en-US" dirty="0" err="1"/>
              <a:t>Konfigurimi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Gateway-it </a:t>
            </a:r>
            <a:r>
              <a:rPr lang="en-US" dirty="0" err="1"/>
              <a:t>të</a:t>
            </a:r>
            <a:r>
              <a:rPr lang="en-US" dirty="0"/>
              <a:t> printer-it</a:t>
            </a:r>
          </a:p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F2FAA59-A231-4267-BD13-469DE6FF862F}"/>
              </a:ext>
            </a:extLst>
          </p:cNvPr>
          <p:cNvSpPr txBox="1">
            <a:spLocks/>
          </p:cNvSpPr>
          <p:nvPr/>
        </p:nvSpPr>
        <p:spPr>
          <a:xfrm>
            <a:off x="501448" y="556521"/>
            <a:ext cx="6495699" cy="120198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/>
            <a:r>
              <a:rPr lang="en-US" sz="5600" dirty="0" err="1"/>
              <a:t>Printeri</a:t>
            </a:r>
            <a:br>
              <a:rPr lang="en-US" sz="4800" dirty="0"/>
            </a:br>
            <a:endParaRPr lang="en-US" sz="48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77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84" y="324587"/>
            <a:ext cx="8576186" cy="1032387"/>
          </a:xfrm>
        </p:spPr>
        <p:txBody>
          <a:bodyPr>
            <a:normAutofit/>
          </a:bodyPr>
          <a:lstStyle/>
          <a:p>
            <a:pPr lvl="1" algn="l" rtl="0">
              <a:lnSpc>
                <a:spcPct val="80000"/>
              </a:lnSpc>
            </a:pPr>
            <a:r>
              <a:rPr lang="en-US" sz="4800" kern="1200" dirty="0">
                <a:latin typeface="+mn-lt"/>
                <a:ea typeface="+mn-ea"/>
                <a:cs typeface="+mn-cs"/>
              </a:rPr>
              <a:t>IP </a:t>
            </a:r>
            <a:r>
              <a:rPr lang="en-US" sz="4800" kern="1200" dirty="0" err="1">
                <a:latin typeface="+mn-lt"/>
                <a:ea typeface="+mn-ea"/>
                <a:cs typeface="+mn-cs"/>
              </a:rPr>
              <a:t>Adresimi</a:t>
            </a:r>
            <a:endParaRPr lang="en-US" sz="4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C5C527-0893-42B8-A394-E6D345BF6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3984" y="1147708"/>
            <a:ext cx="9827295" cy="1120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degën</a:t>
            </a:r>
            <a:r>
              <a:rPr lang="en-US" dirty="0"/>
              <a:t> </a:t>
            </a:r>
            <a:r>
              <a:rPr lang="en-US" dirty="0" err="1"/>
              <a:t>kryesore</a:t>
            </a:r>
            <a:r>
              <a:rPr lang="en-US" dirty="0"/>
              <a:t> </a:t>
            </a: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perdorur</a:t>
            </a:r>
            <a:r>
              <a:rPr lang="en-US" dirty="0"/>
              <a:t> </a:t>
            </a:r>
            <a:r>
              <a:rPr lang="en-US" dirty="0" err="1"/>
              <a:t>subnetim</a:t>
            </a:r>
            <a:r>
              <a:rPr lang="en-US" dirty="0"/>
              <a:t> </a:t>
            </a:r>
            <a:r>
              <a:rPr lang="en-US" dirty="0" err="1"/>
              <a:t>jostandard</a:t>
            </a:r>
            <a:r>
              <a:rPr lang="en-US" dirty="0"/>
              <a:t> </a:t>
            </a:r>
            <a:r>
              <a:rPr lang="en-US" dirty="0" err="1"/>
              <a:t>kurse</a:t>
            </a:r>
            <a:r>
              <a:rPr lang="en-US" dirty="0"/>
              <a:t> ne </a:t>
            </a:r>
            <a:r>
              <a:rPr lang="en-US" dirty="0" err="1"/>
              <a:t>deget</a:t>
            </a:r>
            <a:r>
              <a:rPr lang="en-US" dirty="0"/>
              <a:t> e </a:t>
            </a:r>
            <a:r>
              <a:rPr lang="en-US" dirty="0" err="1"/>
              <a:t>tjera</a:t>
            </a:r>
            <a:r>
              <a:rPr lang="en-US" dirty="0"/>
              <a:t> ate standard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klases</a:t>
            </a:r>
            <a:r>
              <a:rPr lang="en-US" dirty="0"/>
              <a:t> C. Per </a:t>
            </a:r>
            <a:r>
              <a:rPr lang="en-US" dirty="0" err="1"/>
              <a:t>komunikim</a:t>
            </a:r>
            <a:r>
              <a:rPr lang="en-US" dirty="0"/>
              <a:t> ne </a:t>
            </a:r>
            <a:r>
              <a:rPr lang="en-US" dirty="0" err="1"/>
              <a:t>mes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ruterave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degeve</a:t>
            </a:r>
            <a:r>
              <a:rPr lang="en-US" dirty="0"/>
              <a:t> jane </a:t>
            </a:r>
            <a:r>
              <a:rPr lang="en-US" dirty="0" err="1"/>
              <a:t>perdorur</a:t>
            </a:r>
            <a:r>
              <a:rPr lang="en-US" dirty="0"/>
              <a:t> </a:t>
            </a:r>
            <a:r>
              <a:rPr lang="en-US" dirty="0" err="1"/>
              <a:t>adresat</a:t>
            </a:r>
            <a:r>
              <a:rPr lang="en-US" dirty="0"/>
              <a:t> 10.10.1.1 </a:t>
            </a:r>
            <a:r>
              <a:rPr lang="en-US" dirty="0" err="1"/>
              <a:t>deri</a:t>
            </a:r>
            <a:r>
              <a:rPr lang="en-US" dirty="0"/>
              <a:t> ne 10.10.10.6.</a:t>
            </a:r>
          </a:p>
          <a:p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7E7E54F2-38E5-49FE-AC36-7A70ED23FBF2}"/>
              </a:ext>
            </a:extLst>
          </p:cNvPr>
          <p:cNvSpPr txBox="1">
            <a:spLocks/>
          </p:cNvSpPr>
          <p:nvPr/>
        </p:nvSpPr>
        <p:spPr>
          <a:xfrm>
            <a:off x="6859907" y="6490686"/>
            <a:ext cx="5652539" cy="3883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/>
              <a:t>Fig.7 </a:t>
            </a:r>
            <a:r>
              <a:rPr lang="en-US" sz="1900" dirty="0" err="1"/>
              <a:t>Serviset</a:t>
            </a:r>
            <a:r>
              <a:rPr lang="en-US" sz="1900" dirty="0"/>
              <a:t> e DNS </a:t>
            </a:r>
            <a:r>
              <a:rPr lang="en-US" sz="1900" dirty="0" err="1"/>
              <a:t>Serverit</a:t>
            </a:r>
            <a:endParaRPr lang="en-US" sz="1900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8A5CE4-7F62-4E9B-A2B9-CAB59FD91C1F}"/>
              </a:ext>
            </a:extLst>
          </p:cNvPr>
          <p:cNvSpPr txBox="1">
            <a:spLocks/>
          </p:cNvSpPr>
          <p:nvPr/>
        </p:nvSpPr>
        <p:spPr>
          <a:xfrm>
            <a:off x="413984" y="2224219"/>
            <a:ext cx="8576186" cy="10323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lnSpc>
                <a:spcPct val="80000"/>
              </a:lnSpc>
            </a:pPr>
            <a:r>
              <a:rPr lang="en-US" sz="4800" dirty="0"/>
              <a:t>DNS </a:t>
            </a:r>
            <a:r>
              <a:rPr lang="en-US" sz="4800" dirty="0" err="1"/>
              <a:t>Serveri</a:t>
            </a:r>
            <a:endParaRPr lang="en-US" sz="4800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2522C-BEF6-46BA-B9AB-B59B7412B499}"/>
              </a:ext>
            </a:extLst>
          </p:cNvPr>
          <p:cNvSpPr txBox="1">
            <a:spLocks/>
          </p:cNvSpPr>
          <p:nvPr/>
        </p:nvSpPr>
        <p:spPr>
          <a:xfrm>
            <a:off x="469644" y="3110039"/>
            <a:ext cx="9827295" cy="11205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DNS </a:t>
            </a:r>
            <a:r>
              <a:rPr lang="en-US" dirty="0" err="1"/>
              <a:t>serveri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server </a:t>
            </a:r>
            <a:r>
              <a:rPr lang="en-US" dirty="0" err="1"/>
              <a:t>kompjuteri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përmban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bazë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dhënash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adresave</a:t>
            </a:r>
            <a:r>
              <a:rPr lang="en-US" dirty="0"/>
              <a:t> IP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emrave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tyre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lidhjes</a:t>
            </a:r>
            <a:r>
              <a:rPr lang="en-US" dirty="0"/>
              <a:t> (domain name),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shumicën</a:t>
            </a:r>
            <a:r>
              <a:rPr lang="en-US" dirty="0"/>
              <a:t> e </a:t>
            </a:r>
            <a:r>
              <a:rPr lang="en-US" dirty="0" err="1"/>
              <a:t>rasteve</a:t>
            </a:r>
            <a:r>
              <a:rPr lang="en-US" dirty="0"/>
              <a:t> </a:t>
            </a:r>
            <a:r>
              <a:rPr lang="en-US" dirty="0" err="1"/>
              <a:t>shërben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zgjidhur</a:t>
            </a:r>
            <a:r>
              <a:rPr lang="en-US" dirty="0"/>
              <a:t>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/>
              <a:t>përkthyer</a:t>
            </a:r>
            <a:r>
              <a:rPr lang="en-US" dirty="0"/>
              <a:t> </a:t>
            </a:r>
            <a:r>
              <a:rPr lang="en-US" dirty="0" err="1"/>
              <a:t>ato</a:t>
            </a:r>
            <a:r>
              <a:rPr lang="en-US" dirty="0"/>
              <a:t> </a:t>
            </a:r>
            <a:r>
              <a:rPr lang="en-US" dirty="0" err="1"/>
              <a:t>emra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zakonshëm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adresat</a:t>
            </a:r>
            <a:r>
              <a:rPr lang="en-US" dirty="0"/>
              <a:t> IP </a:t>
            </a:r>
            <a:r>
              <a:rPr lang="en-US" dirty="0" err="1"/>
              <a:t>sipas</a:t>
            </a:r>
            <a:r>
              <a:rPr lang="en-US" dirty="0"/>
              <a:t> </a:t>
            </a:r>
            <a:r>
              <a:rPr lang="en-US" dirty="0" err="1"/>
              <a:t>kërkesës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AC4D7F-B774-4ACF-A031-B19665A433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03" y="3785649"/>
            <a:ext cx="3542665" cy="26898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1794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9" y="478317"/>
            <a:ext cx="8576186" cy="1032387"/>
          </a:xfrm>
        </p:spPr>
        <p:txBody>
          <a:bodyPr>
            <a:normAutofit/>
          </a:bodyPr>
          <a:lstStyle/>
          <a:p>
            <a:pPr lvl="1" algn="l" rtl="0">
              <a:lnSpc>
                <a:spcPct val="80000"/>
              </a:lnSpc>
            </a:pPr>
            <a:r>
              <a:rPr lang="en-US" sz="4800" kern="1200" dirty="0">
                <a:latin typeface="+mn-lt"/>
                <a:ea typeface="+mn-ea"/>
                <a:cs typeface="+mn-cs"/>
              </a:rPr>
              <a:t>WEB </a:t>
            </a:r>
            <a:r>
              <a:rPr lang="en-US" sz="4800" kern="1200" dirty="0" err="1">
                <a:latin typeface="+mn-lt"/>
                <a:ea typeface="+mn-ea"/>
                <a:cs typeface="+mn-cs"/>
              </a:rPr>
              <a:t>Serveri</a:t>
            </a:r>
            <a:endParaRPr lang="en-US" sz="4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C5C527-0893-42B8-A394-E6D345BF6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49" y="1336369"/>
            <a:ext cx="9884749" cy="18099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Web </a:t>
            </a:r>
            <a:r>
              <a:rPr lang="en-US" dirty="0" err="1"/>
              <a:t>Serveri</a:t>
            </a:r>
            <a:r>
              <a:rPr lang="sq-AL" dirty="0"/>
              <a:t> është një kompjuter që drejton faqet e internetit. Është një program kompjuterik që shpërndan faqet e internetit se si ato janë të kërkuara. Objektivi themelor i web serverit është ruajtja, përpunimi dhe dërgimi i faqeve të web-it tek përdoruesit. Një Web server është një program që përdor HTTP (Hypertext Transfer Protocol) për t'i shërbyer skedarëve që formojnë faqet e web-it tek përdoruesit, në përgjigje të kërkesave të tyre, të cilat përcjellen nga klientët e tyre të HTTP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7E7E54F2-38E5-49FE-AC36-7A70ED23FBF2}"/>
              </a:ext>
            </a:extLst>
          </p:cNvPr>
          <p:cNvSpPr txBox="1">
            <a:spLocks/>
          </p:cNvSpPr>
          <p:nvPr/>
        </p:nvSpPr>
        <p:spPr>
          <a:xfrm>
            <a:off x="379594" y="6415246"/>
            <a:ext cx="5652539" cy="3883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Fig.8 </a:t>
            </a:r>
            <a:r>
              <a:rPr lang="en-US" sz="1700" dirty="0" err="1"/>
              <a:t>Serviset</a:t>
            </a:r>
            <a:r>
              <a:rPr lang="en-US" sz="1700" dirty="0"/>
              <a:t> e WEB </a:t>
            </a:r>
            <a:r>
              <a:rPr lang="en-US" sz="1700" dirty="0" err="1"/>
              <a:t>Serverit</a:t>
            </a:r>
            <a:endParaRPr lang="en-US" sz="17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DB014A-9D76-4CA5-96D5-A264B9BEC02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9" y="3052637"/>
            <a:ext cx="4329431" cy="33235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Picture 6" descr="satellite against the night sky">
            <a:extLst>
              <a:ext uri="{FF2B5EF4-FFF2-40B4-BE49-F238E27FC236}">
                <a16:creationId xmlns:a16="http://schemas.microsoft.com/office/drawing/2014/main" id="{EA155B28-423A-4B42-9629-0FF41E5DBC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9685953" y="4800600"/>
            <a:ext cx="2505146" cy="2060945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89A1672-FB70-4F72-9E70-40B1988F7BB7}"/>
              </a:ext>
            </a:extLst>
          </p:cNvPr>
          <p:cNvGrpSpPr/>
          <p:nvPr/>
        </p:nvGrpSpPr>
        <p:grpSpPr>
          <a:xfrm>
            <a:off x="10176106" y="-98099"/>
            <a:ext cx="2014993" cy="2014349"/>
            <a:chOff x="5188255" y="-124069"/>
            <a:chExt cx="2014993" cy="201434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CDB06D9-DB4E-4122-BFF1-5F5A2742B733}"/>
                </a:ext>
              </a:extLst>
            </p:cNvPr>
            <p:cNvSpPr/>
            <p:nvPr/>
          </p:nvSpPr>
          <p:spPr>
            <a:xfrm>
              <a:off x="5188255" y="-124069"/>
              <a:ext cx="2014993" cy="201434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673C999B-64B7-4573-A73C-70CE15F67E03}"/>
                </a:ext>
              </a:extLst>
            </p:cNvPr>
            <p:cNvSpPr txBox="1"/>
            <p:nvPr/>
          </p:nvSpPr>
          <p:spPr>
            <a:xfrm>
              <a:off x="5483344" y="170926"/>
              <a:ext cx="1424815" cy="14243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b="1" kern="120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44531D7C-A480-46B0-9BCE-208C1A9C00EF}"/>
              </a:ext>
            </a:extLst>
          </p:cNvPr>
          <p:cNvSpPr/>
          <p:nvPr/>
        </p:nvSpPr>
        <p:spPr>
          <a:xfrm>
            <a:off x="11339896" y="1422618"/>
            <a:ext cx="641111" cy="641129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37DB47-9CE0-458C-B468-1430D13EA93F}"/>
              </a:ext>
            </a:extLst>
          </p:cNvPr>
          <p:cNvSpPr/>
          <p:nvPr/>
        </p:nvSpPr>
        <p:spPr>
          <a:xfrm>
            <a:off x="10208869" y="264484"/>
            <a:ext cx="354657" cy="354651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FA6329-7385-47CD-9990-32FC680DEFCD}"/>
              </a:ext>
            </a:extLst>
          </p:cNvPr>
          <p:cNvSpPr/>
          <p:nvPr/>
        </p:nvSpPr>
        <p:spPr>
          <a:xfrm>
            <a:off x="11541353" y="743144"/>
            <a:ext cx="354657" cy="354651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813383-6186-48F8-9A7B-4A91A9D6377B}"/>
              </a:ext>
            </a:extLst>
          </p:cNvPr>
          <p:cNvSpPr/>
          <p:nvPr/>
        </p:nvSpPr>
        <p:spPr>
          <a:xfrm>
            <a:off x="10563526" y="1198676"/>
            <a:ext cx="354657" cy="354651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8047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566005_Future Celestial Design_SL_V1.potx" id="{4D7EEECD-5075-4B82-9105-368DEFA7AB13}" vid="{D41F9EA6-E4AB-41CF-B6AA-BCB3B7F924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94D8E57-4A0C-4C18-9517-59F50323F0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TF22566005</Template>
  <TotalTime>0</TotalTime>
  <Words>1006</Words>
  <Application>Microsoft Office PowerPoint</Application>
  <PresentationFormat>Widescreen</PresentationFormat>
  <Paragraphs>79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Bahnschrift Light</vt:lpstr>
      <vt:lpstr>Calibri</vt:lpstr>
      <vt:lpstr>Calibri Light</vt:lpstr>
      <vt:lpstr>Courier New</vt:lpstr>
      <vt:lpstr>Wingdings</vt:lpstr>
      <vt:lpstr>Celestial</vt:lpstr>
      <vt:lpstr>DIZAJNIMI I RRJETËS SË UP-SË ME packet tracer</vt:lpstr>
      <vt:lpstr>Hyrje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IP Adresimi</vt:lpstr>
      <vt:lpstr>WEB Serveri</vt:lpstr>
      <vt:lpstr>Wireless</vt:lpstr>
      <vt:lpstr>Rezultatet e testimit</vt:lpstr>
      <vt:lpstr>PowerPoint Presentation</vt:lpstr>
      <vt:lpstr>PërFundim </vt:lpstr>
      <vt:lpstr>FALEMINDERIT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2019-06-09T15:17:08Z</dcterms:created>
  <dcterms:modified xsi:type="dcterms:W3CDTF">2019-06-09T20:13:39Z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