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57731-BFE7-4F3E-BF6C-94268469DBC4}" v="17" dt="2021-03-03T02:54:31.702"/>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333" y="6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2635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293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3/3/2021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9651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5926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07541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5767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828271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859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41706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9498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0701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3/3/2021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‹nº›</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6910384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44" r:id="rId6"/>
    <p:sldLayoutId id="2147483940" r:id="rId7"/>
    <p:sldLayoutId id="2147483941" r:id="rId8"/>
    <p:sldLayoutId id="2147483942" r:id="rId9"/>
    <p:sldLayoutId id="2147483943" r:id="rId10"/>
    <p:sldLayoutId id="214748394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descr="An abstract genetic concept">
            <a:extLst>
              <a:ext uri="{FF2B5EF4-FFF2-40B4-BE49-F238E27FC236}">
                <a16:creationId xmlns:a16="http://schemas.microsoft.com/office/drawing/2014/main" id="{92EA722A-5437-4A7C-B05C-968C896EB14F}"/>
              </a:ext>
            </a:extLst>
          </p:cNvPr>
          <p:cNvPicPr>
            <a:picLocks noChangeAspect="1"/>
          </p:cNvPicPr>
          <p:nvPr/>
        </p:nvPicPr>
        <p:blipFill rotWithShape="1">
          <a:blip r:embed="rId2"/>
          <a:srcRect t="27460" b="16290"/>
          <a:stretch/>
        </p:blipFill>
        <p:spPr>
          <a:xfrm>
            <a:off x="20" y="11"/>
            <a:ext cx="12191980" cy="6857988"/>
          </a:xfrm>
          <a:prstGeom prst="rect">
            <a:avLst/>
          </a:prstGeom>
        </p:spPr>
      </p:pic>
      <p:sp>
        <p:nvSpPr>
          <p:cNvPr id="40"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C76371FB-5C21-45E8-B7C6-4DF42401C213}"/>
              </a:ext>
            </a:extLst>
          </p:cNvPr>
          <p:cNvSpPr>
            <a:spLocks noGrp="1"/>
          </p:cNvSpPr>
          <p:nvPr>
            <p:ph type="ctrTitle"/>
          </p:nvPr>
        </p:nvSpPr>
        <p:spPr>
          <a:xfrm>
            <a:off x="837126" y="900266"/>
            <a:ext cx="4320227" cy="1303055"/>
          </a:xfrm>
        </p:spPr>
        <p:txBody>
          <a:bodyPr>
            <a:normAutofit/>
          </a:bodyPr>
          <a:lstStyle/>
          <a:p>
            <a:r>
              <a:rPr lang="en-US" sz="4000" dirty="0">
                <a:solidFill>
                  <a:srgbClr val="FFFFFF"/>
                </a:solidFill>
              </a:rPr>
              <a:t>Player Market Value Studies</a:t>
            </a:r>
          </a:p>
        </p:txBody>
      </p:sp>
      <p:sp>
        <p:nvSpPr>
          <p:cNvPr id="3" name="Subtítulo 2">
            <a:extLst>
              <a:ext uri="{FF2B5EF4-FFF2-40B4-BE49-F238E27FC236}">
                <a16:creationId xmlns:a16="http://schemas.microsoft.com/office/drawing/2014/main" id="{8451D9F1-7462-48A7-AC2D-C347398F3C81}"/>
              </a:ext>
            </a:extLst>
          </p:cNvPr>
          <p:cNvSpPr>
            <a:spLocks noGrp="1"/>
          </p:cNvSpPr>
          <p:nvPr>
            <p:ph type="subTitle" idx="1"/>
          </p:nvPr>
        </p:nvSpPr>
        <p:spPr>
          <a:xfrm>
            <a:off x="837126" y="2896219"/>
            <a:ext cx="4320228" cy="2258045"/>
          </a:xfrm>
        </p:spPr>
        <p:txBody>
          <a:bodyPr>
            <a:normAutofit/>
          </a:bodyPr>
          <a:lstStyle/>
          <a:p>
            <a:r>
              <a:rPr lang="en-US" sz="1800" b="1" dirty="0">
                <a:solidFill>
                  <a:srgbClr val="FFFFFF">
                    <a:alpha val="75000"/>
                  </a:srgbClr>
                </a:solidFill>
              </a:rPr>
              <a:t>Based On top players from 17 different leagues, including The first and second division in the most competitive countries</a:t>
            </a:r>
          </a:p>
          <a:p>
            <a:r>
              <a:rPr lang="en-US" sz="1800" b="1" dirty="0">
                <a:solidFill>
                  <a:srgbClr val="FFFFFF">
                    <a:alpha val="75000"/>
                  </a:srgbClr>
                </a:solidFill>
              </a:rPr>
              <a:t>Data PROVIDED  BY footballbenchmark.com</a:t>
            </a:r>
          </a:p>
        </p:txBody>
      </p:sp>
      <p:pic>
        <p:nvPicPr>
          <p:cNvPr id="5" name="Imagem 4" descr="Uma imagem com texto, símbolo, cartão-de-visita&#10;&#10;Descrição gerada automaticamente">
            <a:extLst>
              <a:ext uri="{FF2B5EF4-FFF2-40B4-BE49-F238E27FC236}">
                <a16:creationId xmlns:a16="http://schemas.microsoft.com/office/drawing/2014/main" id="{688F4328-9C59-4E57-8F17-061E1BE69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1157" y="5223131"/>
            <a:ext cx="1167434" cy="1167434"/>
          </a:xfrm>
          <a:prstGeom prst="rect">
            <a:avLst/>
          </a:prstGeom>
        </p:spPr>
      </p:pic>
      <p:sp>
        <p:nvSpPr>
          <p:cNvPr id="6" name="CaixaDeTexto 5">
            <a:extLst>
              <a:ext uri="{FF2B5EF4-FFF2-40B4-BE49-F238E27FC236}">
                <a16:creationId xmlns:a16="http://schemas.microsoft.com/office/drawing/2014/main" id="{B3DFDD9F-615D-46F7-981D-BC60A329E51A}"/>
              </a:ext>
            </a:extLst>
          </p:cNvPr>
          <p:cNvSpPr txBox="1"/>
          <p:nvPr/>
        </p:nvSpPr>
        <p:spPr>
          <a:xfrm>
            <a:off x="837126" y="5505479"/>
            <a:ext cx="3158404" cy="400110"/>
          </a:xfrm>
          <a:prstGeom prst="rect">
            <a:avLst/>
          </a:prstGeom>
          <a:noFill/>
        </p:spPr>
        <p:txBody>
          <a:bodyPr wrap="square" rtlCol="0">
            <a:spAutoFit/>
          </a:bodyPr>
          <a:lstStyle/>
          <a:p>
            <a:r>
              <a:rPr lang="pt-PT" sz="2000" b="1" dirty="0"/>
              <a:t>Eduardo Amaro Rebelo</a:t>
            </a:r>
            <a:endParaRPr lang="en-US" sz="2000" b="1" dirty="0"/>
          </a:p>
        </p:txBody>
      </p:sp>
      <p:sp>
        <p:nvSpPr>
          <p:cNvPr id="11" name="CaixaDeTexto 10">
            <a:extLst>
              <a:ext uri="{FF2B5EF4-FFF2-40B4-BE49-F238E27FC236}">
                <a16:creationId xmlns:a16="http://schemas.microsoft.com/office/drawing/2014/main" id="{68B0EB8C-650F-49DF-81A4-94F2E48BB82C}"/>
              </a:ext>
            </a:extLst>
          </p:cNvPr>
          <p:cNvSpPr txBox="1"/>
          <p:nvPr/>
        </p:nvSpPr>
        <p:spPr>
          <a:xfrm>
            <a:off x="837126" y="5856693"/>
            <a:ext cx="3158404" cy="400110"/>
          </a:xfrm>
          <a:prstGeom prst="rect">
            <a:avLst/>
          </a:prstGeom>
          <a:noFill/>
        </p:spPr>
        <p:txBody>
          <a:bodyPr wrap="square" rtlCol="0">
            <a:spAutoFit/>
          </a:bodyPr>
          <a:lstStyle/>
          <a:p>
            <a:r>
              <a:rPr lang="pt-PT" sz="2000" b="1" dirty="0"/>
              <a:t>eduarebelo20@gmail.com</a:t>
            </a:r>
            <a:endParaRPr lang="en-US" sz="2000" b="1" dirty="0"/>
          </a:p>
        </p:txBody>
      </p:sp>
    </p:spTree>
    <p:extLst>
      <p:ext uri="{BB962C8B-B14F-4D97-AF65-F5344CB8AC3E}">
        <p14:creationId xmlns:p14="http://schemas.microsoft.com/office/powerpoint/2010/main" val="428175666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1</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a:xfrm>
            <a:off x="581192" y="1789043"/>
            <a:ext cx="11029615" cy="4280453"/>
          </a:xfrm>
        </p:spPr>
        <p:txBody>
          <a:bodyPr>
            <a:normAutofit/>
          </a:bodyPr>
          <a:lstStyle/>
          <a:p>
            <a:pPr marL="0" indent="0">
              <a:buNone/>
            </a:pPr>
            <a:r>
              <a:rPr lang="en-US" dirty="0"/>
              <a:t>The sports director wants to know how high he can expect the average market value to be, for a player from a more attacking nature that can play any of the front 3 positions (LW, RW, FW), who can score on average more than 10 goals per season in the league.</a:t>
            </a:r>
          </a:p>
          <a:p>
            <a:r>
              <a:rPr lang="en-US" dirty="0"/>
              <a:t>I took a sample of 15 players, considering only the players from the front 3 positions,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60M euros to 104M euros.</a:t>
            </a:r>
          </a:p>
          <a:p>
            <a:pPr marL="0" indent="0">
              <a:buNone/>
            </a:pPr>
            <a:r>
              <a:rPr lang="en-US" dirty="0"/>
              <a:t>The sports director was disappointed with the results and told me that the club could only spend between 20M euros and 40M euros. Then asked if I could tell him the average number of goals that he could expect a player in this category of values to score, in order to know if he should waste his time looking at players from this category or ask the club for more funds.</a:t>
            </a:r>
          </a:p>
          <a:p>
            <a:r>
              <a:rPr lang="en-US" dirty="0"/>
              <a:t>I repeated the same process explained above and got a confidence interval of 3.81 from 6.36 goals.</a:t>
            </a:r>
          </a:p>
        </p:txBody>
      </p:sp>
    </p:spTree>
    <p:extLst>
      <p:ext uri="{BB962C8B-B14F-4D97-AF65-F5344CB8AC3E}">
        <p14:creationId xmlns:p14="http://schemas.microsoft.com/office/powerpoint/2010/main" val="29598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2</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en-US" dirty="0"/>
              <a:t>The Sports Director wants to know how high he can expect the average market value to be, for a player from a more attacking nature that can play any of the more attacking midfield positions (CM, AM), who can score 2 goals or more and provide 4 assists or more per season in the league.</a:t>
            </a:r>
          </a:p>
          <a:p>
            <a:r>
              <a:rPr lang="en-US" dirty="0"/>
              <a:t>I took a sample of 15 players, considering only the players that play CM and AM,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40M euros to 60M euros.</a:t>
            </a:r>
          </a:p>
          <a:p>
            <a:endParaRPr lang="en-US" dirty="0"/>
          </a:p>
          <a:p>
            <a:endParaRPr lang="en-US" dirty="0"/>
          </a:p>
        </p:txBody>
      </p:sp>
    </p:spTree>
    <p:extLst>
      <p:ext uri="{BB962C8B-B14F-4D97-AF65-F5344CB8AC3E}">
        <p14:creationId xmlns:p14="http://schemas.microsoft.com/office/powerpoint/2010/main" val="416840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Confidence intervals 3</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en-US" dirty="0"/>
              <a:t>The Sports Director wants to know how high he can expect the average market value to be for a player from a more defensive nature that can play any of the more defending positions in the midfield (DM) and in the defense (CB, LB, RB). With requirements of 1.5 or more interceptions per 90 mins, 6.5 or more ball recoveries per 90 mins and 1.5 successful tackles per 90 mins, because he wants a very pressing and aggressive defense that wins the ball a lot with efficiency during the game.</a:t>
            </a:r>
          </a:p>
          <a:p>
            <a:r>
              <a:rPr lang="en-US" dirty="0"/>
              <a:t>I took a sample of 15 players, considering only the players that play DM, LB, RB, CB, and constructed a confidence interval considering the degrees of freedom, the standard error of the sample, the mean and the percent point function (quantile function). </a:t>
            </a:r>
          </a:p>
          <a:p>
            <a:r>
              <a:rPr lang="en-US" dirty="0"/>
              <a:t>I used a confidence interval of 95%.</a:t>
            </a:r>
          </a:p>
          <a:p>
            <a:r>
              <a:rPr lang="en-US" dirty="0"/>
              <a:t>I obtained a confidence interval that goes from 40M euros to 65M euros.</a:t>
            </a:r>
          </a:p>
          <a:p>
            <a:endParaRPr lang="en-US" dirty="0"/>
          </a:p>
        </p:txBody>
      </p:sp>
    </p:spTree>
    <p:extLst>
      <p:ext uri="{BB962C8B-B14F-4D97-AF65-F5344CB8AC3E}">
        <p14:creationId xmlns:p14="http://schemas.microsoft.com/office/powerpoint/2010/main" val="26420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B8B23AFB-71DE-4ED6-B6D5-3748868F5195}"/>
              </a:ext>
            </a:extLst>
          </p:cNvPr>
          <p:cNvSpPr>
            <a:spLocks noGrp="1"/>
          </p:cNvSpPr>
          <p:nvPr>
            <p:ph idx="1"/>
          </p:nvPr>
        </p:nvSpPr>
        <p:spPr>
          <a:xfrm>
            <a:off x="934278" y="1124998"/>
            <a:ext cx="10326556" cy="4608003"/>
          </a:xfrm>
        </p:spPr>
        <p:txBody>
          <a:bodyPr>
            <a:normAutofit/>
          </a:bodyPr>
          <a:lstStyle/>
          <a:p>
            <a:pPr marL="0" indent="0" algn="ctr">
              <a:buNone/>
            </a:pPr>
            <a:r>
              <a:rPr lang="en-US" sz="7200" b="1" dirty="0">
                <a:solidFill>
                  <a:schemeClr val="accent1"/>
                </a:solidFill>
              </a:rPr>
              <a:t>Thank you very much!</a:t>
            </a:r>
          </a:p>
          <a:p>
            <a:pPr marL="0" indent="0" algn="ctr">
              <a:buNone/>
            </a:pPr>
            <a:r>
              <a:rPr lang="en-US" sz="4000" b="1" dirty="0">
                <a:solidFill>
                  <a:schemeClr val="accent1"/>
                </a:solidFill>
              </a:rPr>
              <a:t>Any questions?</a:t>
            </a:r>
          </a:p>
        </p:txBody>
      </p:sp>
    </p:spTree>
    <p:extLst>
      <p:ext uri="{BB962C8B-B14F-4D97-AF65-F5344CB8AC3E}">
        <p14:creationId xmlns:p14="http://schemas.microsoft.com/office/powerpoint/2010/main" val="25873280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FED2167-0248-4933-8DF7-C66E79F4AF06}"/>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Classification of Under or over valuation based on Ranking and spearman correlation</a:t>
            </a:r>
          </a:p>
        </p:txBody>
      </p:sp>
      <p:sp>
        <p:nvSpPr>
          <p:cNvPr id="41" name="Marcador de Posição de Conteúdo 2">
            <a:extLst>
              <a:ext uri="{FF2B5EF4-FFF2-40B4-BE49-F238E27FC236}">
                <a16:creationId xmlns:a16="http://schemas.microsoft.com/office/drawing/2014/main" id="{94437B6D-7CB0-4947-8DBC-B0C2F6CE419D}"/>
              </a:ext>
            </a:extLst>
          </p:cNvPr>
          <p:cNvSpPr>
            <a:spLocks noGrp="1"/>
          </p:cNvSpPr>
          <p:nvPr>
            <p:ph idx="1"/>
          </p:nvPr>
        </p:nvSpPr>
        <p:spPr>
          <a:xfrm>
            <a:off x="4534935" y="899491"/>
            <a:ext cx="6725899" cy="5332343"/>
          </a:xfrm>
        </p:spPr>
        <p:txBody>
          <a:bodyPr>
            <a:normAutofit/>
          </a:bodyPr>
          <a:lstStyle/>
          <a:p>
            <a:r>
              <a:rPr lang="en-US" sz="2000" b="1" dirty="0"/>
              <a:t>This classification process was based on a few steps:</a:t>
            </a:r>
          </a:p>
          <a:p>
            <a:r>
              <a:rPr lang="en-US" dirty="0"/>
              <a:t>Create a data frame with all the values  from the original data frame in a descending order, so we can have the correct index for each value.</a:t>
            </a:r>
          </a:p>
          <a:p>
            <a:r>
              <a:rPr lang="en-US" dirty="0"/>
              <a:t>Loop through the original data frame to find out the index of each value using the ordered data frame.</a:t>
            </a:r>
          </a:p>
          <a:p>
            <a:r>
              <a:rPr lang="en-US" dirty="0"/>
              <a:t>Create an array with lists, where each list has the ranking of all the stats of a single player.</a:t>
            </a:r>
          </a:p>
          <a:p>
            <a:r>
              <a:rPr lang="en-US" dirty="0"/>
              <a:t>Calculate the difference between the rank of the market value and the ranks of the other stats.</a:t>
            </a:r>
          </a:p>
          <a:p>
            <a:r>
              <a:rPr lang="en-US" dirty="0"/>
              <a:t>Multiply that difference by the Spearman correlation for that specific stat.</a:t>
            </a:r>
          </a:p>
          <a:p>
            <a:r>
              <a:rPr lang="en-US" dirty="0"/>
              <a:t>If the sum of all the values calculated following last two steps is a positive number, that means that the player is undervalued, otherwise it means that the player is overvalued.</a:t>
            </a:r>
          </a:p>
        </p:txBody>
      </p:sp>
    </p:spTree>
    <p:extLst>
      <p:ext uri="{BB962C8B-B14F-4D97-AF65-F5344CB8AC3E}">
        <p14:creationId xmlns:p14="http://schemas.microsoft.com/office/powerpoint/2010/main" val="256619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B17E400B-D143-4F00-B185-5D37BFDAA8C9}"/>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Example</a:t>
            </a:r>
          </a:p>
        </p:txBody>
      </p:sp>
      <p:sp>
        <p:nvSpPr>
          <p:cNvPr id="3" name="Marcador de Posição de Conteúdo 2">
            <a:extLst>
              <a:ext uri="{FF2B5EF4-FFF2-40B4-BE49-F238E27FC236}">
                <a16:creationId xmlns:a16="http://schemas.microsoft.com/office/drawing/2014/main" id="{9F4E29AF-6BE8-45B8-9EF6-13208B724A42}"/>
              </a:ext>
            </a:extLst>
          </p:cNvPr>
          <p:cNvSpPr>
            <a:spLocks noGrp="1"/>
          </p:cNvSpPr>
          <p:nvPr>
            <p:ph idx="1"/>
          </p:nvPr>
        </p:nvSpPr>
        <p:spPr>
          <a:xfrm>
            <a:off x="4149853" y="1005840"/>
            <a:ext cx="7855848" cy="4820832"/>
          </a:xfrm>
        </p:spPr>
        <p:txBody>
          <a:bodyPr>
            <a:normAutofit/>
          </a:bodyPr>
          <a:lstStyle/>
          <a:p>
            <a:r>
              <a:rPr lang="en-US" dirty="0"/>
              <a:t>Imagine that in a data frame of 200 players, the market value of player X is the 120th highest. Market Value Rank = 120.</a:t>
            </a:r>
          </a:p>
          <a:p>
            <a:r>
              <a:rPr lang="en-US" dirty="0"/>
              <a:t>Then you have other stats, like goals, assist, shots on target, where the player is ranked 110, 130, 100, respectively. </a:t>
            </a:r>
          </a:p>
          <a:p>
            <a:r>
              <a:rPr lang="en-US" dirty="0"/>
              <a:t>The calculation would be = (120 – 110) * correlation + (120 – 130) * correlation + (120 – 100) *correlation.</a:t>
            </a:r>
          </a:p>
          <a:p>
            <a:r>
              <a:rPr lang="en-US" dirty="0"/>
              <a:t>If the value obtained in this calculation is positive the player would be considered undervalued, otherwise he would be considered overvalued.</a:t>
            </a:r>
          </a:p>
        </p:txBody>
      </p:sp>
    </p:spTree>
    <p:extLst>
      <p:ext uri="{BB962C8B-B14F-4D97-AF65-F5344CB8AC3E}">
        <p14:creationId xmlns:p14="http://schemas.microsoft.com/office/powerpoint/2010/main" val="5018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04FED630-5411-4561-AABA-61B82667A095}"/>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Why is it important to multiply the differences by the Spearman correlation?</a:t>
            </a:r>
          </a:p>
        </p:txBody>
      </p:sp>
      <p:sp>
        <p:nvSpPr>
          <p:cNvPr id="3" name="Marcador de Posição de Conteúdo 2">
            <a:extLst>
              <a:ext uri="{FF2B5EF4-FFF2-40B4-BE49-F238E27FC236}">
                <a16:creationId xmlns:a16="http://schemas.microsoft.com/office/drawing/2014/main" id="{37C78F8C-BF08-4D4A-B5A5-D14E84108854}"/>
              </a:ext>
            </a:extLst>
          </p:cNvPr>
          <p:cNvSpPr>
            <a:spLocks noGrp="1"/>
          </p:cNvSpPr>
          <p:nvPr>
            <p:ph idx="1"/>
          </p:nvPr>
        </p:nvSpPr>
        <p:spPr>
          <a:xfrm>
            <a:off x="4534935" y="1037967"/>
            <a:ext cx="6725899" cy="5150797"/>
          </a:xfrm>
        </p:spPr>
        <p:txBody>
          <a:bodyPr>
            <a:normAutofit lnSpcReduction="10000"/>
          </a:bodyPr>
          <a:lstStyle/>
          <a:p>
            <a:r>
              <a:rPr lang="en-US" dirty="0"/>
              <a:t>It is important to define the signal (positive or negative) of each value.</a:t>
            </a:r>
          </a:p>
          <a:p>
            <a:r>
              <a:rPr lang="en-US" dirty="0"/>
              <a:t>The Spearman correlation looks for a monotonic relationship between two variables (if they move in the same direction).</a:t>
            </a:r>
          </a:p>
          <a:p>
            <a:r>
              <a:rPr lang="en-US" dirty="0"/>
              <a:t>So, if the ‘fouls committed’ column, for example, as a negative correlation with the market value, and we subtract the previously considered player market value rank of 120 by the fouls committed rank of 130, we will get a negative value of -10. Then we multiply that value by the negative correlation, which will give us a positive value.</a:t>
            </a:r>
          </a:p>
          <a:p>
            <a:r>
              <a:rPr lang="en-US" dirty="0"/>
              <a:t>This makes perfect sense for us, because if a player has a ‘lower’ (120</a:t>
            </a:r>
            <a:r>
              <a:rPr lang="en-US" baseline="30000" dirty="0"/>
              <a:t>th</a:t>
            </a:r>
            <a:r>
              <a:rPr lang="en-US" dirty="0"/>
              <a:t> &gt; 130</a:t>
            </a:r>
            <a:r>
              <a:rPr lang="en-US" baseline="30000" dirty="0"/>
              <a:t>th</a:t>
            </a:r>
            <a:r>
              <a:rPr lang="en-US" dirty="0"/>
              <a:t>) rank in the fouls committed than he as in the market value, and the correlation is negative, it means that it is a good thing that his rank in the fouls committed is lower.</a:t>
            </a:r>
          </a:p>
          <a:p>
            <a:r>
              <a:rPr lang="en-US" dirty="0"/>
              <a:t>If the correlation is negative, it means that the lower the rank is, the higher the market value should be and vice-versa. </a:t>
            </a:r>
          </a:p>
          <a:p>
            <a:r>
              <a:rPr lang="en-US" dirty="0"/>
              <a:t>If we didn’t multiply the value by the correlation, we would be considering that having less fouls committed would be a bad thing.</a:t>
            </a:r>
          </a:p>
        </p:txBody>
      </p:sp>
    </p:spTree>
    <p:extLst>
      <p:ext uri="{BB962C8B-B14F-4D97-AF65-F5344CB8AC3E}">
        <p14:creationId xmlns:p14="http://schemas.microsoft.com/office/powerpoint/2010/main" val="161706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62864988-FFDC-4BE4-9FC8-6285B10E2084}"/>
              </a:ext>
            </a:extLst>
          </p:cNvPr>
          <p:cNvSpPr>
            <a:spLocks noGrp="1"/>
          </p:cNvSpPr>
          <p:nvPr>
            <p:ph type="title"/>
          </p:nvPr>
        </p:nvSpPr>
        <p:spPr>
          <a:xfrm>
            <a:off x="771148" y="1037967"/>
            <a:ext cx="3054091" cy="4709131"/>
          </a:xfrm>
        </p:spPr>
        <p:txBody>
          <a:bodyPr anchor="ctr">
            <a:normAutofit/>
          </a:bodyPr>
          <a:lstStyle/>
          <a:p>
            <a:r>
              <a:rPr lang="en-US" b="1" dirty="0">
                <a:solidFill>
                  <a:srgbClr val="FFFEFF"/>
                </a:solidFill>
              </a:rPr>
              <a:t>Influence of social media</a:t>
            </a:r>
          </a:p>
        </p:txBody>
      </p:sp>
      <p:sp>
        <p:nvSpPr>
          <p:cNvPr id="3" name="Marcador de Posição de Conteúdo 2">
            <a:extLst>
              <a:ext uri="{FF2B5EF4-FFF2-40B4-BE49-F238E27FC236}">
                <a16:creationId xmlns:a16="http://schemas.microsoft.com/office/drawing/2014/main" id="{13D8B79E-494E-404D-A582-755826D84217}"/>
              </a:ext>
            </a:extLst>
          </p:cNvPr>
          <p:cNvSpPr>
            <a:spLocks noGrp="1"/>
          </p:cNvSpPr>
          <p:nvPr>
            <p:ph idx="1"/>
          </p:nvPr>
        </p:nvSpPr>
        <p:spPr>
          <a:xfrm>
            <a:off x="4534935" y="1037967"/>
            <a:ext cx="6725899" cy="5005023"/>
          </a:xfrm>
        </p:spPr>
        <p:txBody>
          <a:bodyPr>
            <a:normAutofit/>
          </a:bodyPr>
          <a:lstStyle/>
          <a:p>
            <a:r>
              <a:rPr lang="en-US" dirty="0"/>
              <a:t>Besides repeating the previously explained process for 3 different datasets (attacking players, defensive players, goalkeepers) I also considered another dataset that contained only the most influent players on social media.</a:t>
            </a:r>
          </a:p>
          <a:p>
            <a:r>
              <a:rPr lang="en-US" dirty="0"/>
              <a:t>For the attacking dataset I only considered offensive players (FW, LW, RW, AM, CM).</a:t>
            </a:r>
          </a:p>
          <a:p>
            <a:r>
              <a:rPr lang="en-US" dirty="0"/>
              <a:t>For the defensive dataset I only considered defensive players (DM, RB, LB, CB)</a:t>
            </a:r>
          </a:p>
          <a:p>
            <a:r>
              <a:rPr lang="en-US" dirty="0"/>
              <a:t>For the goalkeeper's dataset I only considered the goalkeeper’s (GK).</a:t>
            </a:r>
          </a:p>
          <a:p>
            <a:r>
              <a:rPr lang="en-US" dirty="0"/>
              <a:t>If a player was overvalued according to his ‘on-pitch’ stats, but he appeared on the social media dataset, I considered him not to be overvalued due to the influence of his social media presence on his market value.</a:t>
            </a:r>
          </a:p>
        </p:txBody>
      </p:sp>
    </p:spTree>
    <p:extLst>
      <p:ext uri="{BB962C8B-B14F-4D97-AF65-F5344CB8AC3E}">
        <p14:creationId xmlns:p14="http://schemas.microsoft.com/office/powerpoint/2010/main" val="53304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8D48B-DDD3-4608-A4FB-520C1EB72C84}"/>
              </a:ext>
            </a:extLst>
          </p:cNvPr>
          <p:cNvSpPr>
            <a:spLocks noGrp="1"/>
          </p:cNvSpPr>
          <p:nvPr>
            <p:ph type="title"/>
          </p:nvPr>
        </p:nvSpPr>
        <p:spPr>
          <a:xfrm>
            <a:off x="581192" y="1081433"/>
            <a:ext cx="11029616" cy="723303"/>
          </a:xfrm>
        </p:spPr>
        <p:txBody>
          <a:bodyPr>
            <a:noAutofit/>
          </a:bodyPr>
          <a:lstStyle/>
          <a:p>
            <a:pPr algn="ctr"/>
            <a:r>
              <a:rPr lang="en-US" sz="4800" b="1" dirty="0"/>
              <a:t>Some Overvalued players</a:t>
            </a:r>
          </a:p>
        </p:txBody>
      </p:sp>
      <p:graphicFrame>
        <p:nvGraphicFramePr>
          <p:cNvPr id="4" name="Tabela 4">
            <a:extLst>
              <a:ext uri="{FF2B5EF4-FFF2-40B4-BE49-F238E27FC236}">
                <a16:creationId xmlns:a16="http://schemas.microsoft.com/office/drawing/2014/main" id="{401F7DD9-275E-4409-9E5A-81C20851E82E}"/>
              </a:ext>
            </a:extLst>
          </p:cNvPr>
          <p:cNvGraphicFramePr>
            <a:graphicFrameLocks noGrp="1"/>
          </p:cNvGraphicFramePr>
          <p:nvPr>
            <p:ph idx="1"/>
            <p:extLst>
              <p:ext uri="{D42A27DB-BD31-4B8C-83A1-F6EECF244321}">
                <p14:modId xmlns:p14="http://schemas.microsoft.com/office/powerpoint/2010/main" val="1347274174"/>
              </p:ext>
            </p:extLst>
          </p:nvPr>
        </p:nvGraphicFramePr>
        <p:xfrm>
          <a:off x="581025" y="2341562"/>
          <a:ext cx="11029948" cy="363818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498717823"/>
                    </a:ext>
                  </a:extLst>
                </a:gridCol>
                <a:gridCol w="2757487">
                  <a:extLst>
                    <a:ext uri="{9D8B030D-6E8A-4147-A177-3AD203B41FA5}">
                      <a16:colId xmlns:a16="http://schemas.microsoft.com/office/drawing/2014/main" val="847904875"/>
                    </a:ext>
                  </a:extLst>
                </a:gridCol>
                <a:gridCol w="2757487">
                  <a:extLst>
                    <a:ext uri="{9D8B030D-6E8A-4147-A177-3AD203B41FA5}">
                      <a16:colId xmlns:a16="http://schemas.microsoft.com/office/drawing/2014/main" val="3352855755"/>
                    </a:ext>
                  </a:extLst>
                </a:gridCol>
                <a:gridCol w="2757487">
                  <a:extLst>
                    <a:ext uri="{9D8B030D-6E8A-4147-A177-3AD203B41FA5}">
                      <a16:colId xmlns:a16="http://schemas.microsoft.com/office/drawing/2014/main" val="3171117357"/>
                    </a:ext>
                  </a:extLst>
                </a:gridCol>
              </a:tblGrid>
              <a:tr h="509844">
                <a:tc>
                  <a:txBody>
                    <a:bodyPr/>
                    <a:lstStyle/>
                    <a:p>
                      <a:pPr algn="ctr"/>
                      <a:r>
                        <a:rPr lang="pt-PT" sz="2000" dirty="0"/>
                        <a:t>PLAYER NAME</a:t>
                      </a:r>
                      <a:endParaRPr lang="en-US" sz="2000" dirty="0"/>
                    </a:p>
                  </a:txBody>
                  <a:tcPr/>
                </a:tc>
                <a:tc>
                  <a:txBody>
                    <a:bodyPr/>
                    <a:lstStyle/>
                    <a:p>
                      <a:pPr algn="ctr"/>
                      <a:r>
                        <a:rPr lang="pt-PT" sz="1600" dirty="0"/>
                        <a:t>VALUATION ACCORDING TO ‘ON-PITCH’ STATS</a:t>
                      </a:r>
                      <a:endParaRPr lang="en-US" sz="1600" dirty="0"/>
                    </a:p>
                  </a:txBody>
                  <a:tcPr/>
                </a:tc>
                <a:tc>
                  <a:txBody>
                    <a:bodyPr/>
                    <a:lstStyle/>
                    <a:p>
                      <a:pPr algn="ctr"/>
                      <a:r>
                        <a:rPr lang="pt-PT" sz="1600" dirty="0"/>
                        <a:t>SOCIAL MEDIA INFLUENCE</a:t>
                      </a:r>
                      <a:endParaRPr lang="en-US" sz="1600" dirty="0"/>
                    </a:p>
                  </a:txBody>
                  <a:tcPr/>
                </a:tc>
                <a:tc>
                  <a:txBody>
                    <a:bodyPr/>
                    <a:lstStyle/>
                    <a:p>
                      <a:pPr algn="ctr"/>
                      <a:r>
                        <a:rPr lang="pt-PT" sz="1600" dirty="0"/>
                        <a:t>OVER VALUATION JUSTIFIED</a:t>
                      </a:r>
                      <a:endParaRPr lang="en-US" sz="1600" dirty="0"/>
                    </a:p>
                  </a:txBody>
                  <a:tcPr/>
                </a:tc>
                <a:extLst>
                  <a:ext uri="{0D108BD9-81ED-4DB2-BD59-A6C34878D82A}">
                    <a16:rowId xmlns:a16="http://schemas.microsoft.com/office/drawing/2014/main" val="963946679"/>
                  </a:ext>
                </a:extLst>
              </a:tr>
              <a:tr h="509844">
                <a:tc>
                  <a:txBody>
                    <a:bodyPr/>
                    <a:lstStyle/>
                    <a:p>
                      <a:pPr algn="ctr"/>
                      <a:r>
                        <a:rPr lang="pt-PT" dirty="0"/>
                        <a:t>Bruno Fernandes</a:t>
                      </a:r>
                      <a:endParaRPr lang="en-US" dirty="0"/>
                    </a:p>
                  </a:txBody>
                  <a:tcPr/>
                </a:tc>
                <a:tc>
                  <a:txBody>
                    <a:bodyPr/>
                    <a:lstStyle/>
                    <a:p>
                      <a:pPr algn="ctr"/>
                      <a:r>
                        <a:rPr lang="en-US" noProof="0" dirty="0"/>
                        <a:t>Overvalued</a:t>
                      </a:r>
                    </a:p>
                  </a:txBody>
                  <a:tcPr/>
                </a:tc>
                <a:tc>
                  <a:txBody>
                    <a:bodyPr/>
                    <a:lstStyle/>
                    <a:p>
                      <a:pPr algn="ctr"/>
                      <a:r>
                        <a:rPr lang="en-US" noProof="0"/>
                        <a:t>Non-Influent</a:t>
                      </a:r>
                    </a:p>
                  </a:txBody>
                  <a:tcPr/>
                </a:tc>
                <a:tc>
                  <a:txBody>
                    <a:bodyPr/>
                    <a:lstStyle/>
                    <a:p>
                      <a:pPr algn="ctr"/>
                      <a:r>
                        <a:rPr lang="en-US" noProof="0" dirty="0"/>
                        <a:t>Unjustified</a:t>
                      </a:r>
                    </a:p>
                  </a:txBody>
                  <a:tcPr/>
                </a:tc>
                <a:extLst>
                  <a:ext uri="{0D108BD9-81ED-4DB2-BD59-A6C34878D82A}">
                    <a16:rowId xmlns:a16="http://schemas.microsoft.com/office/drawing/2014/main" val="2728518404"/>
                  </a:ext>
                </a:extLst>
              </a:tr>
              <a:tr h="509844">
                <a:tc>
                  <a:txBody>
                    <a:bodyPr/>
                    <a:lstStyle/>
                    <a:p>
                      <a:pPr algn="ctr"/>
                      <a:r>
                        <a:rPr lang="en-US" noProof="0"/>
                        <a:t>Bernardo Silva</a:t>
                      </a:r>
                    </a:p>
                  </a:txBody>
                  <a:tcPr/>
                </a:tc>
                <a:tc>
                  <a:txBody>
                    <a:bodyPr/>
                    <a:lstStyle/>
                    <a:p>
                      <a:pPr algn="ctr"/>
                      <a:r>
                        <a:rPr lang="en-US" noProof="0"/>
                        <a:t>Overvalued</a:t>
                      </a:r>
                    </a:p>
                  </a:txBody>
                  <a:tcPr/>
                </a:tc>
                <a:tc>
                  <a:txBody>
                    <a:bodyPr/>
                    <a:lstStyle/>
                    <a:p>
                      <a:pPr algn="ctr"/>
                      <a:r>
                        <a:rPr lang="en-US" noProof="0"/>
                        <a:t>Non-Influent</a:t>
                      </a:r>
                    </a:p>
                  </a:txBody>
                  <a:tcPr/>
                </a:tc>
                <a:tc>
                  <a:txBody>
                    <a:bodyPr/>
                    <a:lstStyle/>
                    <a:p>
                      <a:pPr algn="ctr"/>
                      <a:r>
                        <a:rPr lang="en-US" noProof="0" dirty="0"/>
                        <a:t>Unjustified</a:t>
                      </a:r>
                    </a:p>
                  </a:txBody>
                  <a:tcPr/>
                </a:tc>
                <a:extLst>
                  <a:ext uri="{0D108BD9-81ED-4DB2-BD59-A6C34878D82A}">
                    <a16:rowId xmlns:a16="http://schemas.microsoft.com/office/drawing/2014/main" val="819608309"/>
                  </a:ext>
                </a:extLst>
              </a:tr>
              <a:tr h="509844">
                <a:tc>
                  <a:txBody>
                    <a:bodyPr/>
                    <a:lstStyle/>
                    <a:p>
                      <a:pPr algn="ctr"/>
                      <a:r>
                        <a:rPr lang="pt-PT" dirty="0" err="1"/>
                        <a:t>Jadon</a:t>
                      </a:r>
                      <a:r>
                        <a:rPr lang="pt-PT" dirty="0"/>
                        <a:t> Sancho</a:t>
                      </a:r>
                      <a:endParaRPr lang="en-US" dirty="0"/>
                    </a:p>
                  </a:txBody>
                  <a:tcPr/>
                </a:tc>
                <a:tc>
                  <a:txBody>
                    <a:bodyPr/>
                    <a:lstStyle/>
                    <a:p>
                      <a:pPr algn="ctr"/>
                      <a:r>
                        <a:rPr lang="en-US" noProof="0" dirty="0"/>
                        <a:t>Overvalued</a:t>
                      </a:r>
                    </a:p>
                  </a:txBody>
                  <a:tcPr/>
                </a:tc>
                <a:tc>
                  <a:txBody>
                    <a:bodyPr/>
                    <a:lstStyle/>
                    <a:p>
                      <a:pPr algn="ctr"/>
                      <a:r>
                        <a:rPr lang="en-US" noProof="0" dirty="0"/>
                        <a:t>Influent</a:t>
                      </a:r>
                    </a:p>
                  </a:txBody>
                  <a:tcPr/>
                </a:tc>
                <a:tc>
                  <a:txBody>
                    <a:bodyPr/>
                    <a:lstStyle/>
                    <a:p>
                      <a:pPr algn="ctr"/>
                      <a:r>
                        <a:rPr lang="en-US" noProof="0" dirty="0"/>
                        <a:t>Justified</a:t>
                      </a:r>
                    </a:p>
                  </a:txBody>
                  <a:tcPr/>
                </a:tc>
                <a:extLst>
                  <a:ext uri="{0D108BD9-81ED-4DB2-BD59-A6C34878D82A}">
                    <a16:rowId xmlns:a16="http://schemas.microsoft.com/office/drawing/2014/main" val="1210376202"/>
                  </a:ext>
                </a:extLst>
              </a:tr>
              <a:tr h="509844">
                <a:tc>
                  <a:txBody>
                    <a:bodyPr/>
                    <a:lstStyle/>
                    <a:p>
                      <a:pPr algn="ctr"/>
                      <a:r>
                        <a:rPr lang="pt-PT" dirty="0"/>
                        <a:t>N’Golo </a:t>
                      </a:r>
                      <a:r>
                        <a:rPr lang="pt-PT" dirty="0" err="1"/>
                        <a:t>Kanté</a:t>
                      </a:r>
                      <a:endParaRPr lang="en-US" dirty="0"/>
                    </a:p>
                  </a:txBody>
                  <a:tcPr/>
                </a:tc>
                <a:tc>
                  <a:txBody>
                    <a:bodyPr/>
                    <a:lstStyle/>
                    <a:p>
                      <a:pPr algn="ctr"/>
                      <a:r>
                        <a:rPr lang="pt-PT" dirty="0" err="1"/>
                        <a:t>Overvalued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err="1"/>
                        <a:t>Unjustified</a:t>
                      </a:r>
                      <a:endParaRPr lang="en-US" dirty="0"/>
                    </a:p>
                  </a:txBody>
                  <a:tcPr/>
                </a:tc>
                <a:extLst>
                  <a:ext uri="{0D108BD9-81ED-4DB2-BD59-A6C34878D82A}">
                    <a16:rowId xmlns:a16="http://schemas.microsoft.com/office/drawing/2014/main" val="2324126984"/>
                  </a:ext>
                </a:extLst>
              </a:tr>
              <a:tr h="509844">
                <a:tc>
                  <a:txBody>
                    <a:bodyPr/>
                    <a:lstStyle/>
                    <a:p>
                      <a:pPr algn="ctr"/>
                      <a:r>
                        <a:rPr lang="pt-PT" dirty="0"/>
                        <a:t>Paulo </a:t>
                      </a:r>
                      <a:r>
                        <a:rPr lang="pt-PT" dirty="0" err="1"/>
                        <a:t>Dybala</a:t>
                      </a:r>
                      <a:endParaRPr lang="en-US" dirty="0"/>
                    </a:p>
                  </a:txBody>
                  <a:tcPr/>
                </a:tc>
                <a:tc>
                  <a:txBody>
                    <a:bodyPr/>
                    <a:lstStyle/>
                    <a:p>
                      <a:pPr algn="ctr"/>
                      <a:r>
                        <a:rPr lang="pt-PT" dirty="0" err="1"/>
                        <a:t>Overvalued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err="1"/>
                        <a:t>Unjustified</a:t>
                      </a:r>
                      <a:endParaRPr lang="en-US" dirty="0"/>
                    </a:p>
                  </a:txBody>
                  <a:tcPr/>
                </a:tc>
                <a:extLst>
                  <a:ext uri="{0D108BD9-81ED-4DB2-BD59-A6C34878D82A}">
                    <a16:rowId xmlns:a16="http://schemas.microsoft.com/office/drawing/2014/main" val="1619738801"/>
                  </a:ext>
                </a:extLst>
              </a:tr>
              <a:tr h="509844">
                <a:tc>
                  <a:txBody>
                    <a:bodyPr/>
                    <a:lstStyle/>
                    <a:p>
                      <a:pPr algn="ctr"/>
                      <a:r>
                        <a:rPr lang="pt-PT" dirty="0"/>
                        <a:t>Vinícius </a:t>
                      </a:r>
                      <a:r>
                        <a:rPr lang="pt-PT" dirty="0" err="1"/>
                        <a:t>Junior</a:t>
                      </a:r>
                      <a:endParaRPr lang="en-US" dirty="0"/>
                    </a:p>
                  </a:txBody>
                  <a:tcPr/>
                </a:tc>
                <a:tc>
                  <a:txBody>
                    <a:bodyPr/>
                    <a:lstStyle/>
                    <a:p>
                      <a:pPr algn="ctr"/>
                      <a:r>
                        <a:rPr lang="en-US" noProof="0" dirty="0"/>
                        <a:t>Overvalued</a:t>
                      </a:r>
                    </a:p>
                  </a:txBody>
                  <a:tcPr/>
                </a:tc>
                <a:tc>
                  <a:txBody>
                    <a:bodyPr/>
                    <a:lstStyle/>
                    <a:p>
                      <a:pPr algn="ctr"/>
                      <a:r>
                        <a:rPr lang="en-US" noProof="0" dirty="0"/>
                        <a:t>Influent</a:t>
                      </a:r>
                    </a:p>
                  </a:txBody>
                  <a:tcPr/>
                </a:tc>
                <a:tc>
                  <a:txBody>
                    <a:bodyPr/>
                    <a:lstStyle/>
                    <a:p>
                      <a:pPr algn="ctr"/>
                      <a:r>
                        <a:rPr lang="en-US" noProof="0" dirty="0"/>
                        <a:t>Justified</a:t>
                      </a:r>
                    </a:p>
                  </a:txBody>
                  <a:tcPr/>
                </a:tc>
                <a:extLst>
                  <a:ext uri="{0D108BD9-81ED-4DB2-BD59-A6C34878D82A}">
                    <a16:rowId xmlns:a16="http://schemas.microsoft.com/office/drawing/2014/main" val="3775348692"/>
                  </a:ext>
                </a:extLst>
              </a:tr>
            </a:tbl>
          </a:graphicData>
        </a:graphic>
      </p:graphicFrame>
    </p:spTree>
    <p:extLst>
      <p:ext uri="{BB962C8B-B14F-4D97-AF65-F5344CB8AC3E}">
        <p14:creationId xmlns:p14="http://schemas.microsoft.com/office/powerpoint/2010/main" val="396241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8D48B-DDD3-4608-A4FB-520C1EB72C84}"/>
              </a:ext>
            </a:extLst>
          </p:cNvPr>
          <p:cNvSpPr>
            <a:spLocks noGrp="1"/>
          </p:cNvSpPr>
          <p:nvPr>
            <p:ph type="title"/>
          </p:nvPr>
        </p:nvSpPr>
        <p:spPr>
          <a:xfrm>
            <a:off x="581192" y="1081433"/>
            <a:ext cx="11029616" cy="723303"/>
          </a:xfrm>
        </p:spPr>
        <p:txBody>
          <a:bodyPr>
            <a:noAutofit/>
          </a:bodyPr>
          <a:lstStyle/>
          <a:p>
            <a:pPr algn="ctr"/>
            <a:r>
              <a:rPr lang="en-US" sz="4800" b="1" dirty="0"/>
              <a:t>Some Undervalued players</a:t>
            </a:r>
          </a:p>
        </p:txBody>
      </p:sp>
      <p:graphicFrame>
        <p:nvGraphicFramePr>
          <p:cNvPr id="4" name="Tabela 4">
            <a:extLst>
              <a:ext uri="{FF2B5EF4-FFF2-40B4-BE49-F238E27FC236}">
                <a16:creationId xmlns:a16="http://schemas.microsoft.com/office/drawing/2014/main" id="{401F7DD9-275E-4409-9E5A-81C20851E82E}"/>
              </a:ext>
            </a:extLst>
          </p:cNvPr>
          <p:cNvGraphicFramePr>
            <a:graphicFrameLocks noGrp="1"/>
          </p:cNvGraphicFramePr>
          <p:nvPr>
            <p:ph idx="1"/>
            <p:extLst>
              <p:ext uri="{D42A27DB-BD31-4B8C-83A1-F6EECF244321}">
                <p14:modId xmlns:p14="http://schemas.microsoft.com/office/powerpoint/2010/main" val="2229680964"/>
              </p:ext>
            </p:extLst>
          </p:nvPr>
        </p:nvGraphicFramePr>
        <p:xfrm>
          <a:off x="581025" y="2341562"/>
          <a:ext cx="11029948" cy="3638184"/>
        </p:xfrm>
        <a:graphic>
          <a:graphicData uri="http://schemas.openxmlformats.org/drawingml/2006/table">
            <a:tbl>
              <a:tblPr firstRow="1" bandRow="1">
                <a:tableStyleId>{5C22544A-7EE6-4342-B048-85BDC9FD1C3A}</a:tableStyleId>
              </a:tblPr>
              <a:tblGrid>
                <a:gridCol w="2757487">
                  <a:extLst>
                    <a:ext uri="{9D8B030D-6E8A-4147-A177-3AD203B41FA5}">
                      <a16:colId xmlns:a16="http://schemas.microsoft.com/office/drawing/2014/main" val="498717823"/>
                    </a:ext>
                  </a:extLst>
                </a:gridCol>
                <a:gridCol w="2757487">
                  <a:extLst>
                    <a:ext uri="{9D8B030D-6E8A-4147-A177-3AD203B41FA5}">
                      <a16:colId xmlns:a16="http://schemas.microsoft.com/office/drawing/2014/main" val="847904875"/>
                    </a:ext>
                  </a:extLst>
                </a:gridCol>
                <a:gridCol w="2757487">
                  <a:extLst>
                    <a:ext uri="{9D8B030D-6E8A-4147-A177-3AD203B41FA5}">
                      <a16:colId xmlns:a16="http://schemas.microsoft.com/office/drawing/2014/main" val="3352855755"/>
                    </a:ext>
                  </a:extLst>
                </a:gridCol>
                <a:gridCol w="2757487">
                  <a:extLst>
                    <a:ext uri="{9D8B030D-6E8A-4147-A177-3AD203B41FA5}">
                      <a16:colId xmlns:a16="http://schemas.microsoft.com/office/drawing/2014/main" val="3171117357"/>
                    </a:ext>
                  </a:extLst>
                </a:gridCol>
              </a:tblGrid>
              <a:tr h="509844">
                <a:tc>
                  <a:txBody>
                    <a:bodyPr/>
                    <a:lstStyle/>
                    <a:p>
                      <a:pPr algn="ctr"/>
                      <a:r>
                        <a:rPr lang="pt-PT" sz="2000" dirty="0"/>
                        <a:t>PLAYER NAME</a:t>
                      </a:r>
                      <a:endParaRPr lang="en-US" sz="2000" dirty="0"/>
                    </a:p>
                  </a:txBody>
                  <a:tcPr/>
                </a:tc>
                <a:tc>
                  <a:txBody>
                    <a:bodyPr/>
                    <a:lstStyle/>
                    <a:p>
                      <a:pPr algn="ctr"/>
                      <a:r>
                        <a:rPr lang="pt-PT" sz="1600" dirty="0"/>
                        <a:t>VALUATION ACCORDING TO ‘ON-PITCH’ STATS</a:t>
                      </a:r>
                      <a:endParaRPr lang="en-US" sz="1600" dirty="0"/>
                    </a:p>
                  </a:txBody>
                  <a:tcPr/>
                </a:tc>
                <a:tc>
                  <a:txBody>
                    <a:bodyPr/>
                    <a:lstStyle/>
                    <a:p>
                      <a:pPr algn="ctr"/>
                      <a:r>
                        <a:rPr lang="pt-PT" sz="1600" dirty="0"/>
                        <a:t>SOCIAL MEDIA INFLUENCE</a:t>
                      </a:r>
                      <a:endParaRPr lang="en-US" sz="1600" dirty="0"/>
                    </a:p>
                  </a:txBody>
                  <a:tcPr/>
                </a:tc>
                <a:tc>
                  <a:txBody>
                    <a:bodyPr/>
                    <a:lstStyle/>
                    <a:p>
                      <a:pPr algn="ctr"/>
                      <a:r>
                        <a:rPr lang="pt-PT" sz="1600" dirty="0"/>
                        <a:t>OVER VALUATION JUSTIFIED</a:t>
                      </a:r>
                      <a:endParaRPr lang="en-US" sz="1600" dirty="0"/>
                    </a:p>
                  </a:txBody>
                  <a:tcPr/>
                </a:tc>
                <a:extLst>
                  <a:ext uri="{0D108BD9-81ED-4DB2-BD59-A6C34878D82A}">
                    <a16:rowId xmlns:a16="http://schemas.microsoft.com/office/drawing/2014/main" val="963946679"/>
                  </a:ext>
                </a:extLst>
              </a:tr>
              <a:tr h="509844">
                <a:tc>
                  <a:txBody>
                    <a:bodyPr/>
                    <a:lstStyle/>
                    <a:p>
                      <a:pPr algn="ctr"/>
                      <a:r>
                        <a:rPr lang="pt-PT" dirty="0"/>
                        <a:t>Antoine </a:t>
                      </a:r>
                      <a:r>
                        <a:rPr lang="pt-PT" dirty="0" err="1"/>
                        <a:t>Griezmann</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2728518404"/>
                  </a:ext>
                </a:extLst>
              </a:tr>
              <a:tr h="509844">
                <a:tc>
                  <a:txBody>
                    <a:bodyPr/>
                    <a:lstStyle/>
                    <a:p>
                      <a:pPr algn="ctr"/>
                      <a:r>
                        <a:rPr lang="pt-PT" dirty="0"/>
                        <a:t>Cristiano Ronaldo</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819608309"/>
                  </a:ext>
                </a:extLst>
              </a:tr>
              <a:tr h="509844">
                <a:tc>
                  <a:txBody>
                    <a:bodyPr/>
                    <a:lstStyle/>
                    <a:p>
                      <a:pPr algn="ctr"/>
                      <a:r>
                        <a:rPr lang="pt-PT" dirty="0" err="1"/>
                        <a:t>Eden</a:t>
                      </a:r>
                      <a:r>
                        <a:rPr lang="pt-PT" dirty="0"/>
                        <a:t> </a:t>
                      </a:r>
                      <a:r>
                        <a:rPr lang="pt-PT" dirty="0" err="1"/>
                        <a:t>Hazard</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1210376202"/>
                  </a:ext>
                </a:extLst>
              </a:tr>
              <a:tr h="509844">
                <a:tc>
                  <a:txBody>
                    <a:bodyPr/>
                    <a:lstStyle/>
                    <a:p>
                      <a:pPr algn="ctr"/>
                      <a:r>
                        <a:rPr lang="pt-PT" dirty="0"/>
                        <a:t>Gabriel Jesus</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2324126984"/>
                  </a:ext>
                </a:extLst>
              </a:tr>
              <a:tr h="509844">
                <a:tc>
                  <a:txBody>
                    <a:bodyPr/>
                    <a:lstStyle/>
                    <a:p>
                      <a:pPr algn="ctr"/>
                      <a:r>
                        <a:rPr lang="pt-PT" dirty="0" err="1"/>
                        <a:t>Hakim</a:t>
                      </a:r>
                      <a:r>
                        <a:rPr lang="pt-PT" dirty="0"/>
                        <a:t> </a:t>
                      </a:r>
                      <a:r>
                        <a:rPr lang="pt-PT" dirty="0" err="1"/>
                        <a:t>Zyiech</a:t>
                      </a:r>
                      <a:endParaRPr lang="en-US" dirty="0"/>
                    </a:p>
                  </a:txBody>
                  <a:tcPr/>
                </a:tc>
                <a:tc>
                  <a:txBody>
                    <a:bodyPr/>
                    <a:lstStyle/>
                    <a:p>
                      <a:pPr algn="ctr"/>
                      <a:r>
                        <a:rPr lang="pt-PT" dirty="0" err="1"/>
                        <a:t>Undervalued</a:t>
                      </a:r>
                      <a:endParaRPr lang="en-US" dirty="0"/>
                    </a:p>
                  </a:txBody>
                  <a:tcPr/>
                </a:tc>
                <a:tc>
                  <a:txBody>
                    <a:bodyPr/>
                    <a:lstStyle/>
                    <a:p>
                      <a:pPr algn="ct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1619738801"/>
                  </a:ext>
                </a:extLst>
              </a:tr>
              <a:tr h="509844">
                <a:tc>
                  <a:txBody>
                    <a:bodyPr/>
                    <a:lstStyle/>
                    <a:p>
                      <a:pPr algn="ctr"/>
                      <a:r>
                        <a:rPr lang="en-US" sz="1800" b="0" i="0" kern="1200" dirty="0">
                          <a:solidFill>
                            <a:schemeClr val="dk1"/>
                          </a:solidFill>
                          <a:effectLst/>
                          <a:latin typeface="+mn-lt"/>
                          <a:ea typeface="+mn-ea"/>
                          <a:cs typeface="+mn-cs"/>
                        </a:rPr>
                        <a:t>Philippe Coutinho</a:t>
                      </a:r>
                      <a:endParaRPr lang="en-US" dirty="0"/>
                    </a:p>
                  </a:txBody>
                  <a:tcPr/>
                </a:tc>
                <a:tc>
                  <a:txBody>
                    <a:bodyPr/>
                    <a:lstStyle/>
                    <a:p>
                      <a:pPr algn="ctr"/>
                      <a:r>
                        <a:rPr lang="pt-PT" dirty="0" err="1"/>
                        <a:t>Undervalued</a:t>
                      </a:r>
                      <a:endParaRPr lang="en-US" dirty="0"/>
                    </a:p>
                  </a:txBody>
                  <a:tcPr/>
                </a:tc>
                <a:tc>
                  <a:txBody>
                    <a:bodyPr/>
                    <a:lstStyle/>
                    <a:p>
                      <a:pPr algn="ctr"/>
                      <a:r>
                        <a:rPr lang="pt-PT" dirty="0"/>
                        <a:t>Non-</a:t>
                      </a:r>
                      <a:r>
                        <a:rPr lang="pt-PT" dirty="0" err="1"/>
                        <a:t>Influent</a:t>
                      </a:r>
                      <a:endParaRPr lang="en-US" dirty="0"/>
                    </a:p>
                  </a:txBody>
                  <a:tcPr/>
                </a:tc>
                <a:tc>
                  <a:txBody>
                    <a:bodyPr/>
                    <a:lstStyle/>
                    <a:p>
                      <a:pPr algn="ctr"/>
                      <a:r>
                        <a:rPr lang="pt-PT" dirty="0"/>
                        <a:t>-</a:t>
                      </a:r>
                      <a:endParaRPr lang="en-US" dirty="0"/>
                    </a:p>
                  </a:txBody>
                  <a:tcPr/>
                </a:tc>
                <a:extLst>
                  <a:ext uri="{0D108BD9-81ED-4DB2-BD59-A6C34878D82A}">
                    <a16:rowId xmlns:a16="http://schemas.microsoft.com/office/drawing/2014/main" val="3775348692"/>
                  </a:ext>
                </a:extLst>
              </a:tr>
            </a:tbl>
          </a:graphicData>
        </a:graphic>
      </p:graphicFrame>
    </p:spTree>
    <p:extLst>
      <p:ext uri="{BB962C8B-B14F-4D97-AF65-F5344CB8AC3E}">
        <p14:creationId xmlns:p14="http://schemas.microsoft.com/office/powerpoint/2010/main" val="1086067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Posição de Conteúdo 2">
            <a:extLst>
              <a:ext uri="{FF2B5EF4-FFF2-40B4-BE49-F238E27FC236}">
                <a16:creationId xmlns:a16="http://schemas.microsoft.com/office/drawing/2014/main" id="{B8B23AFB-71DE-4ED6-B6D5-3748868F5195}"/>
              </a:ext>
            </a:extLst>
          </p:cNvPr>
          <p:cNvSpPr>
            <a:spLocks noGrp="1"/>
          </p:cNvSpPr>
          <p:nvPr>
            <p:ph idx="1"/>
          </p:nvPr>
        </p:nvSpPr>
        <p:spPr>
          <a:xfrm>
            <a:off x="934278" y="1124998"/>
            <a:ext cx="10326556" cy="4608003"/>
          </a:xfrm>
        </p:spPr>
        <p:txBody>
          <a:bodyPr>
            <a:normAutofit/>
          </a:bodyPr>
          <a:lstStyle/>
          <a:p>
            <a:pPr marL="0" indent="0" algn="ctr">
              <a:buNone/>
            </a:pPr>
            <a:r>
              <a:rPr lang="en-US" sz="9600" b="1" dirty="0">
                <a:solidFill>
                  <a:schemeClr val="accent1"/>
                </a:solidFill>
              </a:rPr>
              <a:t>Statistical Tests</a:t>
            </a:r>
          </a:p>
        </p:txBody>
      </p:sp>
    </p:spTree>
    <p:extLst>
      <p:ext uri="{BB962C8B-B14F-4D97-AF65-F5344CB8AC3E}">
        <p14:creationId xmlns:p14="http://schemas.microsoft.com/office/powerpoint/2010/main" val="361595820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020D4-A891-4F83-BAA5-4533AF649998}"/>
              </a:ext>
            </a:extLst>
          </p:cNvPr>
          <p:cNvSpPr>
            <a:spLocks noGrp="1"/>
          </p:cNvSpPr>
          <p:nvPr>
            <p:ph type="title"/>
          </p:nvPr>
        </p:nvSpPr>
        <p:spPr>
          <a:xfrm>
            <a:off x="581192" y="1027043"/>
            <a:ext cx="11029616" cy="762000"/>
          </a:xfrm>
        </p:spPr>
        <p:txBody>
          <a:bodyPr>
            <a:normAutofit/>
          </a:bodyPr>
          <a:lstStyle/>
          <a:p>
            <a:pPr algn="ctr"/>
            <a:r>
              <a:rPr lang="en-US" sz="4800" b="1" dirty="0"/>
              <a:t>Goodness of fit</a:t>
            </a:r>
          </a:p>
        </p:txBody>
      </p:sp>
      <p:sp>
        <p:nvSpPr>
          <p:cNvPr id="3" name="Marcador de Posição de Conteúdo 2">
            <a:extLst>
              <a:ext uri="{FF2B5EF4-FFF2-40B4-BE49-F238E27FC236}">
                <a16:creationId xmlns:a16="http://schemas.microsoft.com/office/drawing/2014/main" id="{84373A29-AC37-4382-BE1C-9E53C4991364}"/>
              </a:ext>
            </a:extLst>
          </p:cNvPr>
          <p:cNvSpPr>
            <a:spLocks noGrp="1"/>
          </p:cNvSpPr>
          <p:nvPr>
            <p:ph idx="1"/>
          </p:nvPr>
        </p:nvSpPr>
        <p:spPr/>
        <p:txBody>
          <a:bodyPr/>
          <a:lstStyle/>
          <a:p>
            <a:pPr marL="0" indent="0">
              <a:buNone/>
            </a:pPr>
            <a:r>
              <a:rPr lang="pt-PT" dirty="0"/>
              <a:t>In </a:t>
            </a:r>
            <a:r>
              <a:rPr lang="pt-PT" dirty="0" err="1"/>
              <a:t>order</a:t>
            </a:r>
            <a:r>
              <a:rPr lang="pt-PT" dirty="0"/>
              <a:t> to </a:t>
            </a:r>
            <a:r>
              <a:rPr lang="pt-PT" dirty="0" err="1"/>
              <a:t>perform</a:t>
            </a:r>
            <a:r>
              <a:rPr lang="pt-PT" dirty="0"/>
              <a:t> a </a:t>
            </a:r>
            <a:r>
              <a:rPr lang="pt-PT" dirty="0" err="1"/>
              <a:t>Goodness</a:t>
            </a:r>
            <a:r>
              <a:rPr lang="pt-PT" dirty="0"/>
              <a:t> </a:t>
            </a:r>
            <a:r>
              <a:rPr lang="pt-PT" dirty="0" err="1"/>
              <a:t>of</a:t>
            </a:r>
            <a:r>
              <a:rPr lang="pt-PT" dirty="0"/>
              <a:t> </a:t>
            </a:r>
            <a:r>
              <a:rPr lang="pt-PT" dirty="0" err="1"/>
              <a:t>Fit</a:t>
            </a:r>
            <a:r>
              <a:rPr lang="pt-PT" dirty="0"/>
              <a:t> </a:t>
            </a:r>
            <a:r>
              <a:rPr lang="pt-PT" dirty="0" err="1"/>
              <a:t>test</a:t>
            </a:r>
            <a:r>
              <a:rPr lang="pt-PT" dirty="0"/>
              <a:t>, I </a:t>
            </a:r>
            <a:r>
              <a:rPr lang="pt-PT" dirty="0" err="1"/>
              <a:t>imagined</a:t>
            </a:r>
            <a:r>
              <a:rPr lang="pt-PT" dirty="0"/>
              <a:t> </a:t>
            </a:r>
            <a:r>
              <a:rPr lang="pt-PT" dirty="0" err="1"/>
              <a:t>that</a:t>
            </a:r>
            <a:r>
              <a:rPr lang="pt-PT" dirty="0"/>
              <a:t> </a:t>
            </a:r>
            <a:r>
              <a:rPr lang="en-US" dirty="0"/>
              <a:t>the Sports Director claimed that the top offensive players with a market value from 40M to 60M should have ate least this many goals and assists combined by position CM = 8, AM = 10, FW = 15, LW = 15, FW = 20:</a:t>
            </a:r>
          </a:p>
          <a:p>
            <a:r>
              <a:rPr lang="en-US" dirty="0"/>
              <a:t>I gathered the data and performed the Chi-squared test comparing the expected data (Sports Director claim), with the observed data, using a confidence level of 95%.</a:t>
            </a:r>
          </a:p>
          <a:p>
            <a:r>
              <a:rPr lang="en-US" dirty="0"/>
              <a:t>After performing the test, I got a statistic of approximately 5.83 and a p-value of 0.21, which means that I couldn’t refute the Sports Director claim.</a:t>
            </a:r>
          </a:p>
          <a:p>
            <a:r>
              <a:rPr lang="en-US" dirty="0"/>
              <a:t>I can only say that his claim doesn’t seem very close to reality, although I can’t refute it with absolute confidence.</a:t>
            </a:r>
          </a:p>
          <a:p>
            <a:pPr marL="0" indent="0">
              <a:buNone/>
            </a:pPr>
            <a:endParaRPr lang="en-US" dirty="0"/>
          </a:p>
        </p:txBody>
      </p:sp>
    </p:spTree>
    <p:extLst>
      <p:ext uri="{BB962C8B-B14F-4D97-AF65-F5344CB8AC3E}">
        <p14:creationId xmlns:p14="http://schemas.microsoft.com/office/powerpoint/2010/main" val="222584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ividend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2208</TotalTime>
  <Words>1442</Words>
  <Application>Microsoft Office PowerPoint</Application>
  <PresentationFormat>Ecrã Panorâmico</PresentationFormat>
  <Paragraphs>114</Paragraphs>
  <Slides>13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13</vt:i4>
      </vt:variant>
    </vt:vector>
  </HeadingPairs>
  <TitlesOfParts>
    <vt:vector size="17" baseType="lpstr">
      <vt:lpstr>Arial</vt:lpstr>
      <vt:lpstr>Arial Nova Light</vt:lpstr>
      <vt:lpstr>Wingdings 2</vt:lpstr>
      <vt:lpstr>DividendVTI</vt:lpstr>
      <vt:lpstr>Player Market Value Studies</vt:lpstr>
      <vt:lpstr>Classification of Under or over valuation based on Ranking and spearman correlation</vt:lpstr>
      <vt:lpstr>Example</vt:lpstr>
      <vt:lpstr>Why is it important to multiply the differences by the Spearman correlation?</vt:lpstr>
      <vt:lpstr>Influence of social media</vt:lpstr>
      <vt:lpstr>Some Overvalued players</vt:lpstr>
      <vt:lpstr>Some Undervalued players</vt:lpstr>
      <vt:lpstr>Apresentação do PowerPoint</vt:lpstr>
      <vt:lpstr>Goodness of fit</vt:lpstr>
      <vt:lpstr>Confidence intervals 1</vt:lpstr>
      <vt:lpstr>Confidence intervals 2</vt:lpstr>
      <vt:lpstr>Confidence intervals 3</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Market Value Studies</dc:title>
  <dc:creator>Eduardo Rebelo</dc:creator>
  <cp:lastModifiedBy>Eduardo Rebelo</cp:lastModifiedBy>
  <cp:revision>17</cp:revision>
  <dcterms:created xsi:type="dcterms:W3CDTF">2021-03-03T03:55:26Z</dcterms:created>
  <dcterms:modified xsi:type="dcterms:W3CDTF">2021-03-04T16:44:24Z</dcterms:modified>
</cp:coreProperties>
</file>