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62"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4" r:id="rId27"/>
    <p:sldId id="303" r:id="rId28"/>
  </p:sldIdLst>
  <p:sldSz cx="9144000" cy="5143500" type="screen16x9"/>
  <p:notesSz cx="6858000" cy="9144000"/>
  <p:embeddedFontLst>
    <p:embeddedFont>
      <p:font typeface="Lexend Deca" panose="020B0604020202020204" charset="-78"/>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18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24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577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16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2601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959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892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2778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764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96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981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853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77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96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55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95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841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31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025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148504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7.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32612" y="593546"/>
            <a:ext cx="6302111" cy="131519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Proyecto</a:t>
            </a:r>
            <a:br>
              <a:rPr lang="pt-BR" dirty="0"/>
            </a:br>
            <a:r>
              <a:rPr lang="pt-BR" dirty="0"/>
              <a:t>BASES DE DATOS I</a:t>
            </a:r>
            <a:br>
              <a:rPr lang="es-ES" dirty="0"/>
            </a:b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11" name="Google Shape;112;p19">
            <a:extLst>
              <a:ext uri="{FF2B5EF4-FFF2-40B4-BE49-F238E27FC236}">
                <a16:creationId xmlns:a16="http://schemas.microsoft.com/office/drawing/2014/main" id="{B0442C91-2906-495F-9055-55FD5A19FDFC}"/>
              </a:ext>
            </a:extLst>
          </p:cNvPr>
          <p:cNvSpPr txBox="1">
            <a:spLocks/>
          </p:cNvSpPr>
          <p:nvPr/>
        </p:nvSpPr>
        <p:spPr>
          <a:xfrm>
            <a:off x="232612" y="2131603"/>
            <a:ext cx="6579394" cy="22675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buFont typeface="Muli"/>
              <a:buNone/>
            </a:pPr>
            <a:r>
              <a:rPr lang="es-ES" sz="2000" dirty="0">
                <a:solidFill>
                  <a:schemeClr val="accent6"/>
                </a:solidFill>
              </a:rPr>
              <a:t>Grupo #4:</a:t>
            </a:r>
          </a:p>
          <a:p>
            <a:pPr marL="0" indent="0">
              <a:buFont typeface="Muli"/>
              <a:buNone/>
            </a:pPr>
            <a:r>
              <a:rPr lang="es-ES" sz="1600" dirty="0"/>
              <a:t>Eduardo Josué Castro Arita – 20201000399</a:t>
            </a:r>
          </a:p>
          <a:p>
            <a:pPr marL="0" indent="0">
              <a:buFont typeface="Muli"/>
              <a:buNone/>
            </a:pPr>
            <a:r>
              <a:rPr lang="es-ES" sz="1600" dirty="0"/>
              <a:t>Karla Gabriela Navarro Raudales - 2019100313</a:t>
            </a:r>
          </a:p>
          <a:p>
            <a:pPr marL="0" indent="0">
              <a:buFont typeface="Muli"/>
              <a:buNone/>
            </a:pPr>
            <a:r>
              <a:rPr lang="es-ES" sz="1600" dirty="0"/>
              <a:t>Nelson Javier Guevara Ulloa - 20181031564</a:t>
            </a:r>
          </a:p>
          <a:p>
            <a:pPr marL="0" indent="0">
              <a:buFont typeface="Muli"/>
              <a:buNone/>
            </a:pPr>
            <a:r>
              <a:rPr lang="es-ES" sz="1600" dirty="0"/>
              <a:t>Oscar Emanuel Espinoza Martínez - 20201003710</a:t>
            </a:r>
          </a:p>
          <a:p>
            <a:pPr marL="0" indent="0">
              <a:buFont typeface="Muli"/>
              <a:buNone/>
            </a:pPr>
            <a:r>
              <a:rPr lang="es-ES" sz="1600" dirty="0"/>
              <a:t>Rossell Ricardo Ramos Galindo – 20111004060</a:t>
            </a:r>
            <a:br>
              <a:rPr lang="es-ES" sz="1400" dirty="0"/>
            </a:br>
            <a:endParaRPr lang="en-US" sz="1800" dirty="0"/>
          </a:p>
        </p:txBody>
      </p:sp>
      <p:sp>
        <p:nvSpPr>
          <p:cNvPr id="12" name="Google Shape;112;p19">
            <a:extLst>
              <a:ext uri="{FF2B5EF4-FFF2-40B4-BE49-F238E27FC236}">
                <a16:creationId xmlns:a16="http://schemas.microsoft.com/office/drawing/2014/main" id="{EA94795B-B133-4A27-8AC7-0B40D6AF9DB6}"/>
              </a:ext>
            </a:extLst>
          </p:cNvPr>
          <p:cNvSpPr txBox="1">
            <a:spLocks/>
          </p:cNvSpPr>
          <p:nvPr/>
        </p:nvSpPr>
        <p:spPr>
          <a:xfrm>
            <a:off x="3717470" y="4720876"/>
            <a:ext cx="2177005" cy="3540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ctr">
              <a:buFont typeface="Muli"/>
              <a:buNone/>
            </a:pPr>
            <a:r>
              <a:rPr lang="es-ES" sz="1400" dirty="0"/>
              <a:t>10 de Junio de 2022</a:t>
            </a:r>
            <a:br>
              <a:rPr lang="es-ES" sz="1400" dirty="0"/>
            </a:br>
            <a:endParaRPr lang="en-US" sz="1800" dirty="0"/>
          </a:p>
        </p:txBody>
      </p:sp>
      <p:sp>
        <p:nvSpPr>
          <p:cNvPr id="13" name="CuadroTexto 12">
            <a:extLst>
              <a:ext uri="{FF2B5EF4-FFF2-40B4-BE49-F238E27FC236}">
                <a16:creationId xmlns:a16="http://schemas.microsoft.com/office/drawing/2014/main" id="{C92CFFB6-E44D-435E-ADBD-0DE1494DBE29}"/>
              </a:ext>
            </a:extLst>
          </p:cNvPr>
          <p:cNvSpPr txBox="1"/>
          <p:nvPr/>
        </p:nvSpPr>
        <p:spPr>
          <a:xfrm>
            <a:off x="3522309" y="1740707"/>
            <a:ext cx="4647008" cy="307777"/>
          </a:xfrm>
          <a:prstGeom prst="rect">
            <a:avLst/>
          </a:prstGeom>
          <a:noFill/>
        </p:spPr>
        <p:txBody>
          <a:bodyPr wrap="square">
            <a:spAutoFit/>
          </a:bodyPr>
          <a:lstStyle/>
          <a:p>
            <a:r>
              <a:rPr lang="es-ES" b="1" dirty="0">
                <a:solidFill>
                  <a:schemeClr val="bg1"/>
                </a:solidFill>
              </a:rPr>
              <a:t>Ing. Amy Díaz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331708" y="941151"/>
            <a:ext cx="8480584" cy="3890407"/>
          </a:xfrm>
          <a:prstGeom prst="rect">
            <a:avLst/>
          </a:prstGeom>
        </p:spPr>
        <p:txBody>
          <a:bodyPr spcFirstLastPara="1" wrap="square" lIns="0" tIns="0" rIns="0" bIns="0" anchor="t" anchorCtr="0">
            <a:noAutofit/>
          </a:bodyPr>
          <a:lstStyle/>
          <a:p>
            <a:pPr marL="342900" indent="-342900"/>
            <a:endParaRPr lang="es-ES" sz="2400" b="1" dirty="0">
              <a:solidFill>
                <a:schemeClr val="bg1"/>
              </a:solidFill>
            </a:endParaRP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14971" y="35049"/>
            <a:ext cx="6114056" cy="594209"/>
          </a:xfrm>
        </p:spPr>
        <p:txBody>
          <a:bodyPr/>
          <a:lstStyle/>
          <a:p>
            <a:pPr algn="ctr"/>
            <a:r>
              <a:rPr lang="es-ES" dirty="0"/>
              <a:t>Modelo de Negocio CANVAS</a:t>
            </a:r>
          </a:p>
        </p:txBody>
      </p:sp>
      <p:pic>
        <p:nvPicPr>
          <p:cNvPr id="6" name="Imagen 5">
            <a:extLst>
              <a:ext uri="{FF2B5EF4-FFF2-40B4-BE49-F238E27FC236}">
                <a16:creationId xmlns:a16="http://schemas.microsoft.com/office/drawing/2014/main" id="{11296903-213D-4CFB-9B8C-63AFFB4466F9}"/>
              </a:ext>
            </a:extLst>
          </p:cNvPr>
          <p:cNvPicPr/>
          <p:nvPr/>
        </p:nvPicPr>
        <p:blipFill rotWithShape="1">
          <a:blip r:embed="rId3">
            <a:extLst>
              <a:ext uri="{28A0092B-C50C-407E-A947-70E740481C1C}">
                <a14:useLocalDpi xmlns:a14="http://schemas.microsoft.com/office/drawing/2010/main" val="0"/>
              </a:ext>
            </a:extLst>
          </a:blip>
          <a:srcRect l="16591" t="18108" r="17439" b="2883"/>
          <a:stretch/>
        </p:blipFill>
        <p:spPr bwMode="auto">
          <a:xfrm>
            <a:off x="769119" y="629258"/>
            <a:ext cx="7605760" cy="4373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733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331708" y="941151"/>
            <a:ext cx="8480584" cy="3890407"/>
          </a:xfrm>
          <a:prstGeom prst="rect">
            <a:avLst/>
          </a:prstGeom>
        </p:spPr>
        <p:txBody>
          <a:bodyPr spcFirstLastPara="1" wrap="square" lIns="0" tIns="0" rIns="0" bIns="0" anchor="t" anchorCtr="0">
            <a:noAutofit/>
          </a:bodyPr>
          <a:lstStyle/>
          <a:p>
            <a:pPr marL="342900" indent="-342900"/>
            <a:endParaRPr lang="es-ES" sz="2400" b="1" dirty="0">
              <a:solidFill>
                <a:schemeClr val="bg1"/>
              </a:solidFill>
            </a:endParaRP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14972" y="-32315"/>
            <a:ext cx="6114056" cy="594209"/>
          </a:xfrm>
        </p:spPr>
        <p:txBody>
          <a:bodyPr/>
          <a:lstStyle/>
          <a:p>
            <a:pPr algn="ctr"/>
            <a:r>
              <a:rPr lang="es-ES" dirty="0"/>
              <a:t>Diagrama ER</a:t>
            </a:r>
          </a:p>
        </p:txBody>
      </p:sp>
      <p:pic>
        <p:nvPicPr>
          <p:cNvPr id="5" name="Imagen 4">
            <a:extLst>
              <a:ext uri="{FF2B5EF4-FFF2-40B4-BE49-F238E27FC236}">
                <a16:creationId xmlns:a16="http://schemas.microsoft.com/office/drawing/2014/main" id="{19043FB9-C11D-4546-BF9A-8CEE9BB2E988}"/>
              </a:ext>
            </a:extLst>
          </p:cNvPr>
          <p:cNvPicPr>
            <a:picLocks noChangeAspect="1"/>
          </p:cNvPicPr>
          <p:nvPr/>
        </p:nvPicPr>
        <p:blipFill>
          <a:blip r:embed="rId3"/>
          <a:stretch>
            <a:fillRect/>
          </a:stretch>
        </p:blipFill>
        <p:spPr>
          <a:xfrm>
            <a:off x="638686" y="580672"/>
            <a:ext cx="7866628" cy="4444490"/>
          </a:xfrm>
          <a:prstGeom prst="rect">
            <a:avLst/>
          </a:prstGeom>
        </p:spPr>
      </p:pic>
    </p:spTree>
    <p:extLst>
      <p:ext uri="{BB962C8B-B14F-4D97-AF65-F5344CB8AC3E}">
        <p14:creationId xmlns:p14="http://schemas.microsoft.com/office/powerpoint/2010/main" val="307189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269845" y="917103"/>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TRABAJA_PARA: </a:t>
            </a:r>
            <a:r>
              <a:rPr lang="es-ES" sz="2000" dirty="0"/>
              <a:t>Un departamento puede tener varios empleados, pero un empleado solo puede pertenecer a un departamento. Relación 1:N (</a:t>
            </a:r>
            <a:r>
              <a:rPr lang="es-ES" sz="2000" dirty="0" err="1"/>
              <a:t>Ej</a:t>
            </a:r>
            <a:r>
              <a:rPr lang="es-ES" sz="2000" dirty="0"/>
              <a:t>: El empleado Juan pertenece al departamento de Compras pero solamente a 1 único departamento puede pertenecer.)  Su participación es total en ambos lados ya que para que exista un departamento debe de tener empleados y para que una persona sea empleado en un establecimiento debe de pertenecer a un departamento de dicho establecimiento.</a:t>
            </a:r>
          </a:p>
          <a:p>
            <a:pPr marL="342900" indent="-342900"/>
            <a:r>
              <a:rPr lang="es-ES" sz="2000" b="1" dirty="0">
                <a:solidFill>
                  <a:schemeClr val="accent4">
                    <a:lumMod val="60000"/>
                    <a:lumOff val="40000"/>
                  </a:schemeClr>
                </a:solidFill>
              </a:rPr>
              <a:t>ES: </a:t>
            </a:r>
            <a:r>
              <a:rPr lang="es-ES" sz="2000" dirty="0"/>
              <a:t>A un empleado se le asigna un rol de trabajo, un rol de trabajo puede ser asignado a varios empleados. Relación 1:N.Existe una participación total en ambos lados ya que para que exista un empleado debe de tener un rol asignado y para que exista ese rol en el departamento se debe asignar un empleado.</a:t>
            </a:r>
          </a:p>
          <a:p>
            <a:pPr marL="342900" indent="-342900"/>
            <a:endParaRPr lang="en-US" sz="20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12</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33275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269845" y="917103"/>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REGISTRA: </a:t>
            </a:r>
            <a:r>
              <a:rPr lang="es-ES" sz="2000" dirty="0">
                <a:solidFill>
                  <a:schemeClr val="bg1"/>
                </a:solidFill>
              </a:rPr>
              <a:t>Un empleado hace registro de la venta de suministros que realiza el proveedor, y dicha venta solo puede ser registrada por un empleado. (</a:t>
            </a:r>
            <a:r>
              <a:rPr lang="es-ES" sz="2000" dirty="0" err="1">
                <a:solidFill>
                  <a:schemeClr val="bg1"/>
                </a:solidFill>
              </a:rPr>
              <a:t>Ej</a:t>
            </a:r>
            <a:r>
              <a:rPr lang="es-ES" sz="2000" dirty="0">
                <a:solidFill>
                  <a:schemeClr val="bg1"/>
                </a:solidFill>
              </a:rPr>
              <a:t>: Juan (Comprador) registra la venta 1 que realizó el proveedor. Solo Juan pudo registrar esa venta. Pero también existe Pedro qué es comprador y él puede registrar la siguiente venta.) El abastecimiento tiene relación de participación total ya que es necesario que sea registrado por un empleado si o si, mientras que un empleado puede que no trabaja en el abastecimiento por tanto su participación es parcial.</a:t>
            </a:r>
            <a:endParaRPr lang="en-U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13</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33213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269845" y="917103"/>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REALIZA: </a:t>
            </a:r>
            <a:r>
              <a:rPr lang="es-ES" sz="2000" dirty="0">
                <a:solidFill>
                  <a:schemeClr val="bg1"/>
                </a:solidFill>
              </a:rPr>
              <a:t>Un proveedor puede realizar varios abastecimientos de producto al supermercado, pero dicho abastecimiento es realizado por un proveedor en específico (</a:t>
            </a:r>
            <a:r>
              <a:rPr lang="es-ES" sz="2000" dirty="0" err="1">
                <a:solidFill>
                  <a:schemeClr val="bg1"/>
                </a:solidFill>
              </a:rPr>
              <a:t>Ej</a:t>
            </a:r>
            <a:r>
              <a:rPr lang="es-ES" sz="2000" dirty="0">
                <a:solidFill>
                  <a:schemeClr val="bg1"/>
                </a:solidFill>
              </a:rPr>
              <a:t>: El supermercado necesita tener productos de bebidas gaseosas, por tanto, se le solicita al proveedor en específico abastecer con sus productos al supermercado)</a:t>
            </a:r>
          </a:p>
          <a:p>
            <a:pPr marL="342900" indent="-342900"/>
            <a:endParaRPr lang="en-U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14</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83182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1412759"/>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SUMINISTRA: </a:t>
            </a:r>
            <a:r>
              <a:rPr lang="es-ES" sz="2000" dirty="0">
                <a:solidFill>
                  <a:schemeClr val="bg1"/>
                </a:solidFill>
              </a:rPr>
              <a:t>Varios productos son suministrados en distintos abastecimientos que se realizan al supermercado y en un registro de abastecimiento pueden suministrarse varios productos. Relación N:M. La participación de abastecimiento es total ya que para que exista dicho registro debe estar involucrado con algún producto mientras que el producto para existir no necesita de ese registro por tanto la participación de producto es parcial. (</a:t>
            </a:r>
            <a:r>
              <a:rPr lang="es-ES" sz="2000" dirty="0" err="1">
                <a:solidFill>
                  <a:schemeClr val="bg1"/>
                </a:solidFill>
              </a:rPr>
              <a:t>Ej</a:t>
            </a:r>
            <a:r>
              <a:rPr lang="es-ES" sz="2000" dirty="0">
                <a:solidFill>
                  <a:schemeClr val="bg1"/>
                </a:solidFill>
              </a:rPr>
              <a:t>: En la 1 venta se registra que se compraron huevos, leche y carne ; Durante el mes, la carne se suministró mediante 4 ventas según el registro de abastecimiento)</a:t>
            </a:r>
            <a:endParaRPr lang="en-U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15</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8311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1492651"/>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TRABAJA_EN: </a:t>
            </a:r>
            <a:r>
              <a:rPr lang="es-ES" sz="2000" dirty="0">
                <a:solidFill>
                  <a:schemeClr val="bg1"/>
                </a:solidFill>
              </a:rPr>
              <a:t>Un empleado (que tenga el rol de cajero) solo puede trabajar en una caja y dicha caja puede tener varios cajeros, ya que depende en qué jornada puede que cambie el empleado en caja. Relación 1:N. La caja tiene participación total ya que para que exista dicho servicio se requiere que haya un empleado, mientras que existen empleados que no desempeñan el rol de cajero, su participación es parcial ya que no tiene dependencia de la caja.</a:t>
            </a:r>
            <a:endParaRPr lang="en-U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16</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9915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1303825"/>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GENERA: </a:t>
            </a:r>
            <a:r>
              <a:rPr lang="es-ES" sz="2000" dirty="0">
                <a:solidFill>
                  <a:schemeClr val="bg1"/>
                </a:solidFill>
              </a:rPr>
              <a:t>Un cajero puede generar varias facturas, pero una factura solo puede ser generada por un cajero. Relación 1:N. FACTURA posee participación total ya que para que exista depende de un cajero para poder registrar las compras y generarse. (ej. El cajero 1 realizo registro de 3 facturas durante el día y las facturas 1,2, y 3 solo pudieron ser registradas por 1 caja y no por otra. El cajero 2 registro las facturas 4,5 y 6 las cuales solo pudieron ser registradas por dicho cajero y así sucesivamente.).</a:t>
            </a:r>
            <a:endParaRPr lang="en-U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dirty="0"/>
              <a:t>17</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125657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1115817"/>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PERTENECE: </a:t>
            </a:r>
            <a:r>
              <a:rPr lang="es-ES" sz="2000" dirty="0">
                <a:solidFill>
                  <a:schemeClr val="bg1"/>
                </a:solidFill>
              </a:rPr>
              <a:t>Un cliente puede tener varias facturas, pero una factura solo puede pertenecer a un cliente. Relación 1: N. Se genera una participación total en ambas partes ya que para que exista una FACTURA debe haber un CLIENTE realizando compras y para que una persona sea considerada CLIENTE debe tener una FACTURA que confirme la compra de productos que realizo. </a:t>
            </a:r>
          </a:p>
          <a:p>
            <a:pPr marL="342900" indent="-342900"/>
            <a:endParaRPr lang="es-ES" sz="2000" dirty="0">
              <a:solidFill>
                <a:schemeClr val="bg1"/>
              </a:solidFill>
            </a:endParaRPr>
          </a:p>
          <a:p>
            <a:pPr marL="457200" lvl="1" indent="0">
              <a:buNone/>
            </a:pPr>
            <a:r>
              <a:rPr lang="es-ES" sz="2000" dirty="0">
                <a:solidFill>
                  <a:schemeClr val="bg1"/>
                </a:solidFill>
              </a:rPr>
              <a:t>(</a:t>
            </a:r>
            <a:r>
              <a:rPr lang="es-ES" sz="2000" dirty="0" err="1">
                <a:solidFill>
                  <a:schemeClr val="bg1"/>
                </a:solidFill>
              </a:rPr>
              <a:t>Ej</a:t>
            </a:r>
            <a:r>
              <a:rPr lang="es-ES" sz="2000" dirty="0">
                <a:solidFill>
                  <a:schemeClr val="bg1"/>
                </a:solidFill>
              </a:rPr>
              <a:t>: La factura 567 le pertenece a María y no puede ser de nadie más; María pudo haber realizado 3 compras por tanto las 3 facturas generadas 1,2,3 le pertenecen solamente a ella,). Un cliente puede tener posesión de varias facturas, pero una factura solo puede tener un cliente)</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dirty="0"/>
              <a:t>18</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316018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936355"/>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lumMod val="60000"/>
                    <a:lumOff val="40000"/>
                  </a:schemeClr>
                </a:solidFill>
              </a:rPr>
              <a:t>TIENE: </a:t>
            </a:r>
            <a:r>
              <a:rPr lang="es-ES" sz="2000" dirty="0">
                <a:solidFill>
                  <a:schemeClr val="bg1"/>
                </a:solidFill>
              </a:rPr>
              <a:t>Una factura tiene muchos detalles de factura (compra de productos) pero dicha compra solo puede pertenecer a una factura. Relación 1:N. DETALLEFACTURA tiene una participación total ya que este solo puede existir si se tiene una Factura a donde añadir dicho registro. (</a:t>
            </a:r>
            <a:r>
              <a:rPr lang="es-ES" sz="2000" dirty="0" err="1">
                <a:solidFill>
                  <a:schemeClr val="bg1"/>
                </a:solidFill>
              </a:rPr>
              <a:t>Ej</a:t>
            </a:r>
            <a:r>
              <a:rPr lang="es-ES" sz="2000" dirty="0">
                <a:solidFill>
                  <a:schemeClr val="bg1"/>
                </a:solidFill>
              </a:rPr>
              <a:t>: La factura 1 compró Pan y Mantequilla mientras que la factura 2 sólo compro huevos)</a:t>
            </a:r>
          </a:p>
          <a:p>
            <a:pPr marL="342900" indent="-342900"/>
            <a:r>
              <a:rPr lang="es-ES" sz="2000" b="1" dirty="0">
                <a:solidFill>
                  <a:schemeClr val="accent4">
                    <a:lumMod val="60000"/>
                    <a:lumOff val="40000"/>
                  </a:schemeClr>
                </a:solidFill>
              </a:rPr>
              <a:t>VENTA: </a:t>
            </a:r>
            <a:r>
              <a:rPr lang="es-ES" sz="2000" dirty="0">
                <a:solidFill>
                  <a:schemeClr val="bg1"/>
                </a:solidFill>
              </a:rPr>
              <a:t>Una caja en específico vende varios productos, pero un producto solo puede ser vendido por esa caja en específico. Relación 1:N. (Ej. Se venden varias coca colas dentro del supermercado, pero en una caja en específico se pasará a venderse la botella número 1 por tanto, esa botella no puede ser vendida por nadie más. Cabe recalcar que en otras cajas se estarán vendiendo coca-colas, pero no el número de botella que la diferencia de las otras).</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dirty="0"/>
              <a:t>19</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327247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724766" y="2374337"/>
            <a:ext cx="2017495" cy="1209250"/>
          </a:xfrm>
          <a:prstGeom prst="rect">
            <a:avLst/>
          </a:prstGeom>
          <a:noFill/>
          <a:ln>
            <a:noFill/>
          </a:ln>
        </p:spPr>
      </p:pic>
      <p:sp>
        <p:nvSpPr>
          <p:cNvPr id="111" name="Google Shape;111;p19"/>
          <p:cNvSpPr txBox="1">
            <a:spLocks noGrp="1"/>
          </p:cNvSpPr>
          <p:nvPr>
            <p:ph type="ctrTitle" idx="4294967295"/>
          </p:nvPr>
        </p:nvSpPr>
        <p:spPr>
          <a:xfrm>
            <a:off x="328612" y="46443"/>
            <a:ext cx="5522119" cy="9159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Supermercado</a:t>
            </a:r>
            <a:endParaRPr sz="6000" dirty="0"/>
          </a:p>
        </p:txBody>
      </p:sp>
      <p:sp>
        <p:nvSpPr>
          <p:cNvPr id="112" name="Google Shape;112;p19"/>
          <p:cNvSpPr txBox="1">
            <a:spLocks noGrp="1"/>
          </p:cNvSpPr>
          <p:nvPr>
            <p:ph type="subTitle" idx="4294967295"/>
          </p:nvPr>
        </p:nvSpPr>
        <p:spPr>
          <a:xfrm>
            <a:off x="195712" y="1597745"/>
            <a:ext cx="4743593" cy="341316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sz="1400" dirty="0"/>
              <a:t>En este caso se selecciono el supermercado donde el modelo de negocio gira entorno a su actividad de la compra y venta de productos que se desenvuelven dentro de la industria de la comercialización de alimentos, artículos, accesorios, etc., con el propósito de satisfacer las necesidades de la sociedad actual.</a:t>
            </a:r>
          </a:p>
          <a:p>
            <a:pPr marL="0" indent="0">
              <a:buNone/>
            </a:pPr>
            <a:r>
              <a:rPr lang="es-ES" sz="1400" dirty="0"/>
              <a:t>El supermercado realiza varias compras a varios proveedores para adquirir varios productos y esto es realizado por los empleados de la empresa.</a:t>
            </a:r>
          </a:p>
          <a:p>
            <a:pPr marL="0" lvl="0" indent="0" algn="l" rtl="0">
              <a:spcBef>
                <a:spcPts val="600"/>
              </a:spcBef>
              <a:spcAft>
                <a:spcPts val="0"/>
              </a:spcAft>
              <a:buNone/>
            </a:pPr>
            <a:r>
              <a:rPr lang="es-ES" sz="1400" dirty="0"/>
              <a:t>Este modelo es transaccional ya que se pueden agregar nuevos productos a las facturas, se puede modificar dicha factura con la cantidad de un determinado producto y también se pueden eliminar productos de dicha factura.</a:t>
            </a:r>
            <a:endParaRPr lang="en-US" sz="14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14" name="Google Shape;114;p19"/>
          <p:cNvPicPr preferRelativeResize="0"/>
          <p:nvPr/>
        </p:nvPicPr>
        <p:blipFill>
          <a:blip r:embed="rId4">
            <a:alphaModFix/>
          </a:blip>
          <a:stretch>
            <a:fillRect/>
          </a:stretch>
        </p:blipFill>
        <p:spPr>
          <a:xfrm>
            <a:off x="4901305" y="1597745"/>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5084034" y="1719438"/>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6168375" y="2333413"/>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6168375" y="1940847"/>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6101361" y="919515"/>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894652" y="1830037"/>
            <a:ext cx="848475" cy="555275"/>
          </a:xfrm>
          <a:prstGeom prst="rect">
            <a:avLst/>
          </a:prstGeom>
          <a:noFill/>
          <a:ln>
            <a:noFill/>
          </a:ln>
        </p:spPr>
      </p:pic>
      <p:cxnSp>
        <p:nvCxnSpPr>
          <p:cNvPr id="120" name="Google Shape;120;p19"/>
          <p:cNvCxnSpPr/>
          <p:nvPr/>
        </p:nvCxnSpPr>
        <p:spPr>
          <a:xfrm>
            <a:off x="7473175" y="3420563"/>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5424925" y="2198513"/>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8217388" y="1533991"/>
            <a:ext cx="190716" cy="555275"/>
          </a:xfrm>
          <a:prstGeom prst="rect">
            <a:avLst/>
          </a:prstGeom>
          <a:noFill/>
          <a:ln>
            <a:noFill/>
          </a:ln>
        </p:spPr>
      </p:pic>
      <p:cxnSp>
        <p:nvCxnSpPr>
          <p:cNvPr id="123" name="Google Shape;123;p19"/>
          <p:cNvCxnSpPr/>
          <p:nvPr/>
        </p:nvCxnSpPr>
        <p:spPr>
          <a:xfrm flipH="1">
            <a:off x="5151925" y="3344363"/>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7424575" y="2274713"/>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937213" y="2896271"/>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8175066" y="3451269"/>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548483" y="3611630"/>
            <a:ext cx="430025" cy="599150"/>
          </a:xfrm>
          <a:prstGeom prst="rect">
            <a:avLst/>
          </a:prstGeom>
          <a:noFill/>
          <a:ln>
            <a:noFill/>
          </a:ln>
        </p:spPr>
      </p:pic>
      <p:sp>
        <p:nvSpPr>
          <p:cNvPr id="128" name="Google Shape;128;p19"/>
          <p:cNvSpPr/>
          <p:nvPr/>
        </p:nvSpPr>
        <p:spPr>
          <a:xfrm>
            <a:off x="6628700" y="1808525"/>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1;p19">
            <a:extLst>
              <a:ext uri="{FF2B5EF4-FFF2-40B4-BE49-F238E27FC236}">
                <a16:creationId xmlns:a16="http://schemas.microsoft.com/office/drawing/2014/main" id="{C8FC7C7F-035B-4783-ACB5-13F7FD75A8D8}"/>
              </a:ext>
            </a:extLst>
          </p:cNvPr>
          <p:cNvSpPr txBox="1">
            <a:spLocks/>
          </p:cNvSpPr>
          <p:nvPr/>
        </p:nvSpPr>
        <p:spPr>
          <a:xfrm>
            <a:off x="153320" y="1170720"/>
            <a:ext cx="3913974" cy="486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s-ES" sz="2400" u="sng" dirty="0">
                <a:solidFill>
                  <a:schemeClr val="accent6">
                    <a:lumMod val="60000"/>
                    <a:lumOff val="40000"/>
                  </a:schemeClr>
                </a:solidFill>
              </a:rPr>
              <a:t>Modelo de negocio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936355"/>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solidFill>
              </a:rPr>
              <a:t>COMPRA: </a:t>
            </a:r>
            <a:r>
              <a:rPr lang="es-ES" sz="2000" dirty="0">
                <a:solidFill>
                  <a:schemeClr val="bg1"/>
                </a:solidFill>
              </a:rPr>
              <a:t>Varios productos pueden ser comprados por un cliente en específico y un cliente en específico puede comprar varios productos. Relación 1:N . Con esto nos referimos que distintos clientes estarán haciendo sus compras en específico llevando solamente lo que necesitan y pueden que haya productos que algunos clientes no compren. El Cliente tiene una participación total ya que para ser considerado cliente debe haber comprado por lo menos 1 producto. </a:t>
            </a:r>
          </a:p>
          <a:p>
            <a:pPr marL="342900" indent="-342900"/>
            <a:r>
              <a:rPr lang="es-ES" sz="2000" b="1" dirty="0">
                <a:solidFill>
                  <a:schemeClr val="accent4"/>
                </a:solidFill>
              </a:rPr>
              <a:t>PERTENECE_A: </a:t>
            </a:r>
            <a:r>
              <a:rPr lang="es-ES" sz="2000" dirty="0">
                <a:solidFill>
                  <a:schemeClr val="bg1"/>
                </a:solidFill>
              </a:rPr>
              <a:t>Un producto pertenece a solo un área mientras que un área puede tener a varios productos en ella. Relación 1:N  (</a:t>
            </a:r>
            <a:r>
              <a:rPr lang="es-ES" sz="2000" dirty="0" err="1">
                <a:solidFill>
                  <a:schemeClr val="bg1"/>
                </a:solidFill>
              </a:rPr>
              <a:t>Ej</a:t>
            </a:r>
            <a:r>
              <a:rPr lang="es-ES" sz="2000" dirty="0">
                <a:solidFill>
                  <a:schemeClr val="bg1"/>
                </a:solidFill>
              </a:rPr>
              <a:t>: La leche solo puede pertenecer al área de lácteos; Y la área de lácteos tiene en ella leche, mantequilla, queso, etc.)</a:t>
            </a:r>
          </a:p>
          <a:p>
            <a:pPr marL="342900" indent="-342900"/>
            <a:endParaRPr lang="es-ES" sz="2000" dirty="0">
              <a:solidFill>
                <a:schemeClr val="bg1"/>
              </a:solidFill>
            </a:endParaRP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dirty="0"/>
              <a:t>20</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87098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192280" y="936355"/>
            <a:ext cx="8759439" cy="3446026"/>
          </a:xfrm>
          <a:prstGeom prst="rect">
            <a:avLst/>
          </a:prstGeom>
        </p:spPr>
        <p:txBody>
          <a:bodyPr spcFirstLastPara="1" wrap="square" lIns="0" tIns="0" rIns="0" bIns="0" anchor="t" anchorCtr="0">
            <a:noAutofit/>
          </a:bodyPr>
          <a:lstStyle/>
          <a:p>
            <a:pPr marL="342900" indent="-342900"/>
            <a:r>
              <a:rPr lang="es-ES" sz="2000" b="1" dirty="0">
                <a:solidFill>
                  <a:schemeClr val="accent4"/>
                </a:solidFill>
              </a:rPr>
              <a:t>CONTIENE: </a:t>
            </a:r>
            <a:r>
              <a:rPr lang="es-ES" sz="2000" dirty="0">
                <a:solidFill>
                  <a:schemeClr val="bg1"/>
                </a:solidFill>
              </a:rPr>
              <a:t>Un detalle de factura (línea de compra) contiene un producto y un producto puede estar en varios detalles de factura. Relación 1:N. Existe una Participación total por parte de DETALLEFACTURA ya que tiene que estar relacionado al menos a 1 producto mientras que un producto no tiene necesidad de estar relacionada en DETALLEFACTURA ya que puede estar en la repisa en espera a ser comprada.</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dirty="0"/>
              <a:t>21</a:t>
            </a:r>
            <a:endParaRPr dirty="0"/>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4823"/>
            <a:ext cx="6014400" cy="524114"/>
          </a:xfrm>
        </p:spPr>
        <p:txBody>
          <a:bodyPr/>
          <a:lstStyle/>
          <a:p>
            <a:pPr algn="ctr"/>
            <a:r>
              <a:rPr lang="es-ES" dirty="0"/>
              <a:t>Suposiciones</a:t>
            </a:r>
          </a:p>
        </p:txBody>
      </p:sp>
    </p:spTree>
    <p:extLst>
      <p:ext uri="{BB962C8B-B14F-4D97-AF65-F5344CB8AC3E}">
        <p14:creationId xmlns:p14="http://schemas.microsoft.com/office/powerpoint/2010/main" val="363395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0471BB9-6DEE-4EC4-884E-5CBF29156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22</a:t>
            </a:fld>
            <a:endParaRPr lang="es-ES"/>
          </a:p>
        </p:txBody>
      </p:sp>
      <p:pic>
        <p:nvPicPr>
          <p:cNvPr id="6" name="Imagen 5">
            <a:extLst>
              <a:ext uri="{FF2B5EF4-FFF2-40B4-BE49-F238E27FC236}">
                <a16:creationId xmlns:a16="http://schemas.microsoft.com/office/drawing/2014/main" id="{884EABD0-9C4D-4D07-9D20-04C76F3B13F5}"/>
              </a:ext>
            </a:extLst>
          </p:cNvPr>
          <p:cNvPicPr>
            <a:picLocks noChangeAspect="1"/>
          </p:cNvPicPr>
          <p:nvPr/>
        </p:nvPicPr>
        <p:blipFill>
          <a:blip r:embed="rId2"/>
          <a:stretch>
            <a:fillRect/>
          </a:stretch>
        </p:blipFill>
        <p:spPr>
          <a:xfrm>
            <a:off x="2115208" y="688469"/>
            <a:ext cx="4913583" cy="4454982"/>
          </a:xfrm>
          <a:prstGeom prst="rect">
            <a:avLst/>
          </a:prstGeom>
        </p:spPr>
      </p:pic>
      <p:sp>
        <p:nvSpPr>
          <p:cNvPr id="7" name="Título 2">
            <a:extLst>
              <a:ext uri="{FF2B5EF4-FFF2-40B4-BE49-F238E27FC236}">
                <a16:creationId xmlns:a16="http://schemas.microsoft.com/office/drawing/2014/main" id="{DC85247E-A8F4-49FA-9B77-A697DD53C326}"/>
              </a:ext>
            </a:extLst>
          </p:cNvPr>
          <p:cNvSpPr>
            <a:spLocks noGrp="1"/>
          </p:cNvSpPr>
          <p:nvPr>
            <p:ph type="title"/>
          </p:nvPr>
        </p:nvSpPr>
        <p:spPr>
          <a:xfrm>
            <a:off x="1464787" y="82202"/>
            <a:ext cx="6014400" cy="524114"/>
          </a:xfrm>
        </p:spPr>
        <p:txBody>
          <a:bodyPr/>
          <a:lstStyle/>
          <a:p>
            <a:pPr algn="ctr"/>
            <a:r>
              <a:rPr lang="es-ES" dirty="0"/>
              <a:t>Diagrama Relacional / Mapeo</a:t>
            </a:r>
          </a:p>
        </p:txBody>
      </p:sp>
    </p:spTree>
    <p:extLst>
      <p:ext uri="{BB962C8B-B14F-4D97-AF65-F5344CB8AC3E}">
        <p14:creationId xmlns:p14="http://schemas.microsoft.com/office/powerpoint/2010/main" val="29179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5E0FC59-53E7-4BFC-9893-D5592C3E7A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23</a:t>
            </a:fld>
            <a:endParaRPr lang="es-ES"/>
          </a:p>
        </p:txBody>
      </p:sp>
      <p:pic>
        <p:nvPicPr>
          <p:cNvPr id="3" name="Imagen 2">
            <a:extLst>
              <a:ext uri="{FF2B5EF4-FFF2-40B4-BE49-F238E27FC236}">
                <a16:creationId xmlns:a16="http://schemas.microsoft.com/office/drawing/2014/main" id="{5E5EFF26-FB78-4AC4-89DC-B5BFA05690AD}"/>
              </a:ext>
            </a:extLst>
          </p:cNvPr>
          <p:cNvPicPr>
            <a:picLocks noChangeAspect="1"/>
          </p:cNvPicPr>
          <p:nvPr/>
        </p:nvPicPr>
        <p:blipFill>
          <a:blip r:embed="rId2"/>
          <a:stretch>
            <a:fillRect/>
          </a:stretch>
        </p:blipFill>
        <p:spPr>
          <a:xfrm>
            <a:off x="0" y="378618"/>
            <a:ext cx="9144000" cy="1371600"/>
          </a:xfrm>
          <a:prstGeom prst="rect">
            <a:avLst/>
          </a:prstGeom>
        </p:spPr>
      </p:pic>
      <p:pic>
        <p:nvPicPr>
          <p:cNvPr id="7" name="Imagen 6">
            <a:extLst>
              <a:ext uri="{FF2B5EF4-FFF2-40B4-BE49-F238E27FC236}">
                <a16:creationId xmlns:a16="http://schemas.microsoft.com/office/drawing/2014/main" id="{9140D5A3-A465-47B9-A5E4-A6A24186D20F}"/>
              </a:ext>
            </a:extLst>
          </p:cNvPr>
          <p:cNvPicPr>
            <a:picLocks noChangeAspect="1"/>
          </p:cNvPicPr>
          <p:nvPr/>
        </p:nvPicPr>
        <p:blipFill>
          <a:blip r:embed="rId3"/>
          <a:stretch>
            <a:fillRect/>
          </a:stretch>
        </p:blipFill>
        <p:spPr>
          <a:xfrm>
            <a:off x="0" y="2323462"/>
            <a:ext cx="9144000" cy="730856"/>
          </a:xfrm>
          <a:prstGeom prst="rect">
            <a:avLst/>
          </a:prstGeom>
        </p:spPr>
      </p:pic>
      <p:pic>
        <p:nvPicPr>
          <p:cNvPr id="10" name="Imagen 9">
            <a:extLst>
              <a:ext uri="{FF2B5EF4-FFF2-40B4-BE49-F238E27FC236}">
                <a16:creationId xmlns:a16="http://schemas.microsoft.com/office/drawing/2014/main" id="{544CCB7F-A422-4A0C-9D0E-14BA2B0A48B1}"/>
              </a:ext>
            </a:extLst>
          </p:cNvPr>
          <p:cNvPicPr>
            <a:picLocks noChangeAspect="1"/>
          </p:cNvPicPr>
          <p:nvPr/>
        </p:nvPicPr>
        <p:blipFill>
          <a:blip r:embed="rId4"/>
          <a:stretch>
            <a:fillRect/>
          </a:stretch>
        </p:blipFill>
        <p:spPr>
          <a:xfrm>
            <a:off x="0" y="3627562"/>
            <a:ext cx="9144000" cy="744760"/>
          </a:xfrm>
          <a:prstGeom prst="rect">
            <a:avLst/>
          </a:prstGeom>
        </p:spPr>
      </p:pic>
    </p:spTree>
    <p:extLst>
      <p:ext uri="{BB962C8B-B14F-4D97-AF65-F5344CB8AC3E}">
        <p14:creationId xmlns:p14="http://schemas.microsoft.com/office/powerpoint/2010/main" val="327429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72198F0-CA6D-42E7-BFE7-C4155F1971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24</a:t>
            </a:fld>
            <a:endParaRPr lang="es-ES"/>
          </a:p>
        </p:txBody>
      </p:sp>
      <p:pic>
        <p:nvPicPr>
          <p:cNvPr id="3" name="Imagen 2">
            <a:extLst>
              <a:ext uri="{FF2B5EF4-FFF2-40B4-BE49-F238E27FC236}">
                <a16:creationId xmlns:a16="http://schemas.microsoft.com/office/drawing/2014/main" id="{BB48B5A1-137E-4BD2-A87C-271C02DD2F57}"/>
              </a:ext>
            </a:extLst>
          </p:cNvPr>
          <p:cNvPicPr>
            <a:picLocks noChangeAspect="1"/>
          </p:cNvPicPr>
          <p:nvPr/>
        </p:nvPicPr>
        <p:blipFill>
          <a:blip r:embed="rId2"/>
          <a:stretch>
            <a:fillRect/>
          </a:stretch>
        </p:blipFill>
        <p:spPr>
          <a:xfrm>
            <a:off x="0" y="721351"/>
            <a:ext cx="9144000" cy="829012"/>
          </a:xfrm>
          <a:prstGeom prst="rect">
            <a:avLst/>
          </a:prstGeom>
        </p:spPr>
      </p:pic>
      <p:pic>
        <p:nvPicPr>
          <p:cNvPr id="6" name="Imagen 5">
            <a:extLst>
              <a:ext uri="{FF2B5EF4-FFF2-40B4-BE49-F238E27FC236}">
                <a16:creationId xmlns:a16="http://schemas.microsoft.com/office/drawing/2014/main" id="{0C968176-CB65-4A95-BEA5-CC8FDF9FC12E}"/>
              </a:ext>
            </a:extLst>
          </p:cNvPr>
          <p:cNvPicPr>
            <a:picLocks noChangeAspect="1"/>
          </p:cNvPicPr>
          <p:nvPr/>
        </p:nvPicPr>
        <p:blipFill>
          <a:blip r:embed="rId3"/>
          <a:stretch>
            <a:fillRect/>
          </a:stretch>
        </p:blipFill>
        <p:spPr>
          <a:xfrm>
            <a:off x="0" y="2025592"/>
            <a:ext cx="9144000" cy="829012"/>
          </a:xfrm>
          <a:prstGeom prst="rect">
            <a:avLst/>
          </a:prstGeom>
        </p:spPr>
      </p:pic>
      <p:pic>
        <p:nvPicPr>
          <p:cNvPr id="10" name="Imagen 9">
            <a:extLst>
              <a:ext uri="{FF2B5EF4-FFF2-40B4-BE49-F238E27FC236}">
                <a16:creationId xmlns:a16="http://schemas.microsoft.com/office/drawing/2014/main" id="{1EBB5C78-FCC8-4DA9-A915-F1481039B9EF}"/>
              </a:ext>
            </a:extLst>
          </p:cNvPr>
          <p:cNvPicPr>
            <a:picLocks noChangeAspect="1"/>
          </p:cNvPicPr>
          <p:nvPr/>
        </p:nvPicPr>
        <p:blipFill>
          <a:blip r:embed="rId4"/>
          <a:stretch>
            <a:fillRect/>
          </a:stretch>
        </p:blipFill>
        <p:spPr>
          <a:xfrm>
            <a:off x="0" y="3329834"/>
            <a:ext cx="9144000" cy="1092315"/>
          </a:xfrm>
          <a:prstGeom prst="rect">
            <a:avLst/>
          </a:prstGeom>
        </p:spPr>
      </p:pic>
    </p:spTree>
    <p:extLst>
      <p:ext uri="{BB962C8B-B14F-4D97-AF65-F5344CB8AC3E}">
        <p14:creationId xmlns:p14="http://schemas.microsoft.com/office/powerpoint/2010/main" val="813865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6556338-6D42-4631-AA63-60E2C4159F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25</a:t>
            </a:fld>
            <a:endParaRPr lang="es-ES"/>
          </a:p>
        </p:txBody>
      </p:sp>
      <p:pic>
        <p:nvPicPr>
          <p:cNvPr id="3" name="Imagen 2">
            <a:extLst>
              <a:ext uri="{FF2B5EF4-FFF2-40B4-BE49-F238E27FC236}">
                <a16:creationId xmlns:a16="http://schemas.microsoft.com/office/drawing/2014/main" id="{C838DED6-7342-4E49-8E72-071CF4A60689}"/>
              </a:ext>
            </a:extLst>
          </p:cNvPr>
          <p:cNvPicPr>
            <a:picLocks noChangeAspect="1"/>
          </p:cNvPicPr>
          <p:nvPr/>
        </p:nvPicPr>
        <p:blipFill>
          <a:blip r:embed="rId2"/>
          <a:stretch>
            <a:fillRect/>
          </a:stretch>
        </p:blipFill>
        <p:spPr>
          <a:xfrm>
            <a:off x="0" y="643648"/>
            <a:ext cx="9144000" cy="1928102"/>
          </a:xfrm>
          <a:prstGeom prst="rect">
            <a:avLst/>
          </a:prstGeom>
        </p:spPr>
      </p:pic>
      <p:pic>
        <p:nvPicPr>
          <p:cNvPr id="6" name="Imagen 5">
            <a:extLst>
              <a:ext uri="{FF2B5EF4-FFF2-40B4-BE49-F238E27FC236}">
                <a16:creationId xmlns:a16="http://schemas.microsoft.com/office/drawing/2014/main" id="{77806A16-6725-479E-AB83-42A75148A8B7}"/>
              </a:ext>
            </a:extLst>
          </p:cNvPr>
          <p:cNvPicPr>
            <a:picLocks noChangeAspect="1"/>
          </p:cNvPicPr>
          <p:nvPr/>
        </p:nvPicPr>
        <p:blipFill>
          <a:blip r:embed="rId3"/>
          <a:stretch>
            <a:fillRect/>
          </a:stretch>
        </p:blipFill>
        <p:spPr>
          <a:xfrm>
            <a:off x="0" y="3052029"/>
            <a:ext cx="9144000" cy="1217543"/>
          </a:xfrm>
          <a:prstGeom prst="rect">
            <a:avLst/>
          </a:prstGeom>
        </p:spPr>
      </p:pic>
    </p:spTree>
    <p:extLst>
      <p:ext uri="{BB962C8B-B14F-4D97-AF65-F5344CB8AC3E}">
        <p14:creationId xmlns:p14="http://schemas.microsoft.com/office/powerpoint/2010/main" val="357751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90BC7D4-58E3-41D1-9A12-61D5E912F2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26</a:t>
            </a:fld>
            <a:endParaRPr lang="es-ES"/>
          </a:p>
        </p:txBody>
      </p:sp>
      <p:pic>
        <p:nvPicPr>
          <p:cNvPr id="3" name="Imagen 2">
            <a:extLst>
              <a:ext uri="{FF2B5EF4-FFF2-40B4-BE49-F238E27FC236}">
                <a16:creationId xmlns:a16="http://schemas.microsoft.com/office/drawing/2014/main" id="{9ADC2446-BE90-45D4-8884-838E84BFF22D}"/>
              </a:ext>
            </a:extLst>
          </p:cNvPr>
          <p:cNvPicPr>
            <a:picLocks noChangeAspect="1"/>
          </p:cNvPicPr>
          <p:nvPr/>
        </p:nvPicPr>
        <p:blipFill>
          <a:blip r:embed="rId2"/>
          <a:stretch>
            <a:fillRect/>
          </a:stretch>
        </p:blipFill>
        <p:spPr>
          <a:xfrm>
            <a:off x="0" y="393648"/>
            <a:ext cx="9144000" cy="1086991"/>
          </a:xfrm>
          <a:prstGeom prst="rect">
            <a:avLst/>
          </a:prstGeom>
        </p:spPr>
      </p:pic>
      <p:pic>
        <p:nvPicPr>
          <p:cNvPr id="6" name="Imagen 5">
            <a:extLst>
              <a:ext uri="{FF2B5EF4-FFF2-40B4-BE49-F238E27FC236}">
                <a16:creationId xmlns:a16="http://schemas.microsoft.com/office/drawing/2014/main" id="{0C992220-FD8D-4FAA-9203-FFD083C773B1}"/>
              </a:ext>
            </a:extLst>
          </p:cNvPr>
          <p:cNvPicPr>
            <a:picLocks noChangeAspect="1"/>
          </p:cNvPicPr>
          <p:nvPr/>
        </p:nvPicPr>
        <p:blipFill>
          <a:blip r:embed="rId3"/>
          <a:stretch>
            <a:fillRect/>
          </a:stretch>
        </p:blipFill>
        <p:spPr>
          <a:xfrm>
            <a:off x="0" y="2033380"/>
            <a:ext cx="9144000" cy="1076739"/>
          </a:xfrm>
          <a:prstGeom prst="rect">
            <a:avLst/>
          </a:prstGeom>
        </p:spPr>
      </p:pic>
      <p:pic>
        <p:nvPicPr>
          <p:cNvPr id="10" name="Imagen 9">
            <a:extLst>
              <a:ext uri="{FF2B5EF4-FFF2-40B4-BE49-F238E27FC236}">
                <a16:creationId xmlns:a16="http://schemas.microsoft.com/office/drawing/2014/main" id="{18CB9A37-1C26-40F5-AE9D-F5723ECE9112}"/>
              </a:ext>
            </a:extLst>
          </p:cNvPr>
          <p:cNvPicPr>
            <a:picLocks noChangeAspect="1"/>
          </p:cNvPicPr>
          <p:nvPr/>
        </p:nvPicPr>
        <p:blipFill>
          <a:blip r:embed="rId4"/>
          <a:stretch>
            <a:fillRect/>
          </a:stretch>
        </p:blipFill>
        <p:spPr>
          <a:xfrm>
            <a:off x="0" y="3535763"/>
            <a:ext cx="9144000" cy="845592"/>
          </a:xfrm>
          <a:prstGeom prst="rect">
            <a:avLst/>
          </a:prstGeom>
        </p:spPr>
      </p:pic>
    </p:spTree>
    <p:extLst>
      <p:ext uri="{BB962C8B-B14F-4D97-AF65-F5344CB8AC3E}">
        <p14:creationId xmlns:p14="http://schemas.microsoft.com/office/powerpoint/2010/main" val="166589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036DDB2-056C-49A6-819A-6DB5A6E331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27</a:t>
            </a:fld>
            <a:endParaRPr lang="es-ES"/>
          </a:p>
        </p:txBody>
      </p:sp>
      <p:pic>
        <p:nvPicPr>
          <p:cNvPr id="3" name="Imagen 2">
            <a:extLst>
              <a:ext uri="{FF2B5EF4-FFF2-40B4-BE49-F238E27FC236}">
                <a16:creationId xmlns:a16="http://schemas.microsoft.com/office/drawing/2014/main" id="{649F9035-51B4-46FB-8B37-5746C25E4F79}"/>
              </a:ext>
            </a:extLst>
          </p:cNvPr>
          <p:cNvPicPr>
            <a:picLocks noChangeAspect="1"/>
          </p:cNvPicPr>
          <p:nvPr/>
        </p:nvPicPr>
        <p:blipFill>
          <a:blip r:embed="rId2"/>
          <a:stretch>
            <a:fillRect/>
          </a:stretch>
        </p:blipFill>
        <p:spPr>
          <a:xfrm>
            <a:off x="0" y="603458"/>
            <a:ext cx="9144000" cy="721895"/>
          </a:xfrm>
          <a:prstGeom prst="rect">
            <a:avLst/>
          </a:prstGeom>
        </p:spPr>
      </p:pic>
      <p:pic>
        <p:nvPicPr>
          <p:cNvPr id="6" name="Imagen 5">
            <a:extLst>
              <a:ext uri="{FF2B5EF4-FFF2-40B4-BE49-F238E27FC236}">
                <a16:creationId xmlns:a16="http://schemas.microsoft.com/office/drawing/2014/main" id="{3CB794B9-A6DF-4B1F-BA12-3BB416AEA14A}"/>
              </a:ext>
            </a:extLst>
          </p:cNvPr>
          <p:cNvPicPr>
            <a:picLocks noChangeAspect="1"/>
          </p:cNvPicPr>
          <p:nvPr/>
        </p:nvPicPr>
        <p:blipFill>
          <a:blip r:embed="rId3"/>
          <a:stretch>
            <a:fillRect/>
          </a:stretch>
        </p:blipFill>
        <p:spPr>
          <a:xfrm>
            <a:off x="0" y="2206985"/>
            <a:ext cx="9144000" cy="729530"/>
          </a:xfrm>
          <a:prstGeom prst="rect">
            <a:avLst/>
          </a:prstGeom>
        </p:spPr>
      </p:pic>
      <p:pic>
        <p:nvPicPr>
          <p:cNvPr id="10" name="Imagen 9">
            <a:extLst>
              <a:ext uri="{FF2B5EF4-FFF2-40B4-BE49-F238E27FC236}">
                <a16:creationId xmlns:a16="http://schemas.microsoft.com/office/drawing/2014/main" id="{5535EECF-D070-4997-AF26-A6F5214AA16A}"/>
              </a:ext>
            </a:extLst>
          </p:cNvPr>
          <p:cNvPicPr>
            <a:picLocks noChangeAspect="1"/>
          </p:cNvPicPr>
          <p:nvPr/>
        </p:nvPicPr>
        <p:blipFill>
          <a:blip r:embed="rId4"/>
          <a:stretch>
            <a:fillRect/>
          </a:stretch>
        </p:blipFill>
        <p:spPr>
          <a:xfrm>
            <a:off x="0" y="3490213"/>
            <a:ext cx="9144000" cy="705940"/>
          </a:xfrm>
          <a:prstGeom prst="rect">
            <a:avLst/>
          </a:prstGeom>
        </p:spPr>
      </p:pic>
    </p:spTree>
    <p:extLst>
      <p:ext uri="{BB962C8B-B14F-4D97-AF65-F5344CB8AC3E}">
        <p14:creationId xmlns:p14="http://schemas.microsoft.com/office/powerpoint/2010/main" val="322545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572004" y="1230594"/>
            <a:ext cx="8332714" cy="344602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sz="2400" dirty="0"/>
              <a:t>El supermercado cuenta con los siguientes departamentos:</a:t>
            </a:r>
          </a:p>
          <a:p>
            <a:pPr marL="342900" indent="-342900"/>
            <a:r>
              <a:rPr lang="es-ES" sz="2400" b="1" dirty="0">
                <a:solidFill>
                  <a:schemeClr val="accent4">
                    <a:lumMod val="60000"/>
                    <a:lumOff val="40000"/>
                  </a:schemeClr>
                </a:solidFill>
              </a:rPr>
              <a:t>Recursos Humanos: </a:t>
            </a:r>
            <a:r>
              <a:rPr lang="es-ES" sz="2400" dirty="0"/>
              <a:t>Se encarga de encontrar, seleccionar, reclutar y capacitar a las personas que solicitan un empleo.</a:t>
            </a:r>
          </a:p>
          <a:p>
            <a:pPr marL="342900" indent="-342900"/>
            <a:r>
              <a:rPr lang="es-ES" sz="2400" b="1" dirty="0">
                <a:solidFill>
                  <a:schemeClr val="accent4">
                    <a:lumMod val="60000"/>
                    <a:lumOff val="40000"/>
                  </a:schemeClr>
                </a:solidFill>
              </a:rPr>
              <a:t>Compras: </a:t>
            </a:r>
            <a:r>
              <a:rPr lang="es-ES" sz="2400" dirty="0"/>
              <a:t>Encargado de adquirir los productos y gestionar los servicios necesarios para el buen funcionamiento de la empresa</a:t>
            </a:r>
          </a:p>
          <a:p>
            <a:pPr marL="342900" indent="-342900"/>
            <a:r>
              <a:rPr lang="es-ES" sz="2400" b="1" dirty="0">
                <a:solidFill>
                  <a:schemeClr val="accent4">
                    <a:lumMod val="60000"/>
                    <a:lumOff val="40000"/>
                  </a:schemeClr>
                </a:solidFill>
              </a:rPr>
              <a:t>Seguridad: </a:t>
            </a:r>
            <a:r>
              <a:rPr lang="es-ES" sz="2400" dirty="0"/>
              <a:t>Cuerpo o fuerza de seguridad que brinda protección al establecimiento.</a:t>
            </a:r>
            <a:endParaRPr lang="en-U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200550"/>
            <a:ext cx="6014400" cy="857400"/>
          </a:xfrm>
        </p:spPr>
        <p:txBody>
          <a:bodyPr/>
          <a:lstStyle/>
          <a:p>
            <a:pPr algn="ctr"/>
            <a:r>
              <a:rPr lang="es-ES" dirty="0"/>
              <a:t>DEPARTAMENTOS</a:t>
            </a:r>
          </a:p>
        </p:txBody>
      </p:sp>
    </p:spTree>
    <p:extLst>
      <p:ext uri="{BB962C8B-B14F-4D97-AF65-F5344CB8AC3E}">
        <p14:creationId xmlns:p14="http://schemas.microsoft.com/office/powerpoint/2010/main" val="192968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554913" y="1145136"/>
            <a:ext cx="8332714" cy="344602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sz="2400" dirty="0"/>
              <a:t>El supermercado cuenta con los siguientes departamentos:</a:t>
            </a:r>
          </a:p>
          <a:p>
            <a:pPr marL="342900" indent="-342900"/>
            <a:r>
              <a:rPr lang="es-ES" sz="2400" b="1" dirty="0">
                <a:solidFill>
                  <a:schemeClr val="accent4">
                    <a:lumMod val="60000"/>
                    <a:lumOff val="40000"/>
                  </a:schemeClr>
                </a:solidFill>
              </a:rPr>
              <a:t>Bodega: </a:t>
            </a:r>
            <a:r>
              <a:rPr lang="es-ES" sz="2400" dirty="0">
                <a:solidFill>
                  <a:schemeClr val="bg1"/>
                </a:solidFill>
              </a:rPr>
              <a:t>Donde se recepción los productos, ayudar a descargarlo y a distribuirlo.</a:t>
            </a:r>
          </a:p>
          <a:p>
            <a:pPr marL="342900" indent="-342900"/>
            <a:r>
              <a:rPr lang="es-ES" sz="2400" b="1" dirty="0">
                <a:solidFill>
                  <a:schemeClr val="accent4">
                    <a:lumMod val="60000"/>
                    <a:lumOff val="40000"/>
                  </a:schemeClr>
                </a:solidFill>
              </a:rPr>
              <a:t>Marketing: </a:t>
            </a:r>
            <a:r>
              <a:rPr lang="es-ES" sz="2400" dirty="0">
                <a:solidFill>
                  <a:schemeClr val="bg1"/>
                </a:solidFill>
              </a:rPr>
              <a:t>Departamento encargado de desarrollar estrategias de publicidad, para darse conocer en la sociedad y se puedan aumentar más las ventas.</a:t>
            </a:r>
          </a:p>
          <a:p>
            <a:pPr marL="342900" indent="-342900"/>
            <a:r>
              <a:rPr lang="es-ES" sz="2400" b="1" dirty="0">
                <a:solidFill>
                  <a:schemeClr val="accent4">
                    <a:lumMod val="60000"/>
                    <a:lumOff val="40000"/>
                  </a:schemeClr>
                </a:solidFill>
              </a:rPr>
              <a:t>Contabilidad: </a:t>
            </a:r>
            <a:r>
              <a:rPr lang="es-ES" sz="2400" dirty="0">
                <a:solidFill>
                  <a:schemeClr val="bg1"/>
                </a:solidFill>
              </a:rPr>
              <a:t>Encargado de llevar el control financiero del supermercado.</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106546"/>
            <a:ext cx="6014400" cy="857400"/>
          </a:xfrm>
        </p:spPr>
        <p:txBody>
          <a:bodyPr/>
          <a:lstStyle/>
          <a:p>
            <a:pPr algn="ctr"/>
            <a:r>
              <a:rPr lang="es-ES" dirty="0"/>
              <a:t>DEPARTAMENTOS</a:t>
            </a:r>
          </a:p>
        </p:txBody>
      </p:sp>
    </p:spTree>
    <p:extLst>
      <p:ext uri="{BB962C8B-B14F-4D97-AF65-F5344CB8AC3E}">
        <p14:creationId xmlns:p14="http://schemas.microsoft.com/office/powerpoint/2010/main" val="83302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554913" y="700755"/>
            <a:ext cx="8332714" cy="3890407"/>
          </a:xfrm>
          <a:prstGeom prst="rect">
            <a:avLst/>
          </a:prstGeom>
        </p:spPr>
        <p:txBody>
          <a:bodyPr spcFirstLastPara="1" wrap="square" lIns="0" tIns="0" rIns="0" bIns="0" anchor="t" anchorCtr="0">
            <a:noAutofit/>
          </a:bodyPr>
          <a:lstStyle/>
          <a:p>
            <a:pPr marL="342900" indent="-342900"/>
            <a:r>
              <a:rPr lang="es-ES" sz="2400" b="1" dirty="0">
                <a:solidFill>
                  <a:schemeClr val="accent4">
                    <a:lumMod val="60000"/>
                    <a:lumOff val="40000"/>
                  </a:schemeClr>
                </a:solidFill>
              </a:rPr>
              <a:t>Reponedores: </a:t>
            </a:r>
            <a:r>
              <a:rPr lang="es-ES" sz="2400" dirty="0"/>
              <a:t>El trabajo que llevan a cabo dichos empleados es el de reponer los estantes con mercancías.</a:t>
            </a:r>
          </a:p>
          <a:p>
            <a:pPr marL="342900" indent="-342900"/>
            <a:r>
              <a:rPr lang="es-ES" sz="2400" b="1" dirty="0">
                <a:solidFill>
                  <a:schemeClr val="accent4">
                    <a:lumMod val="60000"/>
                    <a:lumOff val="40000"/>
                  </a:schemeClr>
                </a:solidFill>
              </a:rPr>
              <a:t>Cajeros: </a:t>
            </a:r>
            <a:r>
              <a:rPr lang="es-ES" sz="2400" dirty="0"/>
              <a:t>Son los empleados que realizan los cobros a los clientes de dicha compra generando facturas.</a:t>
            </a:r>
          </a:p>
          <a:p>
            <a:pPr marL="342900" indent="-342900"/>
            <a:r>
              <a:rPr lang="es-ES" sz="2400" b="1" dirty="0">
                <a:solidFill>
                  <a:schemeClr val="accent4">
                    <a:lumMod val="60000"/>
                    <a:lumOff val="40000"/>
                  </a:schemeClr>
                </a:solidFill>
              </a:rPr>
              <a:t>Comprador: </a:t>
            </a:r>
            <a:r>
              <a:rPr lang="es-ES" sz="2400" dirty="0"/>
              <a:t>Este es el responsable de llevar a cabo las transacciones de productos del supermercado.</a:t>
            </a:r>
          </a:p>
          <a:p>
            <a:pPr marL="342900" indent="-342900"/>
            <a:r>
              <a:rPr lang="es-ES" sz="2400" b="1" dirty="0">
                <a:solidFill>
                  <a:schemeClr val="accent4">
                    <a:lumMod val="60000"/>
                    <a:lumOff val="40000"/>
                  </a:schemeClr>
                </a:solidFill>
              </a:rPr>
              <a:t>Gerente de Compras: </a:t>
            </a:r>
            <a:r>
              <a:rPr lang="es-ES" sz="2400" dirty="0"/>
              <a:t>Es el responsable de dirigir, supervisar y controlar las estrategias que debe seguir el departamento de compras.</a:t>
            </a: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106546"/>
            <a:ext cx="5408568" cy="594209"/>
          </a:xfrm>
        </p:spPr>
        <p:txBody>
          <a:bodyPr/>
          <a:lstStyle/>
          <a:p>
            <a:pPr algn="ctr"/>
            <a:r>
              <a:rPr lang="es-ES" dirty="0"/>
              <a:t>Roles</a:t>
            </a:r>
          </a:p>
        </p:txBody>
      </p:sp>
    </p:spTree>
    <p:extLst>
      <p:ext uri="{BB962C8B-B14F-4D97-AF65-F5344CB8AC3E}">
        <p14:creationId xmlns:p14="http://schemas.microsoft.com/office/powerpoint/2010/main" val="264260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405643" y="626546"/>
            <a:ext cx="8332714" cy="4410408"/>
          </a:xfrm>
          <a:prstGeom prst="rect">
            <a:avLst/>
          </a:prstGeom>
        </p:spPr>
        <p:txBody>
          <a:bodyPr spcFirstLastPara="1" wrap="square" lIns="0" tIns="0" rIns="0" bIns="0" anchor="t" anchorCtr="0">
            <a:noAutofit/>
          </a:bodyPr>
          <a:lstStyle/>
          <a:p>
            <a:pPr marL="342900" indent="-342900"/>
            <a:r>
              <a:rPr lang="es-ES" sz="2400" b="1" dirty="0">
                <a:solidFill>
                  <a:schemeClr val="accent4">
                    <a:lumMod val="60000"/>
                    <a:lumOff val="40000"/>
                  </a:schemeClr>
                </a:solidFill>
              </a:rPr>
              <a:t>Gerente General: </a:t>
            </a:r>
            <a:r>
              <a:rPr lang="es-ES" sz="2400" dirty="0">
                <a:solidFill>
                  <a:schemeClr val="bg1"/>
                </a:solidFill>
              </a:rPr>
              <a:t>Es el responsable de las actividades y el personal del supermercado. A él se le deben presentar reportes de cada departamento. Él se ocupa de planificar, organizar, dirigir, controlar y coordinar el trabajo de la empresa</a:t>
            </a:r>
          </a:p>
          <a:p>
            <a:pPr marL="342900" indent="-342900"/>
            <a:r>
              <a:rPr lang="es-ES" sz="2400" b="1" dirty="0">
                <a:solidFill>
                  <a:schemeClr val="accent4">
                    <a:lumMod val="60000"/>
                    <a:lumOff val="40000"/>
                  </a:schemeClr>
                </a:solidFill>
              </a:rPr>
              <a:t>Gerente de Recursos Humanos</a:t>
            </a:r>
            <a:r>
              <a:rPr lang="es-ES" sz="2400" b="1" dirty="0">
                <a:solidFill>
                  <a:schemeClr val="bg1"/>
                </a:solidFill>
              </a:rPr>
              <a:t>: </a:t>
            </a:r>
            <a:r>
              <a:rPr lang="es-ES" sz="2400" dirty="0">
                <a:solidFill>
                  <a:schemeClr val="bg1"/>
                </a:solidFill>
              </a:rPr>
              <a:t>Es el encargado de desarrollar e implementar las políticas relacionadas con la efectividad del personal.</a:t>
            </a:r>
          </a:p>
          <a:p>
            <a:pPr marL="342900" indent="-342900"/>
            <a:r>
              <a:rPr lang="es-ES" sz="2400" b="1" dirty="0">
                <a:solidFill>
                  <a:schemeClr val="accent4">
                    <a:lumMod val="60000"/>
                    <a:lumOff val="40000"/>
                  </a:schemeClr>
                </a:solidFill>
              </a:rPr>
              <a:t>Bodeguero: </a:t>
            </a:r>
            <a:r>
              <a:rPr lang="es-ES" sz="2400" dirty="0">
                <a:solidFill>
                  <a:schemeClr val="bg1"/>
                </a:solidFill>
              </a:rPr>
              <a:t>Mantener los registros de ingreso y salida de productos. </a:t>
            </a: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564800" y="106546"/>
            <a:ext cx="5408568" cy="594209"/>
          </a:xfrm>
        </p:spPr>
        <p:txBody>
          <a:bodyPr/>
          <a:lstStyle/>
          <a:p>
            <a:pPr algn="ctr"/>
            <a:r>
              <a:rPr lang="es-ES" dirty="0"/>
              <a:t>Roles</a:t>
            </a:r>
          </a:p>
        </p:txBody>
      </p:sp>
    </p:spTree>
    <p:extLst>
      <p:ext uri="{BB962C8B-B14F-4D97-AF65-F5344CB8AC3E}">
        <p14:creationId xmlns:p14="http://schemas.microsoft.com/office/powerpoint/2010/main" val="408784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331708" y="1009518"/>
            <a:ext cx="8480584" cy="3890407"/>
          </a:xfrm>
          <a:prstGeom prst="rect">
            <a:avLst/>
          </a:prstGeom>
        </p:spPr>
        <p:txBody>
          <a:bodyPr spcFirstLastPara="1" wrap="square" lIns="0" tIns="0" rIns="0" bIns="0" anchor="t" anchorCtr="0">
            <a:noAutofit/>
          </a:bodyPr>
          <a:lstStyle/>
          <a:p>
            <a:pPr marL="342900" indent="-342900"/>
            <a:r>
              <a:rPr lang="es-ES" sz="2400" b="1" dirty="0">
                <a:solidFill>
                  <a:schemeClr val="accent4">
                    <a:lumMod val="60000"/>
                    <a:lumOff val="40000"/>
                  </a:schemeClr>
                </a:solidFill>
              </a:rPr>
              <a:t>Gerente de Seguridad: </a:t>
            </a:r>
            <a:r>
              <a:rPr lang="es-ES" sz="2400" dirty="0">
                <a:solidFill>
                  <a:schemeClr val="bg1"/>
                </a:solidFill>
              </a:rPr>
              <a:t>Es el encargado del control de vigilancia y protección de bienes del supermercado, así como la protección de las personas que puedan encontrarse en el lugar, llevando a cabo las comprobaciones, registros y prevenciones necesarias para el cumplimiento de su misión.</a:t>
            </a:r>
          </a:p>
          <a:p>
            <a:pPr marL="342900" indent="-342900"/>
            <a:r>
              <a:rPr lang="es-ES" sz="2400" b="1" dirty="0">
                <a:solidFill>
                  <a:schemeClr val="accent4">
                    <a:lumMod val="60000"/>
                    <a:lumOff val="40000"/>
                  </a:schemeClr>
                </a:solidFill>
              </a:rPr>
              <a:t>Gerente de Caja: </a:t>
            </a:r>
            <a:r>
              <a:rPr lang="es-ES" sz="2400" dirty="0">
                <a:solidFill>
                  <a:schemeClr val="bg1"/>
                </a:solidFill>
              </a:rPr>
              <a:t>Es el encargado de supervisar y administrar los cajeros dentro del establecimiento</a:t>
            </a: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867716" y="171783"/>
            <a:ext cx="5408568" cy="594209"/>
          </a:xfrm>
        </p:spPr>
        <p:txBody>
          <a:bodyPr/>
          <a:lstStyle/>
          <a:p>
            <a:pPr algn="ctr"/>
            <a:r>
              <a:rPr lang="es-ES" dirty="0"/>
              <a:t>Roles</a:t>
            </a:r>
          </a:p>
        </p:txBody>
      </p:sp>
    </p:spTree>
    <p:extLst>
      <p:ext uri="{BB962C8B-B14F-4D97-AF65-F5344CB8AC3E}">
        <p14:creationId xmlns:p14="http://schemas.microsoft.com/office/powerpoint/2010/main" val="119774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331708" y="941151"/>
            <a:ext cx="8480584" cy="3890407"/>
          </a:xfrm>
          <a:prstGeom prst="rect">
            <a:avLst/>
          </a:prstGeom>
        </p:spPr>
        <p:txBody>
          <a:bodyPr spcFirstLastPara="1" wrap="square" lIns="0" tIns="0" rIns="0" bIns="0" anchor="t" anchorCtr="0">
            <a:noAutofit/>
          </a:bodyPr>
          <a:lstStyle/>
          <a:p>
            <a:pPr marL="342900" indent="-342900"/>
            <a:r>
              <a:rPr lang="es-ES" sz="2400" b="1" dirty="0">
                <a:solidFill>
                  <a:schemeClr val="accent4">
                    <a:lumMod val="60000"/>
                    <a:lumOff val="40000"/>
                  </a:schemeClr>
                </a:solidFill>
              </a:rPr>
              <a:t>Gerente de Bodega: </a:t>
            </a:r>
            <a:r>
              <a:rPr lang="es-ES" sz="2400" dirty="0">
                <a:solidFill>
                  <a:schemeClr val="bg1"/>
                </a:solidFill>
              </a:rPr>
              <a:t>Es el encargado de supervisar y administrar los empleados encargados de descargar y distribuir los productos en sus respectivas áreas.</a:t>
            </a:r>
          </a:p>
          <a:p>
            <a:pPr marL="342900" indent="-342900"/>
            <a:r>
              <a:rPr lang="es-ES" sz="2400" b="1" dirty="0">
                <a:solidFill>
                  <a:schemeClr val="accent4">
                    <a:lumMod val="60000"/>
                    <a:lumOff val="40000"/>
                  </a:schemeClr>
                </a:solidFill>
              </a:rPr>
              <a:t>Gerente de Marketing: </a:t>
            </a:r>
            <a:r>
              <a:rPr lang="es-ES" sz="2400" dirty="0">
                <a:solidFill>
                  <a:schemeClr val="bg1"/>
                </a:solidFill>
              </a:rPr>
              <a:t>Es el encargado de realizar un seguimiento de mercadeo y analizar el rendimiento de las campañas de publicidad.</a:t>
            </a:r>
          </a:p>
          <a:p>
            <a:pPr marL="342900" indent="-342900"/>
            <a:r>
              <a:rPr lang="es-ES" sz="2400" b="1" dirty="0">
                <a:solidFill>
                  <a:schemeClr val="accent4">
                    <a:lumMod val="60000"/>
                    <a:lumOff val="40000"/>
                  </a:schemeClr>
                </a:solidFill>
              </a:rPr>
              <a:t>Gerente de Contabilidad: </a:t>
            </a:r>
            <a:r>
              <a:rPr lang="es-ES" sz="2400" dirty="0">
                <a:solidFill>
                  <a:schemeClr val="bg1"/>
                </a:solidFill>
              </a:rPr>
              <a:t>Es el encargado de supervisar y coordinar la generación de información contable, de manera íntegra, correcta y oportuna.</a:t>
            </a:r>
          </a:p>
          <a:p>
            <a:pPr marL="342900" indent="-342900"/>
            <a:endParaRPr lang="es-ES" sz="2400" b="1" dirty="0">
              <a:solidFill>
                <a:schemeClr val="bg1"/>
              </a:solidFill>
            </a:endParaRP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867716" y="171783"/>
            <a:ext cx="5408568" cy="594209"/>
          </a:xfrm>
        </p:spPr>
        <p:txBody>
          <a:bodyPr/>
          <a:lstStyle/>
          <a:p>
            <a:pPr algn="ctr"/>
            <a:r>
              <a:rPr lang="es-ES" dirty="0"/>
              <a:t>Roles</a:t>
            </a:r>
          </a:p>
        </p:txBody>
      </p:sp>
    </p:spTree>
    <p:extLst>
      <p:ext uri="{BB962C8B-B14F-4D97-AF65-F5344CB8AC3E}">
        <p14:creationId xmlns:p14="http://schemas.microsoft.com/office/powerpoint/2010/main" val="255882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body" idx="1"/>
          </p:nvPr>
        </p:nvSpPr>
        <p:spPr>
          <a:xfrm>
            <a:off x="331708" y="941151"/>
            <a:ext cx="8480584" cy="3890407"/>
          </a:xfrm>
          <a:prstGeom prst="rect">
            <a:avLst/>
          </a:prstGeom>
        </p:spPr>
        <p:txBody>
          <a:bodyPr spcFirstLastPara="1" wrap="square" lIns="0" tIns="0" rIns="0" bIns="0" anchor="t" anchorCtr="0">
            <a:noAutofit/>
          </a:bodyPr>
          <a:lstStyle/>
          <a:p>
            <a:pPr marL="342900" indent="-342900"/>
            <a:r>
              <a:rPr lang="es-ES" sz="2400" b="1" dirty="0">
                <a:solidFill>
                  <a:schemeClr val="accent4">
                    <a:lumMod val="60000"/>
                    <a:lumOff val="40000"/>
                  </a:schemeClr>
                </a:solidFill>
              </a:rPr>
              <a:t>Reclutador: </a:t>
            </a:r>
            <a:r>
              <a:rPr lang="es-ES" sz="2400" dirty="0">
                <a:solidFill>
                  <a:schemeClr val="bg1"/>
                </a:solidFill>
              </a:rPr>
              <a:t>Se encarga de la búsqueda de los candidatos adecuados para cada puesto, hasta su acogida e incorporación</a:t>
            </a:r>
            <a:r>
              <a:rPr lang="es-ES" sz="2400" b="1" dirty="0">
                <a:solidFill>
                  <a:schemeClr val="accent4">
                    <a:lumMod val="60000"/>
                    <a:lumOff val="40000"/>
                  </a:schemeClr>
                </a:solidFill>
              </a:rPr>
              <a:t>.</a:t>
            </a:r>
          </a:p>
          <a:p>
            <a:pPr marL="342900" indent="-342900"/>
            <a:r>
              <a:rPr lang="es-ES" sz="2400" b="1" dirty="0">
                <a:solidFill>
                  <a:schemeClr val="accent4">
                    <a:lumMod val="60000"/>
                    <a:lumOff val="40000"/>
                  </a:schemeClr>
                </a:solidFill>
              </a:rPr>
              <a:t>Guardia de Seguridad:  </a:t>
            </a:r>
            <a:r>
              <a:rPr lang="es-ES" sz="2400" dirty="0">
                <a:solidFill>
                  <a:schemeClr val="bg1"/>
                </a:solidFill>
              </a:rPr>
              <a:t>Se trata del personal que realiza tareas de vigilancia, inspección, prevención y detección de irregularidades. Brindando protección al cliente y controlando actos delictivos (Hurto, vandalismo, etc.).</a:t>
            </a:r>
          </a:p>
          <a:p>
            <a:pPr marL="342900" indent="-342900"/>
            <a:r>
              <a:rPr lang="es-ES" sz="2400" b="1" dirty="0">
                <a:solidFill>
                  <a:schemeClr val="accent4">
                    <a:lumMod val="60000"/>
                    <a:lumOff val="40000"/>
                  </a:schemeClr>
                </a:solidFill>
              </a:rPr>
              <a:t>Oficial de Monitoreo: </a:t>
            </a:r>
            <a:r>
              <a:rPr lang="es-ES" sz="2400" dirty="0">
                <a:solidFill>
                  <a:schemeClr val="bg1"/>
                </a:solidFill>
              </a:rPr>
              <a:t>Es el personal encargado de controlar las cámaras de vigilancia del lugar</a:t>
            </a:r>
          </a:p>
          <a:p>
            <a:pPr marL="342900" indent="-342900"/>
            <a:endParaRPr lang="es-ES" sz="2400" b="1" dirty="0">
              <a:solidFill>
                <a:schemeClr val="bg1"/>
              </a:solidFill>
            </a:endParaRPr>
          </a:p>
          <a:p>
            <a:pPr marL="0" lvl="0" indent="0" algn="l" rtl="0">
              <a:spcBef>
                <a:spcPts val="600"/>
              </a:spcBef>
              <a:spcAft>
                <a:spcPts val="0"/>
              </a:spcAft>
              <a:buNone/>
            </a:pPr>
            <a:endParaRPr lang="es-ES" sz="24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ítulo 2">
            <a:extLst>
              <a:ext uri="{FF2B5EF4-FFF2-40B4-BE49-F238E27FC236}">
                <a16:creationId xmlns:a16="http://schemas.microsoft.com/office/drawing/2014/main" id="{372CCF96-AD13-4B60-BE28-D9C08E275F7F}"/>
              </a:ext>
            </a:extLst>
          </p:cNvPr>
          <p:cNvSpPr>
            <a:spLocks noGrp="1"/>
          </p:cNvSpPr>
          <p:nvPr>
            <p:ph type="title"/>
          </p:nvPr>
        </p:nvSpPr>
        <p:spPr>
          <a:xfrm>
            <a:off x="1867716" y="171783"/>
            <a:ext cx="5408568" cy="594209"/>
          </a:xfrm>
        </p:spPr>
        <p:txBody>
          <a:bodyPr/>
          <a:lstStyle/>
          <a:p>
            <a:pPr algn="ctr"/>
            <a:r>
              <a:rPr lang="es-ES" dirty="0"/>
              <a:t>Roles</a:t>
            </a:r>
          </a:p>
        </p:txBody>
      </p:sp>
    </p:spTree>
    <p:extLst>
      <p:ext uri="{BB962C8B-B14F-4D97-AF65-F5344CB8AC3E}">
        <p14:creationId xmlns:p14="http://schemas.microsoft.com/office/powerpoint/2010/main" val="3864899179"/>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1797</Words>
  <Application>Microsoft Office PowerPoint</Application>
  <PresentationFormat>Presentación en pantalla (16:9)</PresentationFormat>
  <Paragraphs>98</Paragraphs>
  <Slides>27</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Lexend Deca</vt:lpstr>
      <vt:lpstr>Muli</vt:lpstr>
      <vt:lpstr>Arial</vt:lpstr>
      <vt:lpstr>Aliena template</vt:lpstr>
      <vt:lpstr>Proyecto BASES DE DATOS I </vt:lpstr>
      <vt:lpstr>Supermercado</vt:lpstr>
      <vt:lpstr>DEPARTAMENTOS</vt:lpstr>
      <vt:lpstr>DEPARTAMENTOS</vt:lpstr>
      <vt:lpstr>Roles</vt:lpstr>
      <vt:lpstr>Roles</vt:lpstr>
      <vt:lpstr>Roles</vt:lpstr>
      <vt:lpstr>Roles</vt:lpstr>
      <vt:lpstr>Roles</vt:lpstr>
      <vt:lpstr>Modelo de Negocio CANVAS</vt:lpstr>
      <vt:lpstr>Diagrama ER</vt:lpstr>
      <vt:lpstr>Suposiciones</vt:lpstr>
      <vt:lpstr>Suposiciones</vt:lpstr>
      <vt:lpstr>Suposiciones</vt:lpstr>
      <vt:lpstr>Suposiciones</vt:lpstr>
      <vt:lpstr>Suposiciones</vt:lpstr>
      <vt:lpstr>Suposiciones</vt:lpstr>
      <vt:lpstr>Suposiciones</vt:lpstr>
      <vt:lpstr>Suposiciones</vt:lpstr>
      <vt:lpstr>Suposiciones</vt:lpstr>
      <vt:lpstr>Suposiciones</vt:lpstr>
      <vt:lpstr>Diagrama Relacional / Mapeo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BASES DE DATOS I</dc:title>
  <dc:creator>Eduardo Castro</dc:creator>
  <cp:lastModifiedBy>EDUARDO JOSUE CASTRO ARITA</cp:lastModifiedBy>
  <cp:revision>20</cp:revision>
  <dcterms:modified xsi:type="dcterms:W3CDTF">2022-07-30T14:15:15Z</dcterms:modified>
</cp:coreProperties>
</file>