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4"/>
  </p:notesMasterIdLst>
  <p:sldIdLst>
    <p:sldId id="258" r:id="rId2"/>
    <p:sldId id="259" r:id="rId3"/>
  </p:sldIdLst>
  <p:sldSz cx="21388388" cy="30275213"/>
  <p:notesSz cx="6858000" cy="9144000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öthlin Michael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F82"/>
    <a:srgbClr val="FAA500"/>
    <a:srgbClr val="697D91"/>
    <a:srgbClr val="699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5"/>
    <p:restoredTop sz="94647"/>
  </p:normalViewPr>
  <p:slideViewPr>
    <p:cSldViewPr snapToGrid="0">
      <p:cViewPr>
        <p:scale>
          <a:sx n="1" d="2"/>
          <a:sy n="1" d="2"/>
        </p:scale>
        <p:origin x="1576" y="-3040"/>
      </p:cViewPr>
      <p:guideLst>
        <p:guide orient="horz" pos="9535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08:36:56.089" idx="1">
    <p:pos x="10" y="10"/>
    <p:text>Liebe Kolleginnen und Kollegen, was meint ihr zu diesem Poster (soll am E-Learning-Tag am 30.8. gezeigt werden)? Merci und LG, Michael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A3ADE-E9B0-2647-A9C5-D252649EC01E}" type="datetimeFigureOut">
              <a:rPr lang="de-DE" smtClean="0"/>
              <a:t>24.08.17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4AF35-ABDF-4A4B-B79D-1607D8A0EE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Foto: https://</a:t>
            </a:r>
            <a:r>
              <a:rPr lang="de-DE" dirty="0" err="1" smtClean="0"/>
              <a:t>libreshot.com</a:t>
            </a:r>
            <a:r>
              <a:rPr lang="de-DE" dirty="0" smtClean="0"/>
              <a:t>/laptop-and-</a:t>
            </a:r>
            <a:r>
              <a:rPr lang="de-DE" dirty="0" err="1" smtClean="0"/>
              <a:t>phone</a:t>
            </a:r>
            <a:r>
              <a:rPr lang="de-DE" dirty="0" smtClean="0"/>
              <a:t>/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</a:t>
            </a:r>
            <a:r>
              <a:rPr lang="de-DE" dirty="0"/>
              <a:t>://www.gml-2015.de/tagungsband-gml-2015/GML-2015_Tagungsband_web.pdf</a:t>
            </a:r>
          </a:p>
          <a:p>
            <a:endParaRPr lang="de-DE" dirty="0"/>
          </a:p>
          <a:p>
            <a:r>
              <a:rPr lang="de-DE" dirty="0"/>
              <a:t>http://</a:t>
            </a:r>
            <a:r>
              <a:rPr lang="de-DE" dirty="0" err="1"/>
              <a:t>www.z-ina.ch</a:t>
            </a:r>
            <a:r>
              <a:rPr lang="de-DE" dirty="0"/>
              <a:t>/</a:t>
            </a:r>
            <a:r>
              <a:rPr lang="de-DE" dirty="0" err="1"/>
              <a:t>files</a:t>
            </a:r>
            <a:r>
              <a:rPr lang="de-DE" dirty="0"/>
              <a:t>/</a:t>
            </a:r>
            <a:r>
              <a:rPr lang="de-DE" dirty="0" err="1"/>
              <a:t>media</a:t>
            </a:r>
            <a:r>
              <a:rPr lang="de-DE" dirty="0"/>
              <a:t>/</a:t>
            </a:r>
            <a:r>
              <a:rPr lang="de-DE" dirty="0" err="1"/>
              <a:t>files</a:t>
            </a:r>
            <a:r>
              <a:rPr lang="de-DE" dirty="0"/>
              <a:t>/54e5924fcbda03e0c54866c0141552d8/Qualitätskriterien%20von%20Prüfungen%20und%20Wahrnehmungsverzerrungen.pdf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www.ethz.ch</a:t>
            </a:r>
            <a:r>
              <a:rPr lang="de-DE" dirty="0"/>
              <a:t>/</a:t>
            </a:r>
            <a:r>
              <a:rPr lang="de-DE" dirty="0" err="1"/>
              <a:t>content</a:t>
            </a:r>
            <a:r>
              <a:rPr lang="de-DE" dirty="0"/>
              <a:t>/</a:t>
            </a:r>
            <a:r>
              <a:rPr lang="de-DE" dirty="0" err="1"/>
              <a:t>dam</a:t>
            </a:r>
            <a:r>
              <a:rPr lang="de-DE" dirty="0"/>
              <a:t>/</a:t>
            </a:r>
            <a:r>
              <a:rPr lang="de-DE" dirty="0" err="1"/>
              <a:t>ethz</a:t>
            </a:r>
            <a:r>
              <a:rPr lang="de-DE" dirty="0"/>
              <a:t>/</a:t>
            </a:r>
            <a:r>
              <a:rPr lang="de-DE" dirty="0" err="1"/>
              <a:t>main</a:t>
            </a:r>
            <a:r>
              <a:rPr lang="de-DE" dirty="0"/>
              <a:t>/</a:t>
            </a:r>
            <a:r>
              <a:rPr lang="de-DE" dirty="0" err="1"/>
              <a:t>eth-zurich</a:t>
            </a:r>
            <a:r>
              <a:rPr lang="de-DE" dirty="0"/>
              <a:t>/</a:t>
            </a:r>
            <a:r>
              <a:rPr lang="de-DE" dirty="0" err="1"/>
              <a:t>education</a:t>
            </a:r>
            <a:r>
              <a:rPr lang="de-DE" dirty="0"/>
              <a:t>/</a:t>
            </a:r>
            <a:r>
              <a:rPr lang="de-DE" dirty="0" err="1"/>
              <a:t>lehrentwicklung</a:t>
            </a:r>
            <a:r>
              <a:rPr lang="de-DE" dirty="0"/>
              <a:t>/</a:t>
            </a:r>
            <a:r>
              <a:rPr lang="de-DE" dirty="0" err="1"/>
              <a:t>files_DE</a:t>
            </a:r>
            <a:r>
              <a:rPr lang="de-DE" dirty="0"/>
              <a:t>/Uebersicht_GlossarPruefungen_2013_03.pdf</a:t>
            </a:r>
          </a:p>
          <a:p>
            <a:endParaRPr lang="de-DE" dirty="0"/>
          </a:p>
          <a:p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Prüfungen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stellen Instrumente zur Messung studentischer Leistungen dar. Um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aussagekräftige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Ergebnisse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gewährleisten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können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muss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Prüfung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einer Reihe von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Gutekriterien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̈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genügen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Die Messung soll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unabhängig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der messenden Person wie auch der Untersuchungssituation sein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Objektivität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sie soll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verlässlich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präzise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Reliabilität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 sie soll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gültig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– d.h. sie soll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tatsächlich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ausschliesslich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interessierende Merkmal messen – und nicht irgendetwas anderes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Validität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Des Weiteren soll die Messung keine Personen oder Personengruppen bevor‐ oder benachteiligen (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Fairness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Die Kandidaten sollen Ihre Ergebnisse nicht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verfälschen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können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Unverfälschbarkeit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Der Aufwand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Messung soll im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Verhältnis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deren Nutzen stehen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Ökonomie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Die Kandidaten sollen im Bild sein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darüber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was auf welche Weise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geprüft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(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Transparenz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Die Messung soll von den Kandidaten oder Drittpersonen als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aussagekräftig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gültig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empfunden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werden (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Augenscheinvalidität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Und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schliesslich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soll die Messung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für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Kandidaten zumutbar sein (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Zumutbarkeit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Das wichtigste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Gütekriterium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immer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Validität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denn ohne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Gültigkeit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verliert eine Messung ihre Berechtigung. 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4AF35-ABDF-4A4B-B79D-1607D8A0EE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3" descr="BFH_Logo_C_de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292893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68725"/>
            <a:ext cx="9481498" cy="842246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52813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F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fr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343852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68725"/>
            <a:ext cx="9481498" cy="842246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31428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334803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56965"/>
            <a:ext cx="9481498" cy="854005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361378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7576463"/>
            <a:ext cx="506888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10692001" y="28456965"/>
            <a:ext cx="9481498" cy="854005"/>
          </a:xfrm>
          <a:prstGeom prst="rect">
            <a:avLst/>
          </a:prstGeom>
        </p:spPr>
        <p:txBody>
          <a:bodyPr lIns="0" tIns="0" rIns="295214" bIns="0" anchor="b" anchorCtr="0"/>
          <a:lstStyle>
            <a:lvl1pPr algn="l">
              <a:lnSpc>
                <a:spcPct val="110000"/>
              </a:lnSpc>
              <a:defRPr sz="1600" baseline="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10692001" y="27531703"/>
            <a:ext cx="9481498" cy="792494"/>
          </a:xfrm>
          <a:prstGeom prst="rect">
            <a:avLst/>
          </a:prstGeom>
        </p:spPr>
        <p:txBody>
          <a:bodyPr vert="horz" lIns="0" tIns="0" rIns="0" bIns="0"/>
          <a:lstStyle>
            <a:lvl1pPr marL="266700" indent="-266700">
              <a:spcBef>
                <a:spcPts val="0"/>
              </a:spcBef>
              <a:buClr>
                <a:srgbClr val="FAA500"/>
              </a:buClr>
              <a:buSzPct val="80000"/>
              <a:buFont typeface="Lucida Grande"/>
              <a:buChar char="▶"/>
              <a:tabLst/>
              <a:defRPr sz="1800" baseline="0">
                <a:solidFill>
                  <a:srgbClr val="697D91"/>
                </a:solidFill>
                <a:latin typeface="Lucida Sans"/>
              </a:defRPr>
            </a:lvl1pPr>
            <a:lvl2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2pPr>
            <a:lvl3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3pPr>
            <a:lvl4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4pPr>
            <a:lvl5pPr marL="574027" indent="-574027">
              <a:buClr>
                <a:srgbClr val="FAA500"/>
              </a:buClr>
              <a:buSzPct val="80000"/>
              <a:buFont typeface="Lucida Grande"/>
              <a:buChar char="▶"/>
              <a:tabLst>
                <a:tab pos="6944707" algn="l"/>
              </a:tabLst>
              <a:defRPr sz="32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7"/>
          <p:cNvSpPr>
            <a:spLocks noGrp="1"/>
          </p:cNvSpPr>
          <p:nvPr>
            <p:ph sz="quarter" idx="14"/>
          </p:nvPr>
        </p:nvSpPr>
        <p:spPr>
          <a:xfrm>
            <a:off x="0" y="-1"/>
            <a:ext cx="21388388" cy="26493537"/>
          </a:xfrm>
          <a:prstGeom prst="rect">
            <a:avLst/>
          </a:prstGeom>
        </p:spPr>
        <p:txBody>
          <a:bodyPr/>
          <a:lstStyle>
            <a:lvl1pPr marL="1563688" indent="-1563688">
              <a:buClr>
                <a:srgbClr val="FAA500"/>
              </a:buClr>
              <a:buFont typeface="MS PGothic" pitchFamily="34" charset="-128"/>
              <a:buChar char="▶"/>
              <a:defRPr baseline="0"/>
            </a:lvl1pPr>
            <a:lvl2pPr marL="3390900" indent="-1303338">
              <a:buClr>
                <a:srgbClr val="FAA500"/>
              </a:buClr>
              <a:buFont typeface="MS PGothic" pitchFamily="34" charset="-128"/>
              <a:buChar char="▶"/>
              <a:defRPr/>
            </a:lvl2pPr>
            <a:lvl3pPr marL="5218113" indent="-1041400">
              <a:buClr>
                <a:srgbClr val="FAA500"/>
              </a:buClr>
              <a:buFont typeface="MS PGothic" pitchFamily="34" charset="-128"/>
              <a:buChar char="▶"/>
              <a:defRPr/>
            </a:lvl3pPr>
            <a:lvl4pPr marL="7307263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4pPr>
            <a:lvl5pPr marL="9394825" indent="-1041400">
              <a:buClr>
                <a:srgbClr val="FAA500"/>
              </a:buClr>
              <a:buFont typeface="MS PGothic" pitchFamily="34" charset="-128"/>
              <a:buChar char="▶"/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18904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21388388" cy="302752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29843413"/>
            <a:ext cx="21383625" cy="144462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26639838"/>
            <a:ext cx="21383625" cy="144462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platzhalter 2"/>
          <p:cNvSpPr>
            <a:spLocks noGrp="1"/>
          </p:cNvSpPr>
          <p:nvPr>
            <p:ph type="body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Lucida Grande" charset="0"/>
              <a:buChar char="▶"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 BFH Technik und Informatik, Abt. Informatik 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Arbeitsgruppe E-Assessment / Michael Röthlin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Höheweg 80 | 2501 Biel/Bienne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bfh.ch | michael.roethlin@bfh.ch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CH" sz="6000" dirty="0"/>
          </a:p>
          <a:p>
            <a:endParaRPr lang="de-CH" sz="6000" dirty="0"/>
          </a:p>
          <a:p>
            <a:endParaRPr lang="de-CH" sz="6000" dirty="0"/>
          </a:p>
          <a:p>
            <a:endParaRPr lang="de-CH" sz="6000" dirty="0"/>
          </a:p>
          <a:p>
            <a:endParaRPr lang="de-CH" sz="6000" dirty="0"/>
          </a:p>
        </p:txBody>
      </p:sp>
      <p:sp>
        <p:nvSpPr>
          <p:cNvPr id="5" name="Rechteck 4"/>
          <p:cNvSpPr/>
          <p:nvPr>
            <p:extLst/>
          </p:nvPr>
        </p:nvSpPr>
        <p:spPr>
          <a:xfrm>
            <a:off x="-45718" y="715617"/>
            <a:ext cx="21434105" cy="2782958"/>
          </a:xfrm>
          <a:prstGeom prst="rect">
            <a:avLst/>
          </a:prstGeom>
          <a:solidFill>
            <a:srgbClr val="FA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0"/>
            <a:r>
              <a:rPr lang="de-CH" sz="6000" b="1">
                <a:solidFill>
                  <a:schemeClr val="bg1"/>
                </a:solidFill>
                <a:latin typeface="Lucida Sans Demibold Roman" charset="0"/>
              </a:rPr>
              <a:t>E-Assessment in der Abteilung Informatik der BFH-TI </a:t>
            </a:r>
            <a:r>
              <a:rPr lang="mr-IN" sz="6000" b="1">
                <a:solidFill>
                  <a:schemeClr val="bg1"/>
                </a:solidFill>
                <a:latin typeface="Lucida Sans Demibold Roman" charset="0"/>
              </a:rPr>
              <a:t>–</a:t>
            </a:r>
            <a:r>
              <a:rPr lang="de-CH" sz="6000" b="1">
                <a:solidFill>
                  <a:schemeClr val="bg1"/>
                </a:solidFill>
                <a:latin typeface="Lucida Sans Demibold Roman" charset="0"/>
              </a:rPr>
              <a:t> Gutes Prüfen mit Moodle</a:t>
            </a:r>
            <a:endParaRPr lang="de-DE"/>
          </a:p>
        </p:txBody>
      </p:sp>
      <p:sp>
        <p:nvSpPr>
          <p:cNvPr id="3" name="Rechteck 2"/>
          <p:cNvSpPr/>
          <p:nvPr>
            <p:extLst/>
          </p:nvPr>
        </p:nvSpPr>
        <p:spPr>
          <a:xfrm>
            <a:off x="1543050" y="3609014"/>
            <a:ext cx="8458200" cy="235756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e-CH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Anforderungen</a:t>
            </a:r>
          </a:p>
          <a:p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Das Studien- und Prüfungsreglement der BFH-TI sieht für die Bachelorstudiengänge ein „breites Spektrum an Prüfungsformen“ vor, lässt Dozierenden grosse Freiheiten bei der Messung und Bewertung von </a:t>
            </a:r>
            <a:r>
              <a:rPr lang="de-CH" sz="3200" dirty="0" err="1">
                <a:latin typeface="Lucida Sans" charset="0"/>
                <a:ea typeface="Lucida Sans" charset="0"/>
                <a:cs typeface="Lucida Sans" charset="0"/>
              </a:rPr>
              <a:t>Kom-petenzen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. E-Assessment mit Moodle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zur Abnahme von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Leistungsnachweisen </a:t>
            </a:r>
            <a:r>
              <a:rPr lang="de-CH" sz="3200" dirty="0" err="1">
                <a:latin typeface="Lucida Sans" charset="0"/>
                <a:ea typeface="Lucida Sans" charset="0"/>
                <a:cs typeface="Lucida Sans" charset="0"/>
              </a:rPr>
              <a:t>be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-währt sich in der BFH-TI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seit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Jahren.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1100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Auch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elektronisch unterstützte Prüfungen müssen den Kriterien wie Objektivität,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Re-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liabilität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und Validität genügen und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öko-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nomisch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gerechtfertigt sein. Die 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techni-schen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Möglichkeiten und die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Gefahrenlage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verändern sich hier aber ständig, was eine „agile“ Gestaltung der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entsprechenden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Prüfungsmodelle erfordert.</a:t>
            </a:r>
          </a:p>
          <a:p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3200" dirty="0" smtClean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66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 dirty="0">
              <a:latin typeface="Lucida Sans" charset="0"/>
              <a:ea typeface="Lucida Sans" charset="0"/>
              <a:cs typeface="Lucida Sans" charset="0"/>
            </a:endParaRPr>
          </a:p>
          <a:p>
            <a:pPr>
              <a:spcAft>
                <a:spcPts val="600"/>
              </a:spcAft>
            </a:pPr>
            <a:r>
              <a:rPr lang="de-CH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Vorteile</a:t>
            </a:r>
          </a:p>
          <a:p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Klare Vorteile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gegenüber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papierbasierten, handkorrigierten Prüfungen sind</a:t>
            </a:r>
            <a:br>
              <a:rPr lang="de-CH" sz="3200" dirty="0">
                <a:latin typeface="Lucida Sans" charset="0"/>
                <a:ea typeface="Lucida Sans" charset="0"/>
                <a:cs typeface="Lucida Sans" charset="0"/>
              </a:rPr>
            </a:br>
            <a:endParaRPr lang="de-CH" sz="2400" dirty="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die gute Lesbarkeit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(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keine Handschrift)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die Möglichkeit der praxisnahen Nutz-</a:t>
            </a:r>
            <a:r>
              <a:rPr lang="de-CH" sz="3200" dirty="0" err="1">
                <a:latin typeface="Lucida Sans" charset="0"/>
                <a:ea typeface="Lucida Sans" charset="0"/>
                <a:cs typeface="Lucida Sans" charset="0"/>
              </a:rPr>
              <a:t>ung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 von elektronischen Hilfsmitteln wie Computerprogrammen, Websites, etc.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die faire und transparente Korrektur (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automatische Korrektur mit hinter-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legter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Musterlösung bei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Fragetypen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wie MC, Lückentext, etc.)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damit die Vermeidung klassischer Verzerrungen bei der Korrektur, wie Halo-Effekten oder Projektionsfehlern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ein direktes, personalisiertes Feedback.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0968404" y="22454396"/>
            <a:ext cx="9673700" cy="3909901"/>
          </a:xfrm>
          <a:prstGeom prst="roundRect">
            <a:avLst>
              <a:gd name="adj" fmla="val 3404"/>
            </a:avLst>
          </a:prstGeom>
          <a:solidFill>
            <a:srgbClr val="8CAF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de-CH" sz="6000">
                <a:solidFill>
                  <a:schemeClr val="bg1"/>
                </a:solidFill>
                <a:latin typeface="Lucida Sans" charset="0"/>
                <a:ea typeface="Lucida Sans" charset="0"/>
                <a:cs typeface="Lucida Sans" charset="0"/>
              </a:rPr>
              <a:t>Unsere Tipps</a:t>
            </a:r>
          </a:p>
          <a:p>
            <a:pPr marL="432000" indent="-432000">
              <a:buFont typeface="Arial" charset="0"/>
              <a:buChar char="•"/>
            </a:pPr>
            <a:r>
              <a:rPr lang="de-DE" sz="4000" dirty="0">
                <a:latin typeface="Lucida Sans" charset="0"/>
                <a:ea typeface="Lucida Sans" charset="0"/>
                <a:cs typeface="Lucida Sans" charset="0"/>
              </a:rPr>
              <a:t>Testen Sie E-Assessment in Moodle</a:t>
            </a:r>
          </a:p>
          <a:p>
            <a:pPr marL="432000" indent="-432000">
              <a:buFont typeface="Arial" charset="0"/>
              <a:buChar char="•"/>
            </a:pPr>
            <a:r>
              <a:rPr lang="de-DE" sz="4000" dirty="0">
                <a:latin typeface="Lucida Sans" charset="0"/>
                <a:ea typeface="Lucida Sans" charset="0"/>
                <a:cs typeface="Lucida Sans" charset="0"/>
              </a:rPr>
              <a:t>Fangen Sie klein und vorsichtig an</a:t>
            </a:r>
          </a:p>
          <a:p>
            <a:pPr marL="432000" indent="-432000">
              <a:buFont typeface="Arial" charset="0"/>
              <a:buChar char="•"/>
            </a:pPr>
            <a:r>
              <a:rPr lang="de-DE" sz="4000" dirty="0">
                <a:latin typeface="Lucida Sans" charset="0"/>
                <a:ea typeface="Lucida Sans" charset="0"/>
                <a:cs typeface="Lucida Sans" charset="0"/>
              </a:rPr>
              <a:t>Verbessern Sie und bauen Sie aus!</a:t>
            </a:r>
            <a:endParaRPr lang="de-CH" sz="4000" dirty="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68404" y="3643161"/>
            <a:ext cx="9673700" cy="19159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Risiken</a:t>
            </a:r>
          </a:p>
          <a:p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Durch den Einsatz von Informationstechnologien können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elektronische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Prüfungen von 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spezifi-schen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Problemen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betroffen sein:</a:t>
            </a:r>
          </a:p>
          <a:p>
            <a:endParaRPr lang="de-CH" sz="2400" dirty="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Ausfall der Server- oder Netzwerkinfrastruktur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Ausfall der Geräte/Software bei Studierenden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Betrugsrisiko durch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elektronische 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Kommu-nikation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, speziell die Weitergabe von </a:t>
            </a:r>
            <a:r>
              <a:rPr lang="de-CH" sz="3200" dirty="0" err="1" smtClean="0">
                <a:latin typeface="Lucida Sans" charset="0"/>
                <a:ea typeface="Lucida Sans" charset="0"/>
                <a:cs typeface="Lucida Sans" charset="0"/>
              </a:rPr>
              <a:t>Aufga-ben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und Lösungen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Verfälschungsrisiko von Bewertungen, etc.</a:t>
            </a:r>
          </a:p>
          <a:p>
            <a:pPr marL="457200" indent="-457200">
              <a:buFont typeface="Arial" charset="0"/>
              <a:buChar char="•"/>
            </a:pPr>
            <a:endParaRPr lang="de-CH" sz="1800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de-CH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Vorsichtsmassnahmen</a:t>
            </a:r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In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jedem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E-Assessment-Szenario empfiehlt sich:</a:t>
            </a:r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 dirty="0">
              <a:latin typeface="Lucida Sans" charset="0"/>
              <a:ea typeface="Lucida Sans" charset="0"/>
              <a:cs typeface="Lucida Sans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Studierenden Gelegenheit zum Üben geben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Vorsichtsmassnahmen für den Notfall: Ersatz-geräte oder ggf. Papierkopien bereithalten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Verhalten bei Problemen trainieren, bei Ein-treten flexibel reagieren (zusätzliche Zeit etc.)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Präsenzüberwachung und Support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technische Überwachung (Moodle-Berichte)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Ergebnisse sichern (Sofortbackup, Export).</a:t>
            </a:r>
            <a:br>
              <a:rPr lang="de-CH" sz="3200" dirty="0">
                <a:latin typeface="Lucida Sans" charset="0"/>
                <a:ea typeface="Lucida Sans" charset="0"/>
                <a:cs typeface="Lucida Sans" charset="0"/>
              </a:rPr>
            </a:br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Bei „engem“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Prüfungsszenario („Closed Book“, konstanter Pool von Fragen, keine Computer-programme nötig, Gerätepool vorhanden)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  <a:sym typeface="Wingdings"/>
              </a:rPr>
              <a:t>:</a:t>
            </a:r>
          </a:p>
          <a:p>
            <a:endParaRPr lang="de-CH" sz="2400" dirty="0">
              <a:latin typeface="Lucida Sans" charset="0"/>
              <a:ea typeface="Lucida Sans" charset="0"/>
              <a:cs typeface="Lucida Sans" charset="0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Prüfungen auf BFH-PCs/-Tablets durchführen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Einsatz Safe Exam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Browser (SEB).</a:t>
            </a:r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de-CH" sz="3200" dirty="0">
                <a:latin typeface="Lucida Sans" charset="0"/>
                <a:ea typeface="Lucida Sans" charset="0"/>
                <a:cs typeface="Lucida Sans" charset="0"/>
                <a:sym typeface="Wingdings"/>
              </a:rPr>
              <a:t/>
            </a:r>
            <a:br>
              <a:rPr lang="de-CH" sz="3200" dirty="0">
                <a:latin typeface="Lucida Sans" charset="0"/>
                <a:ea typeface="Lucida Sans" charset="0"/>
                <a:cs typeface="Lucida Sans" charset="0"/>
                <a:sym typeface="Wingdings"/>
              </a:rPr>
            </a:b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  <a:sym typeface="Wingdings"/>
              </a:rPr>
              <a:t>Bei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„weitem“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Prüfungsszenario („Open Book“, jeweils neue Testfragen,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Einsatz von Computer-programmen </a:t>
            </a: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oder </a:t>
            </a:r>
            <a:r>
              <a:rPr lang="de-CH" sz="3200" dirty="0" smtClean="0">
                <a:latin typeface="Lucida Sans" charset="0"/>
                <a:ea typeface="Lucida Sans" charset="0"/>
                <a:cs typeface="Lucida Sans" charset="0"/>
              </a:rPr>
              <a:t>elektronischen Materialien):</a:t>
            </a:r>
            <a:endParaRPr lang="de-CH" sz="3200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de-CH" sz="2400" dirty="0">
              <a:latin typeface="Lucida Sans" charset="0"/>
              <a:ea typeface="Lucida Sans" charset="0"/>
              <a:cs typeface="Lucida Sans" charset="0"/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Prüfungen auf eigenen Laptops (BYOD)</a:t>
            </a:r>
          </a:p>
          <a:p>
            <a:pPr marL="457200" indent="-457200">
              <a:buFont typeface="Arial" charset="0"/>
              <a:buChar char="•"/>
            </a:pPr>
            <a:r>
              <a:rPr lang="de-CH" sz="3200" dirty="0">
                <a:latin typeface="Lucida Sans" charset="0"/>
                <a:ea typeface="Lucida Sans" charset="0"/>
                <a:cs typeface="Lucida Sans" charset="0"/>
              </a:rPr>
              <a:t>verstärkte Präsenzüberwachung.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2679464"/>
            <a:ext cx="8458200" cy="56388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460916" y="18274082"/>
            <a:ext cx="26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ucida Sans" charset="0"/>
                <a:ea typeface="Lucida Sans" charset="0"/>
                <a:cs typeface="Lucida Sans" charset="0"/>
              </a:rPr>
              <a:t>Foto: libreshot.com</a:t>
            </a:r>
            <a:endParaRPr lang="de-DE" sz="2000" dirty="0">
              <a:latin typeface="Lucida Sans" charset="0"/>
              <a:ea typeface="Lucida Sans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1155492" y="1747184"/>
            <a:ext cx="9536509" cy="245509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Abgerundetes Rechteck 29"/>
          <p:cNvSpPr/>
          <p:nvPr/>
        </p:nvSpPr>
        <p:spPr>
          <a:xfrm>
            <a:off x="11121200" y="1747184"/>
            <a:ext cx="9580816" cy="245509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flipH="1">
            <a:off x="1556100" y="8210633"/>
            <a:ext cx="18613943" cy="4044755"/>
          </a:xfrm>
          <a:custGeom>
            <a:avLst/>
            <a:gdLst>
              <a:gd name="connsiteX0" fmla="*/ 0 w 18603311"/>
              <a:gd name="connsiteY0" fmla="*/ 0 h 971945"/>
              <a:gd name="connsiteX1" fmla="*/ 18603311 w 18603311"/>
              <a:gd name="connsiteY1" fmla="*/ 0 h 971945"/>
              <a:gd name="connsiteX2" fmla="*/ 18603311 w 18603311"/>
              <a:gd name="connsiteY2" fmla="*/ 971945 h 971945"/>
              <a:gd name="connsiteX3" fmla="*/ 0 w 18603311"/>
              <a:gd name="connsiteY3" fmla="*/ 971945 h 971945"/>
              <a:gd name="connsiteX4" fmla="*/ 0 w 18603311"/>
              <a:gd name="connsiteY4" fmla="*/ 0 h 971945"/>
              <a:gd name="connsiteX0" fmla="*/ 0 w 18613943"/>
              <a:gd name="connsiteY0" fmla="*/ 0 h 4044755"/>
              <a:gd name="connsiteX1" fmla="*/ 18613943 w 18613943"/>
              <a:gd name="connsiteY1" fmla="*/ 3072810 h 4044755"/>
              <a:gd name="connsiteX2" fmla="*/ 18613943 w 18613943"/>
              <a:gd name="connsiteY2" fmla="*/ 4044755 h 4044755"/>
              <a:gd name="connsiteX3" fmla="*/ 10632 w 18613943"/>
              <a:gd name="connsiteY3" fmla="*/ 4044755 h 4044755"/>
              <a:gd name="connsiteX4" fmla="*/ 0 w 18613943"/>
              <a:gd name="connsiteY4" fmla="*/ 0 h 404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3943" h="4044755">
                <a:moveTo>
                  <a:pt x="0" y="0"/>
                </a:moveTo>
                <a:lnTo>
                  <a:pt x="18613943" y="3072810"/>
                </a:lnTo>
                <a:lnTo>
                  <a:pt x="18613943" y="4044755"/>
                </a:lnTo>
                <a:lnTo>
                  <a:pt x="10632" y="4044755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>
            <a:noFill/>
          </a:ln>
          <a:effectLst>
            <a:outerShdw blurRad="50800" dist="101600" dir="1320000" algn="tl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latin typeface="Lucida Sans" charset="0"/>
                <a:ea typeface="Lucida Sans" charset="0"/>
                <a:cs typeface="Lucida Sans" charset="0"/>
              </a:rPr>
              <a:t>2. Prüfungsaufsicht</a:t>
            </a:r>
            <a:br>
              <a:rPr lang="de-DE">
                <a:latin typeface="Lucida Sans" charset="0"/>
                <a:ea typeface="Lucida Sans" charset="0"/>
                <a:cs typeface="Lucida Sans" charset="0"/>
              </a:rPr>
            </a:br>
            <a:endParaRPr lang="de-DE" sz="4000"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12" name="Rechteck 11"/>
          <p:cNvSpPr/>
          <p:nvPr/>
        </p:nvSpPr>
        <p:spPr>
          <a:xfrm flipH="1">
            <a:off x="1556100" y="2287016"/>
            <a:ext cx="18603311" cy="8733969"/>
          </a:xfrm>
          <a:custGeom>
            <a:avLst/>
            <a:gdLst>
              <a:gd name="connsiteX0" fmla="*/ 0 w 18603311"/>
              <a:gd name="connsiteY0" fmla="*/ 0 h 5682425"/>
              <a:gd name="connsiteX1" fmla="*/ 18603311 w 18603311"/>
              <a:gd name="connsiteY1" fmla="*/ 0 h 5682425"/>
              <a:gd name="connsiteX2" fmla="*/ 18603311 w 18603311"/>
              <a:gd name="connsiteY2" fmla="*/ 5682425 h 5682425"/>
              <a:gd name="connsiteX3" fmla="*/ 0 w 18603311"/>
              <a:gd name="connsiteY3" fmla="*/ 5682425 h 5682425"/>
              <a:gd name="connsiteX4" fmla="*/ 0 w 18603311"/>
              <a:gd name="connsiteY4" fmla="*/ 0 h 5682425"/>
              <a:gd name="connsiteX0" fmla="*/ 0 w 18603311"/>
              <a:gd name="connsiteY0" fmla="*/ 0 h 8733969"/>
              <a:gd name="connsiteX1" fmla="*/ 18603311 w 18603311"/>
              <a:gd name="connsiteY1" fmla="*/ 0 h 8733969"/>
              <a:gd name="connsiteX2" fmla="*/ 18571414 w 18603311"/>
              <a:gd name="connsiteY2" fmla="*/ 8733969 h 8733969"/>
              <a:gd name="connsiteX3" fmla="*/ 0 w 18603311"/>
              <a:gd name="connsiteY3" fmla="*/ 5682425 h 8733969"/>
              <a:gd name="connsiteX4" fmla="*/ 0 w 18603311"/>
              <a:gd name="connsiteY4" fmla="*/ 0 h 873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3311" h="8733969">
                <a:moveTo>
                  <a:pt x="0" y="0"/>
                </a:moveTo>
                <a:lnTo>
                  <a:pt x="18603311" y="0"/>
                </a:lnTo>
                <a:lnTo>
                  <a:pt x="18571414" y="8733969"/>
                </a:lnTo>
                <a:lnTo>
                  <a:pt x="0" y="5682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90000"/>
            </a:schemeClr>
          </a:solidFill>
          <a:ln>
            <a:noFill/>
          </a:ln>
          <a:effectLst>
            <a:outerShdw blurRad="50800" dist="101600" dir="1320000" algn="tl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latin typeface="Lucida Sans" charset="0"/>
                <a:ea typeface="Lucida Sans" charset="0"/>
                <a:cs typeface="Lucida Sans" charset="0"/>
              </a:rPr>
              <a:t>1. Technische Massnahmen</a:t>
            </a:r>
          </a:p>
        </p:txBody>
      </p:sp>
      <p:sp>
        <p:nvSpPr>
          <p:cNvPr id="13" name="Rechteck 12"/>
          <p:cNvSpPr/>
          <p:nvPr/>
        </p:nvSpPr>
        <p:spPr>
          <a:xfrm flipH="1">
            <a:off x="1556100" y="12454880"/>
            <a:ext cx="18603311" cy="4802472"/>
          </a:xfrm>
          <a:prstGeom prst="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  <a:effectLst>
            <a:outerShdw blurRad="50800" dist="101600" dir="1320000" algn="tl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latin typeface="Lucida Sans" charset="0"/>
                <a:ea typeface="Lucida Sans" charset="0"/>
                <a:cs typeface="Lucida Sans" charset="0"/>
              </a:rPr>
              <a:t>3. Supportmassnahmen</a:t>
            </a:r>
          </a:p>
        </p:txBody>
      </p:sp>
      <p:sp>
        <p:nvSpPr>
          <p:cNvPr id="14" name="Rechteck 13"/>
          <p:cNvSpPr/>
          <p:nvPr/>
        </p:nvSpPr>
        <p:spPr>
          <a:xfrm flipH="1">
            <a:off x="1556100" y="17577775"/>
            <a:ext cx="18603311" cy="2452436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  <a:effectLst>
            <a:outerShdw blurRad="50800" dist="101600" dir="1320000" algn="tl" rotWithShape="0">
              <a:prstClr val="black">
                <a:alpha val="66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latin typeface="Lucida Sans" charset="0"/>
                <a:ea typeface="Lucida Sans" charset="0"/>
                <a:cs typeface="Lucida Sans" charset="0"/>
              </a:rPr>
              <a:t>4. Inhaltliche Massnahmen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189242" y="8403012"/>
            <a:ext cx="640080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S</a:t>
            </a:r>
            <a:r>
              <a:rPr lang="de-DE" sz="4800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afe </a:t>
            </a:r>
            <a:r>
              <a:rPr lang="de-DE" sz="4800" b="1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E</a:t>
            </a:r>
            <a:r>
              <a:rPr lang="de-DE" sz="4800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xam </a:t>
            </a:r>
            <a:r>
              <a:rPr lang="de-DE" sz="4800" b="1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B</a:t>
            </a:r>
            <a:r>
              <a:rPr lang="de-DE" sz="4800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rowser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217640" y="5773586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rgbClr val="FFC000"/>
                </a:solidFill>
                <a:latin typeface="Lucida Sans" charset="0"/>
                <a:ea typeface="Lucida Sans" charset="0"/>
                <a:cs typeface="Lucida Sans" charset="0"/>
              </a:rPr>
              <a:t>Zugriffsüberwachung und </a:t>
            </a:r>
            <a:r>
              <a:rPr lang="mr-IN" sz="4800">
                <a:solidFill>
                  <a:srgbClr val="FFC000"/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de-DE" sz="4800">
                <a:solidFill>
                  <a:srgbClr val="FFC000"/>
                </a:solidFill>
                <a:latin typeface="Lucida Sans" charset="0"/>
                <a:ea typeface="Lucida Sans" charset="0"/>
                <a:cs typeface="Lucida Sans" charset="0"/>
              </a:rPr>
              <a:t>analyse (Moodle-Berichte)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314155" y="21755676"/>
            <a:ext cx="955101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latin typeface="Lucida Sans" charset="0"/>
                <a:ea typeface="Lucida Sans" charset="0"/>
                <a:cs typeface="Lucida Sans" charset="0"/>
              </a:rPr>
              <a:t>„Eng“</a:t>
            </a:r>
            <a:br>
              <a:rPr lang="de-DE" sz="6000" b="1">
                <a:latin typeface="Lucida Sans" charset="0"/>
                <a:ea typeface="Lucida Sans" charset="0"/>
                <a:cs typeface="Lucida Sans" charset="0"/>
              </a:rPr>
            </a:br>
            <a:endParaRPr lang="de-DE" sz="2800" b="1">
              <a:latin typeface="Lucida Sans" charset="0"/>
              <a:ea typeface="Lucida Sans" charset="0"/>
              <a:cs typeface="Lucida Sans" charset="0"/>
            </a:endParaRPr>
          </a:p>
          <a:p>
            <a:pPr marL="857250" indent="-85725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Closed Book</a:t>
            </a:r>
          </a:p>
          <a:p>
            <a:pPr marL="857250" indent="-85725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Konstanter Fragepool</a:t>
            </a:r>
          </a:p>
          <a:p>
            <a:pPr marL="857250" indent="-85725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Keine Computerprogramme </a:t>
            </a:r>
            <a:br>
              <a:rPr lang="de-DE" sz="4800">
                <a:latin typeface="Lucida Sans" charset="0"/>
                <a:ea typeface="Lucida Sans" charset="0"/>
                <a:cs typeface="Lucida Sans" charset="0"/>
              </a:rPr>
            </a:b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nötig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296376" y="21719100"/>
            <a:ext cx="865012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>
                <a:latin typeface="Lucida Sans" charset="0"/>
                <a:ea typeface="Lucida Sans" charset="0"/>
                <a:cs typeface="Lucida Sans" charset="0"/>
              </a:rPr>
              <a:t>„Weit“ </a:t>
            </a:r>
            <a:br>
              <a:rPr lang="de-DE" sz="6000" b="1">
                <a:latin typeface="Lucida Sans" charset="0"/>
                <a:ea typeface="Lucida Sans" charset="0"/>
                <a:cs typeface="Lucida Sans" charset="0"/>
              </a:rPr>
            </a:br>
            <a:endParaRPr lang="de-DE" sz="2800" b="1">
              <a:latin typeface="Lucida Sans" charset="0"/>
              <a:ea typeface="Lucida Sans" charset="0"/>
              <a:cs typeface="Lucida Sans" charset="0"/>
            </a:endParaRPr>
          </a:p>
          <a:p>
            <a:pPr marL="685800" indent="-68580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Open Book, Open Internet</a:t>
            </a:r>
          </a:p>
          <a:p>
            <a:pPr marL="685800" indent="-68580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Jeweils neue Testfragen</a:t>
            </a:r>
          </a:p>
          <a:p>
            <a:pPr marL="685800" indent="-685800">
              <a:buFont typeface="AppleSymbols" charset="0"/>
              <a:buChar char="☑"/>
            </a:pP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Computerprogramme </a:t>
            </a:r>
            <a:br>
              <a:rPr lang="de-DE" sz="4800">
                <a:latin typeface="Lucida Sans" charset="0"/>
                <a:ea typeface="Lucida Sans" charset="0"/>
                <a:cs typeface="Lucida Sans" charset="0"/>
              </a:rPr>
            </a:br>
            <a:r>
              <a:rPr lang="de-DE" sz="4800">
                <a:latin typeface="Lucida Sans" charset="0"/>
                <a:ea typeface="Lucida Sans" charset="0"/>
                <a:cs typeface="Lucida Sans" charset="0"/>
              </a:rPr>
              <a:t>benötigt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189243" y="7051817"/>
            <a:ext cx="6400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BFH-PCs / -Tablets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194560" y="18730116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rgbClr val="FFFF00"/>
                </a:solidFill>
                <a:latin typeface="Lucida Sans" charset="0"/>
                <a:ea typeface="Lucida Sans" charset="0"/>
                <a:cs typeface="Lucida Sans" charset="0"/>
              </a:rPr>
              <a:t>Fragevarianten/Zufallsfragen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237232" y="14749428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accent3">
                    <a:lumMod val="7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Applikations- und inhaltlicher Support während Prüfung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3"/>
          </p:nvPr>
        </p:nvSpPr>
        <p:spPr bwMode="auto">
          <a:xfrm>
            <a:off x="10692001" y="27531703"/>
            <a:ext cx="9481498" cy="79249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Lucida Grande" charset="0"/>
              <a:buChar char="▶"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 BFH Technik und Informatik, Abt. Informatik 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Arbeitsgruppe E-Assessment / Michael Röthlin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Höheweg 80 | 2501 Biel/Bienne</a:t>
            </a:r>
          </a:p>
          <a:p>
            <a:pPr marL="0" indent="0">
              <a:spcBef>
                <a:spcPct val="0"/>
              </a:spcBef>
              <a:buNone/>
            </a:pPr>
            <a:r>
              <a:rPr lang="de-DE" altLang="de-DE" sz="3200">
                <a:latin typeface="Lucida Sans" charset="0"/>
                <a:ea typeface="Lucida Sans" charset="0"/>
                <a:cs typeface="Lucida Sans" charset="0"/>
              </a:rPr>
              <a:t>bfh.ch | michael.roethlin@bfh.ch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189243" y="3489190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rgbClr val="FFC000"/>
                </a:solidFill>
                <a:latin typeface="Lucida Sans" charset="0"/>
                <a:ea typeface="Lucida Sans" charset="0"/>
                <a:cs typeface="Lucida Sans" charset="0"/>
              </a:rPr>
              <a:t>Ersatzgeräte, Sicherheitskopien auf Papier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243328" y="15962532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accent3">
                    <a:lumMod val="7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Flexibler Umgang bei Störungen: zusätzliche Zeit etc.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89243" y="4590103"/>
            <a:ext cx="17337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rgbClr val="FFC000"/>
                </a:solidFill>
                <a:latin typeface="Lucida Sans" charset="0"/>
                <a:ea typeface="Lucida Sans" charset="0"/>
                <a:cs typeface="Lucida Sans" charset="0"/>
              </a:rPr>
              <a:t>Sofortbackup und Export nach Prüfungsende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243328" y="13621668"/>
            <a:ext cx="1728825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accent3">
                    <a:lumMod val="7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Vorbereitungsübungen, Testmöglichkeit für Studierende</a:t>
            </a:r>
          </a:p>
        </p:txBody>
      </p:sp>
      <p:sp>
        <p:nvSpPr>
          <p:cNvPr id="28" name="Legende m. Pfeil nach links u. rechts 27"/>
          <p:cNvSpPr/>
          <p:nvPr/>
        </p:nvSpPr>
        <p:spPr>
          <a:xfrm>
            <a:off x="1570186" y="20345359"/>
            <a:ext cx="18603310" cy="134592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73957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Lucida Sans" charset="0"/>
                <a:ea typeface="Lucida Sans" charset="0"/>
                <a:cs typeface="Lucida Sans" charset="0"/>
              </a:rPr>
              <a:t>Prüfungsszenarien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244726" y="397764"/>
            <a:ext cx="19476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>
                <a:latin typeface="Lucida Sans" charset="0"/>
                <a:ea typeface="Lucida Sans" charset="0"/>
                <a:cs typeface="Lucida Sans" charset="0"/>
              </a:rPr>
              <a:t>Absicherung von E-Assessments mit Moodle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3125467" y="7067372"/>
            <a:ext cx="6400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tx2"/>
                </a:solidFill>
                <a:latin typeface="Lucida Sans" charset="0"/>
                <a:ea typeface="Lucida Sans" charset="0"/>
                <a:cs typeface="Lucida Sans" charset="0"/>
              </a:rPr>
              <a:t>BYOD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189243" y="11246667"/>
            <a:ext cx="43231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accent1"/>
                </a:solidFill>
                <a:latin typeface="Lucida Sans" charset="0"/>
                <a:ea typeface="Lucida Sans" charset="0"/>
                <a:cs typeface="Lucida Sans" charset="0"/>
              </a:rPr>
              <a:t>Normal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5199099" y="11246666"/>
            <a:ext cx="43271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>
                <a:solidFill>
                  <a:schemeClr val="accent1"/>
                </a:solidFill>
                <a:latin typeface="Lucida Sans" charset="0"/>
                <a:ea typeface="Lucida Sans" charset="0"/>
                <a:cs typeface="Lucida Sans" charset="0"/>
              </a:rPr>
              <a:t>Intensiv</a:t>
            </a:r>
          </a:p>
        </p:txBody>
      </p:sp>
    </p:spTree>
    <p:extLst>
      <p:ext uri="{BB962C8B-B14F-4D97-AF65-F5344CB8AC3E}">
        <p14:creationId xmlns:p14="http://schemas.microsoft.com/office/powerpoint/2010/main" val="74517873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osterpräsentation_A1_Vorlage">
  <a:themeElements>
    <a:clrScheme name="Benutzerdefiniert 1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Benutzerdefiniert</PresentationFormat>
  <Paragraphs>102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3" baseType="lpstr">
      <vt:lpstr>AppleSymbols</vt:lpstr>
      <vt:lpstr>Calibri</vt:lpstr>
      <vt:lpstr>Lucida Grande</vt:lpstr>
      <vt:lpstr>Lucida Sans</vt:lpstr>
      <vt:lpstr>Lucida Sans Demibold Roman</vt:lpstr>
      <vt:lpstr>Lucida Sans Unicode</vt:lpstr>
      <vt:lpstr>MS PGothic</vt:lpstr>
      <vt:lpstr>ＭＳ Ｐゴシック</vt:lpstr>
      <vt:lpstr>Wingdings</vt:lpstr>
      <vt:lpstr>Arial</vt:lpstr>
      <vt:lpstr>BFH_Posterpräsentation_A1_Vorlage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Röthlin</cp:lastModifiedBy>
  <cp:revision>43</cp:revision>
  <cp:lastPrinted>2017-08-24T11:33:25Z</cp:lastPrinted>
  <dcterms:modified xsi:type="dcterms:W3CDTF">2017-08-24T11:51:11Z</dcterms:modified>
</cp:coreProperties>
</file>