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</p:sldMasterIdLst>
  <p:notesMasterIdLst>
    <p:notesMasterId r:id="rId10"/>
  </p:notesMasterIdLst>
  <p:handoutMasterIdLst>
    <p:handoutMasterId r:id="rId11"/>
  </p:handoutMasterIdLst>
  <p:sldIdLst>
    <p:sldId id="274" r:id="rId2"/>
    <p:sldId id="277" r:id="rId3"/>
    <p:sldId id="280" r:id="rId4"/>
    <p:sldId id="278" r:id="rId5"/>
    <p:sldId id="284" r:id="rId6"/>
    <p:sldId id="286" r:id="rId7"/>
    <p:sldId id="287" r:id="rId8"/>
    <p:sldId id="276" r:id="rId9"/>
  </p:sldIdLst>
  <p:sldSz cx="12192000" cy="68580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8FC"/>
    <a:srgbClr val="9999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5AD10-4DAA-D440-A29D-450AC626DACB}" v="22" dt="2019-10-08T05:55:00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0" autoAdjust="0"/>
    <p:restoredTop sz="93605" autoAdjust="0"/>
  </p:normalViewPr>
  <p:slideViewPr>
    <p:cSldViewPr>
      <p:cViewPr varScale="1">
        <p:scale>
          <a:sx n="120" d="100"/>
          <a:sy n="120" d="100"/>
        </p:scale>
        <p:origin x="128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öthlin Michael" userId="be593668-4311-448a-98a9-4b3c6c71e0cc" providerId="ADAL" clId="{5C409FA7-CF7C-A04B-9DD6-D7979E6EBB0D}"/>
  </pc:docChgLst>
  <pc:docChgLst>
    <pc:chgData name="Bösch Luca" userId="S::bsl3@bfh.ch::782e8bb4-c1d6-4ca8-ad16-faedd414c1d7" providerId="AD" clId="Web-{CD7A25C6-B0CA-41A8-9CB7-ED7D3C5B542E}"/>
  </pc:docChgLst>
  <pc:docChgLst>
    <pc:chgData name="Röthlin Michael" userId="be593668-4311-448a-98a9-4b3c6c71e0cc" providerId="ADAL" clId="{4095AD10-4DAA-D440-A29D-450AC626DACB}"/>
    <pc:docChg chg="undo custSel addSld delSld modSld sldOrd">
      <pc:chgData name="Röthlin Michael" userId="be593668-4311-448a-98a9-4b3c6c71e0cc" providerId="ADAL" clId="{4095AD10-4DAA-D440-A29D-450AC626DACB}" dt="2019-10-08T06:23:08.872" v="1801" actId="20577"/>
      <pc:docMkLst>
        <pc:docMk/>
      </pc:docMkLst>
      <pc:sldChg chg="addSp modSp modNotesTx">
        <pc:chgData name="Röthlin Michael" userId="be593668-4311-448a-98a9-4b3c6c71e0cc" providerId="ADAL" clId="{4095AD10-4DAA-D440-A29D-450AC626DACB}" dt="2019-10-08T06:23:08.872" v="1801" actId="20577"/>
        <pc:sldMkLst>
          <pc:docMk/>
          <pc:sldMk cId="0" sldId="274"/>
        </pc:sldMkLst>
        <pc:spChg chg="add mod">
          <ac:chgData name="Röthlin Michael" userId="be593668-4311-448a-98a9-4b3c6c71e0cc" providerId="ADAL" clId="{4095AD10-4DAA-D440-A29D-450AC626DACB}" dt="2019-10-08T05:38:48.817" v="31" actId="1076"/>
          <ac:spMkLst>
            <pc:docMk/>
            <pc:sldMk cId="0" sldId="274"/>
            <ac:spMk id="3" creationId="{D54457B9-3DCF-5E44-B7B8-DC7DF2EB1E0C}"/>
          </ac:spMkLst>
        </pc:spChg>
      </pc:sldChg>
      <pc:sldChg chg="addSp modSp">
        <pc:chgData name="Röthlin Michael" userId="be593668-4311-448a-98a9-4b3c6c71e0cc" providerId="ADAL" clId="{4095AD10-4DAA-D440-A29D-450AC626DACB}" dt="2019-10-08T05:40:30.677" v="41" actId="1076"/>
        <pc:sldMkLst>
          <pc:docMk/>
          <pc:sldMk cId="1605521580" sldId="278"/>
        </pc:sldMkLst>
        <pc:spChg chg="add mod">
          <ac:chgData name="Röthlin Michael" userId="be593668-4311-448a-98a9-4b3c6c71e0cc" providerId="ADAL" clId="{4095AD10-4DAA-D440-A29D-450AC626DACB}" dt="2019-10-08T05:40:30.677" v="41" actId="1076"/>
          <ac:spMkLst>
            <pc:docMk/>
            <pc:sldMk cId="1605521580" sldId="278"/>
            <ac:spMk id="2" creationId="{ADFC6CB4-9DE2-0542-94F1-6B32B0690147}"/>
          </ac:spMkLst>
        </pc:spChg>
      </pc:sldChg>
      <pc:sldChg chg="del">
        <pc:chgData name="Röthlin Michael" userId="be593668-4311-448a-98a9-4b3c6c71e0cc" providerId="ADAL" clId="{4095AD10-4DAA-D440-A29D-450AC626DACB}" dt="2019-10-08T05:39:32.979" v="32" actId="2696"/>
        <pc:sldMkLst>
          <pc:docMk/>
          <pc:sldMk cId="4059319368" sldId="282"/>
        </pc:sldMkLst>
      </pc:sldChg>
      <pc:sldChg chg="addSp delSp modSp">
        <pc:chgData name="Röthlin Michael" userId="be593668-4311-448a-98a9-4b3c6c71e0cc" providerId="ADAL" clId="{4095AD10-4DAA-D440-A29D-450AC626DACB}" dt="2019-10-08T06:18:22.012" v="1683" actId="1440"/>
        <pc:sldMkLst>
          <pc:docMk/>
          <pc:sldMk cId="4061013479" sldId="284"/>
        </pc:sldMkLst>
        <pc:spChg chg="add del mod">
          <ac:chgData name="Röthlin Michael" userId="be593668-4311-448a-98a9-4b3c6c71e0cc" providerId="ADAL" clId="{4095AD10-4DAA-D440-A29D-450AC626DACB}" dt="2019-10-08T05:39:46.992" v="36"/>
          <ac:spMkLst>
            <pc:docMk/>
            <pc:sldMk cId="4061013479" sldId="284"/>
            <ac:spMk id="2" creationId="{C3FCEA55-0F7E-7641-9D2D-7D66B6F8AE18}"/>
          </ac:spMkLst>
        </pc:spChg>
        <pc:spChg chg="mod">
          <ac:chgData name="Röthlin Michael" userId="be593668-4311-448a-98a9-4b3c6c71e0cc" providerId="ADAL" clId="{4095AD10-4DAA-D440-A29D-450AC626DACB}" dt="2019-10-08T05:40:40.712" v="62" actId="20577"/>
          <ac:spMkLst>
            <pc:docMk/>
            <pc:sldMk cId="4061013479" sldId="284"/>
            <ac:spMk id="3" creationId="{6AA8161D-1374-9341-81E5-B1E4937CB326}"/>
          </ac:spMkLst>
        </pc:spChg>
        <pc:spChg chg="del">
          <ac:chgData name="Röthlin Michael" userId="be593668-4311-448a-98a9-4b3c6c71e0cc" providerId="ADAL" clId="{4095AD10-4DAA-D440-A29D-450AC626DACB}" dt="2019-10-08T05:39:42.929" v="35" actId="478"/>
          <ac:spMkLst>
            <pc:docMk/>
            <pc:sldMk cId="4061013479" sldId="284"/>
            <ac:spMk id="6" creationId="{93FF9923-6A3F-E848-B4C5-4025866FA693}"/>
          </ac:spMkLst>
        </pc:spChg>
        <pc:spChg chg="add del mod">
          <ac:chgData name="Röthlin Michael" userId="be593668-4311-448a-98a9-4b3c6c71e0cc" providerId="ADAL" clId="{4095AD10-4DAA-D440-A29D-450AC626DACB}" dt="2019-10-08T05:39:46.992" v="36"/>
          <ac:spMkLst>
            <pc:docMk/>
            <pc:sldMk cId="4061013479" sldId="284"/>
            <ac:spMk id="8" creationId="{2647C7E4-3CC5-DB45-9F85-5C423C03ED47}"/>
          </ac:spMkLst>
        </pc:spChg>
        <pc:spChg chg="add mod">
          <ac:chgData name="Röthlin Michael" userId="be593668-4311-448a-98a9-4b3c6c71e0cc" providerId="ADAL" clId="{4095AD10-4DAA-D440-A29D-450AC626DACB}" dt="2019-10-08T05:50:52.663" v="1152" actId="20577"/>
          <ac:spMkLst>
            <pc:docMk/>
            <pc:sldMk cId="4061013479" sldId="284"/>
            <ac:spMk id="9" creationId="{EA40F258-F7F6-EE40-84FF-77C2EE6BD39A}"/>
          </ac:spMkLst>
        </pc:spChg>
        <pc:graphicFrameChg chg="del mod">
          <ac:chgData name="Röthlin Michael" userId="be593668-4311-448a-98a9-4b3c6c71e0cc" providerId="ADAL" clId="{4095AD10-4DAA-D440-A29D-450AC626DACB}" dt="2019-10-08T05:39:40.257" v="34" actId="478"/>
          <ac:graphicFrameMkLst>
            <pc:docMk/>
            <pc:sldMk cId="4061013479" sldId="284"/>
            <ac:graphicFrameMk id="5" creationId="{5AAF774E-32B3-804B-BB56-17E01870F285}"/>
          </ac:graphicFrameMkLst>
        </pc:graphicFrameChg>
        <pc:picChg chg="add mod">
          <ac:chgData name="Röthlin Michael" userId="be593668-4311-448a-98a9-4b3c6c71e0cc" providerId="ADAL" clId="{4095AD10-4DAA-D440-A29D-450AC626DACB}" dt="2019-10-08T06:18:22.012" v="1683" actId="1440"/>
          <ac:picMkLst>
            <pc:docMk/>
            <pc:sldMk cId="4061013479" sldId="284"/>
            <ac:picMk id="10" creationId="{16764C51-90EF-0F4A-983C-87B10A8E1181}"/>
          </ac:picMkLst>
        </pc:picChg>
      </pc:sldChg>
      <pc:sldChg chg="del">
        <pc:chgData name="Röthlin Michael" userId="be593668-4311-448a-98a9-4b3c6c71e0cc" providerId="ADAL" clId="{4095AD10-4DAA-D440-A29D-450AC626DACB}" dt="2019-10-08T05:56:11.994" v="1545" actId="2696"/>
        <pc:sldMkLst>
          <pc:docMk/>
          <pc:sldMk cId="854752301" sldId="285"/>
        </pc:sldMkLst>
      </pc:sldChg>
      <pc:sldChg chg="addSp delSp modSp add ord">
        <pc:chgData name="Röthlin Michael" userId="be593668-4311-448a-98a9-4b3c6c71e0cc" providerId="ADAL" clId="{4095AD10-4DAA-D440-A29D-450AC626DACB}" dt="2019-10-08T06:22:29.285" v="1739" actId="20577"/>
        <pc:sldMkLst>
          <pc:docMk/>
          <pc:sldMk cId="1574249423" sldId="286"/>
        </pc:sldMkLst>
        <pc:spChg chg="del">
          <ac:chgData name="Röthlin Michael" userId="be593668-4311-448a-98a9-4b3c6c71e0cc" providerId="ADAL" clId="{4095AD10-4DAA-D440-A29D-450AC626DACB}" dt="2019-10-07T16:02:57.719" v="1"/>
          <ac:spMkLst>
            <pc:docMk/>
            <pc:sldMk cId="1574249423" sldId="286"/>
            <ac:spMk id="2" creationId="{F19975DE-84E5-9549-A2D6-AC73418C5BED}"/>
          </ac:spMkLst>
        </pc:spChg>
        <pc:spChg chg="del">
          <ac:chgData name="Röthlin Michael" userId="be593668-4311-448a-98a9-4b3c6c71e0cc" providerId="ADAL" clId="{4095AD10-4DAA-D440-A29D-450AC626DACB}" dt="2019-10-07T16:02:57.719" v="1"/>
          <ac:spMkLst>
            <pc:docMk/>
            <pc:sldMk cId="1574249423" sldId="286"/>
            <ac:spMk id="3" creationId="{6A95624C-8169-764C-89A8-F1A688636F18}"/>
          </ac:spMkLst>
        </pc:spChg>
        <pc:spChg chg="del">
          <ac:chgData name="Röthlin Michael" userId="be593668-4311-448a-98a9-4b3c6c71e0cc" providerId="ADAL" clId="{4095AD10-4DAA-D440-A29D-450AC626DACB}" dt="2019-10-07T16:02:57.719" v="1"/>
          <ac:spMkLst>
            <pc:docMk/>
            <pc:sldMk cId="1574249423" sldId="286"/>
            <ac:spMk id="4" creationId="{DE7DA4AE-6EF5-904C-80DE-604D8CC562A6}"/>
          </ac:spMkLst>
        </pc:spChg>
        <pc:spChg chg="add mod">
          <ac:chgData name="Röthlin Michael" userId="be593668-4311-448a-98a9-4b3c6c71e0cc" providerId="ADAL" clId="{4095AD10-4DAA-D440-A29D-450AC626DACB}" dt="2019-10-08T05:51:37.671" v="1205" actId="20577"/>
          <ac:spMkLst>
            <pc:docMk/>
            <pc:sldMk cId="1574249423" sldId="286"/>
            <ac:spMk id="5" creationId="{85785334-B012-D74D-ADFE-B641192D65CA}"/>
          </ac:spMkLst>
        </pc:spChg>
        <pc:spChg chg="add mod">
          <ac:chgData name="Röthlin Michael" userId="be593668-4311-448a-98a9-4b3c6c71e0cc" providerId="ADAL" clId="{4095AD10-4DAA-D440-A29D-450AC626DACB}" dt="2019-10-08T06:22:29.285" v="1739" actId="20577"/>
          <ac:spMkLst>
            <pc:docMk/>
            <pc:sldMk cId="1574249423" sldId="286"/>
            <ac:spMk id="6" creationId="{D698B10E-82C8-3D48-8CA4-DFD1BAC96EAF}"/>
          </ac:spMkLst>
        </pc:spChg>
      </pc:sldChg>
      <pc:sldChg chg="addSp delSp modSp add">
        <pc:chgData name="Röthlin Michael" userId="be593668-4311-448a-98a9-4b3c6c71e0cc" providerId="ADAL" clId="{4095AD10-4DAA-D440-A29D-450AC626DACB}" dt="2019-10-08T05:56:02.063" v="1544" actId="14100"/>
        <pc:sldMkLst>
          <pc:docMk/>
          <pc:sldMk cId="4041535957" sldId="287"/>
        </pc:sldMkLst>
        <pc:spChg chg="add mod">
          <ac:chgData name="Röthlin Michael" userId="be593668-4311-448a-98a9-4b3c6c71e0cc" providerId="ADAL" clId="{4095AD10-4DAA-D440-A29D-450AC626DACB}" dt="2019-10-08T05:55:44.516" v="1541" actId="14100"/>
          <ac:spMkLst>
            <pc:docMk/>
            <pc:sldMk cId="4041535957" sldId="287"/>
            <ac:spMk id="3" creationId="{A371433A-5947-374B-89CE-46DF103A74D1}"/>
          </ac:spMkLst>
        </pc:spChg>
        <pc:spChg chg="mod">
          <ac:chgData name="Röthlin Michael" userId="be593668-4311-448a-98a9-4b3c6c71e0cc" providerId="ADAL" clId="{4095AD10-4DAA-D440-A29D-450AC626DACB}" dt="2019-10-08T05:53:40.091" v="1513" actId="20577"/>
          <ac:spMkLst>
            <pc:docMk/>
            <pc:sldMk cId="4041535957" sldId="287"/>
            <ac:spMk id="5" creationId="{85785334-B012-D74D-ADFE-B641192D65CA}"/>
          </ac:spMkLst>
        </pc:spChg>
        <pc:spChg chg="del">
          <ac:chgData name="Röthlin Michael" userId="be593668-4311-448a-98a9-4b3c6c71e0cc" providerId="ADAL" clId="{4095AD10-4DAA-D440-A29D-450AC626DACB}" dt="2019-10-08T05:54:02.241" v="1514"/>
          <ac:spMkLst>
            <pc:docMk/>
            <pc:sldMk cId="4041535957" sldId="287"/>
            <ac:spMk id="6" creationId="{D698B10E-82C8-3D48-8CA4-DFD1BAC96EAF}"/>
          </ac:spMkLst>
        </pc:spChg>
        <pc:spChg chg="add mod">
          <ac:chgData name="Röthlin Michael" userId="be593668-4311-448a-98a9-4b3c6c71e0cc" providerId="ADAL" clId="{4095AD10-4DAA-D440-A29D-450AC626DACB}" dt="2019-10-08T05:55:53.077" v="1542" actId="14100"/>
          <ac:spMkLst>
            <pc:docMk/>
            <pc:sldMk cId="4041535957" sldId="287"/>
            <ac:spMk id="8" creationId="{C81A6AC7-408C-2546-AA74-92A46B1C1023}"/>
          </ac:spMkLst>
        </pc:spChg>
        <pc:spChg chg="add mod">
          <ac:chgData name="Röthlin Michael" userId="be593668-4311-448a-98a9-4b3c6c71e0cc" providerId="ADAL" clId="{4095AD10-4DAA-D440-A29D-450AC626DACB}" dt="2019-10-08T05:56:02.063" v="1544" actId="14100"/>
          <ac:spMkLst>
            <pc:docMk/>
            <pc:sldMk cId="4041535957" sldId="287"/>
            <ac:spMk id="9" creationId="{F551E1A3-592B-6C41-9BB7-435C8109C3A3}"/>
          </ac:spMkLst>
        </pc:spChg>
        <pc:picChg chg="add mod">
          <ac:chgData name="Röthlin Michael" userId="be593668-4311-448a-98a9-4b3c6c71e0cc" providerId="ADAL" clId="{4095AD10-4DAA-D440-A29D-450AC626DACB}" dt="2019-10-08T05:55:38.893" v="1540" actId="1036"/>
          <ac:picMkLst>
            <pc:docMk/>
            <pc:sldMk cId="4041535957" sldId="287"/>
            <ac:picMk id="2" creationId="{1168CC8B-16CD-4C44-A3F1-C45041EC4A62}"/>
          </ac:picMkLst>
        </pc:picChg>
        <pc:picChg chg="add del">
          <ac:chgData name="Röthlin Michael" userId="be593668-4311-448a-98a9-4b3c6c71e0cc" providerId="ADAL" clId="{4095AD10-4DAA-D440-A29D-450AC626DACB}" dt="2019-10-08T05:54:44.449" v="1521"/>
          <ac:picMkLst>
            <pc:docMk/>
            <pc:sldMk cId="4041535957" sldId="287"/>
            <ac:picMk id="7" creationId="{E6557046-AF08-564F-9237-61927F6FB25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832DC-76C0-3D4A-86C8-375B02E87422}" type="doc">
      <dgm:prSet loTypeId="urn:microsoft.com/office/officeart/2005/8/layout/process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ACEE7A38-626A-DF48-863D-D4FEE576C4E9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M1: E-Assessment-Konzept: </a:t>
          </a:r>
          <a:r>
            <a:rPr lang="de-DE" sz="1800" dirty="0"/>
            <a:t>Status Quo, Zielsetzungen, Gap, Barrieren [</a:t>
          </a:r>
          <a:r>
            <a:rPr lang="de-CH" sz="1800" b="0" i="0" u="none" dirty="0"/>
            <a:t>30.06.2019</a:t>
          </a:r>
          <a:r>
            <a:rPr lang="de-DE" sz="1800" dirty="0"/>
            <a:t>]</a:t>
          </a:r>
        </a:p>
      </dgm:t>
    </dgm:pt>
    <dgm:pt modelId="{8628E5E5-1655-DC4F-9E08-F06E6EF52E66}" type="parTrans" cxnId="{58000D1C-61C8-C647-BC71-B91B2DDC3257}">
      <dgm:prSet/>
      <dgm:spPr/>
      <dgm:t>
        <a:bodyPr/>
        <a:lstStyle/>
        <a:p>
          <a:endParaRPr lang="de-DE" sz="2400"/>
        </a:p>
      </dgm:t>
    </dgm:pt>
    <dgm:pt modelId="{A8BBA784-ECB4-5247-B480-6B4C29A4942D}" type="sibTrans" cxnId="{58000D1C-61C8-C647-BC71-B91B2DDC3257}">
      <dgm:prSet/>
      <dgm:spPr/>
      <dgm:t>
        <a:bodyPr/>
        <a:lstStyle/>
        <a:p>
          <a:endParaRPr lang="de-DE" sz="2400"/>
        </a:p>
      </dgm:t>
    </dgm:pt>
    <dgm:pt modelId="{607EA1B8-91E7-5542-A09C-6D04FF95831D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M2: Elektronische Prüfungen durchgeführt </a:t>
          </a:r>
          <a:r>
            <a:rPr lang="de-DE" sz="1800" dirty="0"/>
            <a:t>[</a:t>
          </a:r>
          <a:r>
            <a:rPr lang="de-CH" sz="1800" b="0" i="0" u="none" dirty="0"/>
            <a:t>31.10.2019</a:t>
          </a:r>
          <a:r>
            <a:rPr lang="de-DE" sz="1800" dirty="0"/>
            <a:t>]</a:t>
          </a:r>
        </a:p>
      </dgm:t>
    </dgm:pt>
    <dgm:pt modelId="{395ABC1E-F94F-1046-81E1-8BCB669A04F9}" type="parTrans" cxnId="{272EAF8E-4928-9E4D-B5F0-E35460770EBA}">
      <dgm:prSet/>
      <dgm:spPr/>
      <dgm:t>
        <a:bodyPr/>
        <a:lstStyle/>
        <a:p>
          <a:endParaRPr lang="de-DE" sz="2400"/>
        </a:p>
      </dgm:t>
    </dgm:pt>
    <dgm:pt modelId="{8B6F8D42-7C56-194C-BB56-3B0AC30A925B}" type="sibTrans" cxnId="{272EAF8E-4928-9E4D-B5F0-E35460770EBA}">
      <dgm:prSet/>
      <dgm:spPr/>
      <dgm:t>
        <a:bodyPr/>
        <a:lstStyle/>
        <a:p>
          <a:endParaRPr lang="de-DE" sz="2400"/>
        </a:p>
      </dgm:t>
    </dgm:pt>
    <dgm:pt modelId="{F8E1BF53-F6E1-384D-8A94-0149968D9988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M3: Weiterbildungsworkshops </a:t>
          </a:r>
          <a:r>
            <a:rPr lang="de-DE" sz="1800" dirty="0"/>
            <a:t>[</a:t>
          </a:r>
          <a:r>
            <a:rPr lang="de-CH" sz="1800" b="0" i="0" u="none" dirty="0"/>
            <a:t>31.12.2019</a:t>
          </a:r>
          <a:r>
            <a:rPr lang="de-DE" sz="1800" dirty="0"/>
            <a:t>]</a:t>
          </a:r>
        </a:p>
      </dgm:t>
    </dgm:pt>
    <dgm:pt modelId="{BF848638-8E4D-C247-9098-6BC2CCEB59F4}" type="parTrans" cxnId="{98C8D7F2-74C2-CA4F-8642-6E6640A63BD9}">
      <dgm:prSet/>
      <dgm:spPr/>
      <dgm:t>
        <a:bodyPr/>
        <a:lstStyle/>
        <a:p>
          <a:endParaRPr lang="de-DE" sz="2400"/>
        </a:p>
      </dgm:t>
    </dgm:pt>
    <dgm:pt modelId="{6F6723D9-062A-8142-BF55-38E8C9A1FD39}" type="sibTrans" cxnId="{98C8D7F2-74C2-CA4F-8642-6E6640A63BD9}">
      <dgm:prSet/>
      <dgm:spPr/>
      <dgm:t>
        <a:bodyPr/>
        <a:lstStyle/>
        <a:p>
          <a:endParaRPr lang="de-DE" sz="2400"/>
        </a:p>
      </dgm:t>
    </dgm:pt>
    <dgm:pt modelId="{14501EAB-C1E0-FB42-81B6-746EC4EB2778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M4: Guidelines, Best Practices </a:t>
          </a:r>
          <a:r>
            <a:rPr lang="de-DE" sz="1800" dirty="0"/>
            <a:t>[</a:t>
          </a:r>
          <a:r>
            <a:rPr lang="de-CH" sz="1800" b="0" i="0" u="none" dirty="0"/>
            <a:t>31.12.2019</a:t>
          </a:r>
          <a:r>
            <a:rPr lang="de-DE" sz="1800" dirty="0"/>
            <a:t>]</a:t>
          </a:r>
        </a:p>
      </dgm:t>
    </dgm:pt>
    <dgm:pt modelId="{793B51D9-E0C0-5E4E-9BDD-043336409462}" type="parTrans" cxnId="{98BE1259-21F0-C44A-8E99-13E19D1C30AB}">
      <dgm:prSet/>
      <dgm:spPr/>
      <dgm:t>
        <a:bodyPr/>
        <a:lstStyle/>
        <a:p>
          <a:endParaRPr lang="de-DE" sz="2400"/>
        </a:p>
      </dgm:t>
    </dgm:pt>
    <dgm:pt modelId="{45440ABF-4DD7-5F41-B1BE-B8D161234C51}" type="sibTrans" cxnId="{98BE1259-21F0-C44A-8E99-13E19D1C30AB}">
      <dgm:prSet/>
      <dgm:spPr/>
      <dgm:t>
        <a:bodyPr/>
        <a:lstStyle/>
        <a:p>
          <a:endParaRPr lang="de-DE" sz="2400"/>
        </a:p>
      </dgm:t>
    </dgm:pt>
    <dgm:pt modelId="{CB061539-C6DE-2546-9027-494F1832CB6E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M5: Umsetzungen aus allen SG</a:t>
          </a:r>
          <a:r>
            <a:rPr lang="de-CH" sz="1800" b="0" i="0" u="none" dirty="0"/>
            <a:t> [30.6.2020]</a:t>
          </a:r>
          <a:endParaRPr lang="de-DE" sz="1800" dirty="0"/>
        </a:p>
      </dgm:t>
    </dgm:pt>
    <dgm:pt modelId="{8D35C2B2-A791-5440-A6E6-F6A1AC95BACE}" type="parTrans" cxnId="{047E5710-2DC0-4C45-AFB1-5CE9D1B24431}">
      <dgm:prSet/>
      <dgm:spPr/>
      <dgm:t>
        <a:bodyPr/>
        <a:lstStyle/>
        <a:p>
          <a:endParaRPr lang="de-DE" sz="2400"/>
        </a:p>
      </dgm:t>
    </dgm:pt>
    <dgm:pt modelId="{9C8BF58C-28D9-014F-A256-57DD90C921E1}" type="sibTrans" cxnId="{047E5710-2DC0-4C45-AFB1-5CE9D1B24431}">
      <dgm:prSet/>
      <dgm:spPr/>
      <dgm:t>
        <a:bodyPr/>
        <a:lstStyle/>
        <a:p>
          <a:endParaRPr lang="de-DE" sz="2400"/>
        </a:p>
      </dgm:t>
    </dgm:pt>
    <dgm:pt modelId="{86DF8233-191C-1F41-A298-644FCA807BE6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M6: Zweite Durchführung WS, GL, BP </a:t>
          </a:r>
          <a:r>
            <a:rPr lang="de-CH" sz="1800" b="0" i="0" u="none" dirty="0"/>
            <a:t>[31.12.2020]</a:t>
          </a:r>
          <a:endParaRPr lang="de-DE" sz="1800" dirty="0"/>
        </a:p>
      </dgm:t>
    </dgm:pt>
    <dgm:pt modelId="{5B4CC117-35CB-AB4C-BC45-644D7A999D13}" type="parTrans" cxnId="{791300D2-B09A-5244-82D6-9EF0D1F81656}">
      <dgm:prSet/>
      <dgm:spPr/>
      <dgm:t>
        <a:bodyPr/>
        <a:lstStyle/>
        <a:p>
          <a:endParaRPr lang="de-DE" sz="2400"/>
        </a:p>
      </dgm:t>
    </dgm:pt>
    <dgm:pt modelId="{314AACD3-6DFE-3A4E-92A4-82E1340E201E}" type="sibTrans" cxnId="{791300D2-B09A-5244-82D6-9EF0D1F81656}">
      <dgm:prSet/>
      <dgm:spPr/>
      <dgm:t>
        <a:bodyPr/>
        <a:lstStyle/>
        <a:p>
          <a:endParaRPr lang="de-DE" sz="2400"/>
        </a:p>
      </dgm:t>
    </dgm:pt>
    <dgm:pt modelId="{9249FEED-3518-4D46-826C-901ADF784F0A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M7: Alle Checklisten + Mat. überarbeitet</a:t>
          </a:r>
          <a:r>
            <a:rPr lang="de-CH" sz="1800" b="0" i="0" u="none" dirty="0"/>
            <a:t> [28.2.2021]</a:t>
          </a:r>
          <a:endParaRPr lang="de-DE" sz="1800" dirty="0"/>
        </a:p>
      </dgm:t>
    </dgm:pt>
    <dgm:pt modelId="{143ECB91-F8BF-1646-806F-4C08FE0E6EDD}" type="parTrans" cxnId="{9CFC995E-8A6C-6A49-BE1E-C16B114E964B}">
      <dgm:prSet/>
      <dgm:spPr/>
      <dgm:t>
        <a:bodyPr/>
        <a:lstStyle/>
        <a:p>
          <a:endParaRPr lang="de-DE" sz="2400"/>
        </a:p>
      </dgm:t>
    </dgm:pt>
    <dgm:pt modelId="{9E66495C-BF48-F14E-BEB0-A30639A4D7B6}" type="sibTrans" cxnId="{9CFC995E-8A6C-6A49-BE1E-C16B114E964B}">
      <dgm:prSet/>
      <dgm:spPr/>
      <dgm:t>
        <a:bodyPr/>
        <a:lstStyle/>
        <a:p>
          <a:endParaRPr lang="de-DE" sz="2400"/>
        </a:p>
      </dgm:t>
    </dgm:pt>
    <dgm:pt modelId="{19B08ED9-C2DA-AC42-9E66-CD2C8F7B7D2A}" type="pres">
      <dgm:prSet presAssocID="{67D832DC-76C0-3D4A-86C8-375B02E87422}" presName="Name0" presStyleCnt="0">
        <dgm:presLayoutVars>
          <dgm:dir/>
          <dgm:animLvl val="lvl"/>
          <dgm:resizeHandles val="exact"/>
        </dgm:presLayoutVars>
      </dgm:prSet>
      <dgm:spPr/>
    </dgm:pt>
    <dgm:pt modelId="{A0F7A598-3F46-1D43-A9F4-BE8DD127B1EC}" type="pres">
      <dgm:prSet presAssocID="{9249FEED-3518-4D46-826C-901ADF784F0A}" presName="boxAndChildren" presStyleCnt="0"/>
      <dgm:spPr/>
    </dgm:pt>
    <dgm:pt modelId="{EB96967F-DBAE-944D-ABC0-D44F79D856C9}" type="pres">
      <dgm:prSet presAssocID="{9249FEED-3518-4D46-826C-901ADF784F0A}" presName="parentTextBox" presStyleLbl="node1" presStyleIdx="0" presStyleCnt="7"/>
      <dgm:spPr/>
    </dgm:pt>
    <dgm:pt modelId="{22B96913-75D6-594C-9BA3-CF65BDBEF44E}" type="pres">
      <dgm:prSet presAssocID="{314AACD3-6DFE-3A4E-92A4-82E1340E201E}" presName="sp" presStyleCnt="0"/>
      <dgm:spPr/>
    </dgm:pt>
    <dgm:pt modelId="{9C1A5D14-8FB6-594C-BBAD-D972EE8680E2}" type="pres">
      <dgm:prSet presAssocID="{86DF8233-191C-1F41-A298-644FCA807BE6}" presName="arrowAndChildren" presStyleCnt="0"/>
      <dgm:spPr/>
    </dgm:pt>
    <dgm:pt modelId="{0C7FE08E-6EE6-4545-8FE8-3EB660F09AC4}" type="pres">
      <dgm:prSet presAssocID="{86DF8233-191C-1F41-A298-644FCA807BE6}" presName="parentTextArrow" presStyleLbl="node1" presStyleIdx="1" presStyleCnt="7"/>
      <dgm:spPr/>
    </dgm:pt>
    <dgm:pt modelId="{3004236F-F7C6-7546-8273-BB9E57F39887}" type="pres">
      <dgm:prSet presAssocID="{9C8BF58C-28D9-014F-A256-57DD90C921E1}" presName="sp" presStyleCnt="0"/>
      <dgm:spPr/>
    </dgm:pt>
    <dgm:pt modelId="{CBC8F9F5-FB18-A346-9FA6-277B8DD8D40D}" type="pres">
      <dgm:prSet presAssocID="{CB061539-C6DE-2546-9027-494F1832CB6E}" presName="arrowAndChildren" presStyleCnt="0"/>
      <dgm:spPr/>
    </dgm:pt>
    <dgm:pt modelId="{A39CFF17-6E84-2D4C-88EE-AAE66FFD058C}" type="pres">
      <dgm:prSet presAssocID="{CB061539-C6DE-2546-9027-494F1832CB6E}" presName="parentTextArrow" presStyleLbl="node1" presStyleIdx="2" presStyleCnt="7"/>
      <dgm:spPr/>
    </dgm:pt>
    <dgm:pt modelId="{77739361-5E83-A54F-9B71-87555A450D0F}" type="pres">
      <dgm:prSet presAssocID="{45440ABF-4DD7-5F41-B1BE-B8D161234C51}" presName="sp" presStyleCnt="0"/>
      <dgm:spPr/>
    </dgm:pt>
    <dgm:pt modelId="{F8239801-0328-894D-9913-85D3ABECFF5E}" type="pres">
      <dgm:prSet presAssocID="{14501EAB-C1E0-FB42-81B6-746EC4EB2778}" presName="arrowAndChildren" presStyleCnt="0"/>
      <dgm:spPr/>
    </dgm:pt>
    <dgm:pt modelId="{871E467C-E020-5540-BDE9-4C29D4F323C5}" type="pres">
      <dgm:prSet presAssocID="{14501EAB-C1E0-FB42-81B6-746EC4EB2778}" presName="parentTextArrow" presStyleLbl="node1" presStyleIdx="3" presStyleCnt="7"/>
      <dgm:spPr/>
    </dgm:pt>
    <dgm:pt modelId="{494EDE9B-A92F-124A-8228-A06F2B4F51B3}" type="pres">
      <dgm:prSet presAssocID="{6F6723D9-062A-8142-BF55-38E8C9A1FD39}" presName="sp" presStyleCnt="0"/>
      <dgm:spPr/>
    </dgm:pt>
    <dgm:pt modelId="{47DF58CC-6FF8-6E4E-A167-174B7EBF9D23}" type="pres">
      <dgm:prSet presAssocID="{F8E1BF53-F6E1-384D-8A94-0149968D9988}" presName="arrowAndChildren" presStyleCnt="0"/>
      <dgm:spPr/>
    </dgm:pt>
    <dgm:pt modelId="{901CA9C5-316C-6C40-9A31-0B030AC46904}" type="pres">
      <dgm:prSet presAssocID="{F8E1BF53-F6E1-384D-8A94-0149968D9988}" presName="parentTextArrow" presStyleLbl="node1" presStyleIdx="4" presStyleCnt="7"/>
      <dgm:spPr/>
    </dgm:pt>
    <dgm:pt modelId="{EFD584A5-698B-6547-B723-CE5C46FB1259}" type="pres">
      <dgm:prSet presAssocID="{8B6F8D42-7C56-194C-BB56-3B0AC30A925B}" presName="sp" presStyleCnt="0"/>
      <dgm:spPr/>
    </dgm:pt>
    <dgm:pt modelId="{41D3D11A-1622-344F-9581-9C41829C4C53}" type="pres">
      <dgm:prSet presAssocID="{607EA1B8-91E7-5542-A09C-6D04FF95831D}" presName="arrowAndChildren" presStyleCnt="0"/>
      <dgm:spPr/>
    </dgm:pt>
    <dgm:pt modelId="{4B69443D-5831-E94D-9E14-B734080BC9D1}" type="pres">
      <dgm:prSet presAssocID="{607EA1B8-91E7-5542-A09C-6D04FF95831D}" presName="parentTextArrow" presStyleLbl="node1" presStyleIdx="5" presStyleCnt="7"/>
      <dgm:spPr/>
    </dgm:pt>
    <dgm:pt modelId="{14E36BC9-5F30-2845-9C87-95CAE4BBF3BF}" type="pres">
      <dgm:prSet presAssocID="{A8BBA784-ECB4-5247-B480-6B4C29A4942D}" presName="sp" presStyleCnt="0"/>
      <dgm:spPr/>
    </dgm:pt>
    <dgm:pt modelId="{E67FD84C-583D-1C40-BA5D-0BEB31E63CB3}" type="pres">
      <dgm:prSet presAssocID="{ACEE7A38-626A-DF48-863D-D4FEE576C4E9}" presName="arrowAndChildren" presStyleCnt="0"/>
      <dgm:spPr/>
    </dgm:pt>
    <dgm:pt modelId="{54BAA5AD-7671-5B4D-B365-4E8BCE88E60F}" type="pres">
      <dgm:prSet presAssocID="{ACEE7A38-626A-DF48-863D-D4FEE576C4E9}" presName="parentTextArrow" presStyleLbl="node1" presStyleIdx="6" presStyleCnt="7"/>
      <dgm:spPr/>
    </dgm:pt>
  </dgm:ptLst>
  <dgm:cxnLst>
    <dgm:cxn modelId="{047E5710-2DC0-4C45-AFB1-5CE9D1B24431}" srcId="{67D832DC-76C0-3D4A-86C8-375B02E87422}" destId="{CB061539-C6DE-2546-9027-494F1832CB6E}" srcOrd="4" destOrd="0" parTransId="{8D35C2B2-A791-5440-A6E6-F6A1AC95BACE}" sibTransId="{9C8BF58C-28D9-014F-A256-57DD90C921E1}"/>
    <dgm:cxn modelId="{58000D1C-61C8-C647-BC71-B91B2DDC3257}" srcId="{67D832DC-76C0-3D4A-86C8-375B02E87422}" destId="{ACEE7A38-626A-DF48-863D-D4FEE576C4E9}" srcOrd="0" destOrd="0" parTransId="{8628E5E5-1655-DC4F-9E08-F06E6EF52E66}" sibTransId="{A8BBA784-ECB4-5247-B480-6B4C29A4942D}"/>
    <dgm:cxn modelId="{9B38031F-0D02-4247-9EBF-A68DBC2D44EC}" type="presOf" srcId="{14501EAB-C1E0-FB42-81B6-746EC4EB2778}" destId="{871E467C-E020-5540-BDE9-4C29D4F323C5}" srcOrd="0" destOrd="0" presId="urn:microsoft.com/office/officeart/2005/8/layout/process4"/>
    <dgm:cxn modelId="{6E3E7C27-7479-1741-B659-39AEB55E591B}" type="presOf" srcId="{67D832DC-76C0-3D4A-86C8-375B02E87422}" destId="{19B08ED9-C2DA-AC42-9E66-CD2C8F7B7D2A}" srcOrd="0" destOrd="0" presId="urn:microsoft.com/office/officeart/2005/8/layout/process4"/>
    <dgm:cxn modelId="{C86C4648-4C1A-A944-837F-DF6B544959BC}" type="presOf" srcId="{ACEE7A38-626A-DF48-863D-D4FEE576C4E9}" destId="{54BAA5AD-7671-5B4D-B365-4E8BCE88E60F}" srcOrd="0" destOrd="0" presId="urn:microsoft.com/office/officeart/2005/8/layout/process4"/>
    <dgm:cxn modelId="{98BE1259-21F0-C44A-8E99-13E19D1C30AB}" srcId="{67D832DC-76C0-3D4A-86C8-375B02E87422}" destId="{14501EAB-C1E0-FB42-81B6-746EC4EB2778}" srcOrd="3" destOrd="0" parTransId="{793B51D9-E0C0-5E4E-9BDD-043336409462}" sibTransId="{45440ABF-4DD7-5F41-B1BE-B8D161234C51}"/>
    <dgm:cxn modelId="{9CFC995E-8A6C-6A49-BE1E-C16B114E964B}" srcId="{67D832DC-76C0-3D4A-86C8-375B02E87422}" destId="{9249FEED-3518-4D46-826C-901ADF784F0A}" srcOrd="6" destOrd="0" parTransId="{143ECB91-F8BF-1646-806F-4C08FE0E6EDD}" sibTransId="{9E66495C-BF48-F14E-BEB0-A30639A4D7B6}"/>
    <dgm:cxn modelId="{EA3D6F5F-C988-2C4F-A6A1-86CA28DA8D8E}" type="presOf" srcId="{CB061539-C6DE-2546-9027-494F1832CB6E}" destId="{A39CFF17-6E84-2D4C-88EE-AAE66FFD058C}" srcOrd="0" destOrd="0" presId="urn:microsoft.com/office/officeart/2005/8/layout/process4"/>
    <dgm:cxn modelId="{5A30346A-A258-D646-8410-15AE5AC2FC3E}" type="presOf" srcId="{86DF8233-191C-1F41-A298-644FCA807BE6}" destId="{0C7FE08E-6EE6-4545-8FE8-3EB660F09AC4}" srcOrd="0" destOrd="0" presId="urn:microsoft.com/office/officeart/2005/8/layout/process4"/>
    <dgm:cxn modelId="{99E97880-4CC0-F340-A65B-F8FEFECAD59F}" type="presOf" srcId="{607EA1B8-91E7-5542-A09C-6D04FF95831D}" destId="{4B69443D-5831-E94D-9E14-B734080BC9D1}" srcOrd="0" destOrd="0" presId="urn:microsoft.com/office/officeart/2005/8/layout/process4"/>
    <dgm:cxn modelId="{272EAF8E-4928-9E4D-B5F0-E35460770EBA}" srcId="{67D832DC-76C0-3D4A-86C8-375B02E87422}" destId="{607EA1B8-91E7-5542-A09C-6D04FF95831D}" srcOrd="1" destOrd="0" parTransId="{395ABC1E-F94F-1046-81E1-8BCB669A04F9}" sibTransId="{8B6F8D42-7C56-194C-BB56-3B0AC30A925B}"/>
    <dgm:cxn modelId="{F10A22BA-C4D7-2B4F-8922-24723637DFD4}" type="presOf" srcId="{F8E1BF53-F6E1-384D-8A94-0149968D9988}" destId="{901CA9C5-316C-6C40-9A31-0B030AC46904}" srcOrd="0" destOrd="0" presId="urn:microsoft.com/office/officeart/2005/8/layout/process4"/>
    <dgm:cxn modelId="{11CCD1BE-59C9-3648-B00A-2FD8442F5FE8}" type="presOf" srcId="{9249FEED-3518-4D46-826C-901ADF784F0A}" destId="{EB96967F-DBAE-944D-ABC0-D44F79D856C9}" srcOrd="0" destOrd="0" presId="urn:microsoft.com/office/officeart/2005/8/layout/process4"/>
    <dgm:cxn modelId="{791300D2-B09A-5244-82D6-9EF0D1F81656}" srcId="{67D832DC-76C0-3D4A-86C8-375B02E87422}" destId="{86DF8233-191C-1F41-A298-644FCA807BE6}" srcOrd="5" destOrd="0" parTransId="{5B4CC117-35CB-AB4C-BC45-644D7A999D13}" sibTransId="{314AACD3-6DFE-3A4E-92A4-82E1340E201E}"/>
    <dgm:cxn modelId="{98C8D7F2-74C2-CA4F-8642-6E6640A63BD9}" srcId="{67D832DC-76C0-3D4A-86C8-375B02E87422}" destId="{F8E1BF53-F6E1-384D-8A94-0149968D9988}" srcOrd="2" destOrd="0" parTransId="{BF848638-8E4D-C247-9098-6BC2CCEB59F4}" sibTransId="{6F6723D9-062A-8142-BF55-38E8C9A1FD39}"/>
    <dgm:cxn modelId="{40CC3EC3-FBCD-F146-BC58-B3A8FDB336AB}" type="presParOf" srcId="{19B08ED9-C2DA-AC42-9E66-CD2C8F7B7D2A}" destId="{A0F7A598-3F46-1D43-A9F4-BE8DD127B1EC}" srcOrd="0" destOrd="0" presId="urn:microsoft.com/office/officeart/2005/8/layout/process4"/>
    <dgm:cxn modelId="{35E3BBC7-EDE4-C344-8727-3D42B5266580}" type="presParOf" srcId="{A0F7A598-3F46-1D43-A9F4-BE8DD127B1EC}" destId="{EB96967F-DBAE-944D-ABC0-D44F79D856C9}" srcOrd="0" destOrd="0" presId="urn:microsoft.com/office/officeart/2005/8/layout/process4"/>
    <dgm:cxn modelId="{027B6A92-CB8F-084E-92A2-8020D1241A26}" type="presParOf" srcId="{19B08ED9-C2DA-AC42-9E66-CD2C8F7B7D2A}" destId="{22B96913-75D6-594C-9BA3-CF65BDBEF44E}" srcOrd="1" destOrd="0" presId="urn:microsoft.com/office/officeart/2005/8/layout/process4"/>
    <dgm:cxn modelId="{3408EADF-DF8D-0441-B574-D20C35AA007D}" type="presParOf" srcId="{19B08ED9-C2DA-AC42-9E66-CD2C8F7B7D2A}" destId="{9C1A5D14-8FB6-594C-BBAD-D972EE8680E2}" srcOrd="2" destOrd="0" presId="urn:microsoft.com/office/officeart/2005/8/layout/process4"/>
    <dgm:cxn modelId="{6392278D-30E8-7A49-8B03-57248EBF063A}" type="presParOf" srcId="{9C1A5D14-8FB6-594C-BBAD-D972EE8680E2}" destId="{0C7FE08E-6EE6-4545-8FE8-3EB660F09AC4}" srcOrd="0" destOrd="0" presId="urn:microsoft.com/office/officeart/2005/8/layout/process4"/>
    <dgm:cxn modelId="{AEF333D6-120E-AD44-A298-57E517294C5C}" type="presParOf" srcId="{19B08ED9-C2DA-AC42-9E66-CD2C8F7B7D2A}" destId="{3004236F-F7C6-7546-8273-BB9E57F39887}" srcOrd="3" destOrd="0" presId="urn:microsoft.com/office/officeart/2005/8/layout/process4"/>
    <dgm:cxn modelId="{D647F097-6F29-3548-8EE7-76F1C5CC6C75}" type="presParOf" srcId="{19B08ED9-C2DA-AC42-9E66-CD2C8F7B7D2A}" destId="{CBC8F9F5-FB18-A346-9FA6-277B8DD8D40D}" srcOrd="4" destOrd="0" presId="urn:microsoft.com/office/officeart/2005/8/layout/process4"/>
    <dgm:cxn modelId="{B5D8F496-58B3-5E4C-8A6A-69976CD198FF}" type="presParOf" srcId="{CBC8F9F5-FB18-A346-9FA6-277B8DD8D40D}" destId="{A39CFF17-6E84-2D4C-88EE-AAE66FFD058C}" srcOrd="0" destOrd="0" presId="urn:microsoft.com/office/officeart/2005/8/layout/process4"/>
    <dgm:cxn modelId="{DDD408EE-982E-484C-A54F-7687413978C6}" type="presParOf" srcId="{19B08ED9-C2DA-AC42-9E66-CD2C8F7B7D2A}" destId="{77739361-5E83-A54F-9B71-87555A450D0F}" srcOrd="5" destOrd="0" presId="urn:microsoft.com/office/officeart/2005/8/layout/process4"/>
    <dgm:cxn modelId="{A94339D3-E98F-3245-8116-0128E1041B2F}" type="presParOf" srcId="{19B08ED9-C2DA-AC42-9E66-CD2C8F7B7D2A}" destId="{F8239801-0328-894D-9913-85D3ABECFF5E}" srcOrd="6" destOrd="0" presId="urn:microsoft.com/office/officeart/2005/8/layout/process4"/>
    <dgm:cxn modelId="{CBC24819-ADE6-A84B-8C12-9F3AF31FED20}" type="presParOf" srcId="{F8239801-0328-894D-9913-85D3ABECFF5E}" destId="{871E467C-E020-5540-BDE9-4C29D4F323C5}" srcOrd="0" destOrd="0" presId="urn:microsoft.com/office/officeart/2005/8/layout/process4"/>
    <dgm:cxn modelId="{9355AFD4-38DC-774E-9973-D62992D4DF0C}" type="presParOf" srcId="{19B08ED9-C2DA-AC42-9E66-CD2C8F7B7D2A}" destId="{494EDE9B-A92F-124A-8228-A06F2B4F51B3}" srcOrd="7" destOrd="0" presId="urn:microsoft.com/office/officeart/2005/8/layout/process4"/>
    <dgm:cxn modelId="{721B18CF-1F75-494A-A989-61EB063FB834}" type="presParOf" srcId="{19B08ED9-C2DA-AC42-9E66-CD2C8F7B7D2A}" destId="{47DF58CC-6FF8-6E4E-A167-174B7EBF9D23}" srcOrd="8" destOrd="0" presId="urn:microsoft.com/office/officeart/2005/8/layout/process4"/>
    <dgm:cxn modelId="{629B83BE-43CD-904D-9E8E-E96A420F67BA}" type="presParOf" srcId="{47DF58CC-6FF8-6E4E-A167-174B7EBF9D23}" destId="{901CA9C5-316C-6C40-9A31-0B030AC46904}" srcOrd="0" destOrd="0" presId="urn:microsoft.com/office/officeart/2005/8/layout/process4"/>
    <dgm:cxn modelId="{B731905C-E189-5D46-8F65-95C012D3B787}" type="presParOf" srcId="{19B08ED9-C2DA-AC42-9E66-CD2C8F7B7D2A}" destId="{EFD584A5-698B-6547-B723-CE5C46FB1259}" srcOrd="9" destOrd="0" presId="urn:microsoft.com/office/officeart/2005/8/layout/process4"/>
    <dgm:cxn modelId="{5E0FAAF4-0F65-D749-9452-C2FDB0E8982D}" type="presParOf" srcId="{19B08ED9-C2DA-AC42-9E66-CD2C8F7B7D2A}" destId="{41D3D11A-1622-344F-9581-9C41829C4C53}" srcOrd="10" destOrd="0" presId="urn:microsoft.com/office/officeart/2005/8/layout/process4"/>
    <dgm:cxn modelId="{B2B7F401-27CC-EB4C-9374-B6760691E3F1}" type="presParOf" srcId="{41D3D11A-1622-344F-9581-9C41829C4C53}" destId="{4B69443D-5831-E94D-9E14-B734080BC9D1}" srcOrd="0" destOrd="0" presId="urn:microsoft.com/office/officeart/2005/8/layout/process4"/>
    <dgm:cxn modelId="{67824A94-70F1-3545-87FE-39E6A5B3146E}" type="presParOf" srcId="{19B08ED9-C2DA-AC42-9E66-CD2C8F7B7D2A}" destId="{14E36BC9-5F30-2845-9C87-95CAE4BBF3BF}" srcOrd="11" destOrd="0" presId="urn:microsoft.com/office/officeart/2005/8/layout/process4"/>
    <dgm:cxn modelId="{3B905285-4126-8149-A4FA-99C8774FD3EC}" type="presParOf" srcId="{19B08ED9-C2DA-AC42-9E66-CD2C8F7B7D2A}" destId="{E67FD84C-583D-1C40-BA5D-0BEB31E63CB3}" srcOrd="12" destOrd="0" presId="urn:microsoft.com/office/officeart/2005/8/layout/process4"/>
    <dgm:cxn modelId="{90D282F8-A2C1-7148-999F-4378E5649700}" type="presParOf" srcId="{E67FD84C-583D-1C40-BA5D-0BEB31E63CB3}" destId="{54BAA5AD-7671-5B4D-B365-4E8BCE88E60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6967F-DBAE-944D-ABC0-D44F79D856C9}">
      <dsp:nvSpPr>
        <dsp:cNvPr id="0" name=""/>
        <dsp:cNvSpPr/>
      </dsp:nvSpPr>
      <dsp:spPr>
        <a:xfrm>
          <a:off x="0" y="4348532"/>
          <a:ext cx="10945216" cy="475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M7: Alle Checklisten + Mat. überarbeitet</a:t>
          </a:r>
          <a:r>
            <a:rPr lang="de-CH" sz="1800" b="0" i="0" u="none" kern="1200" dirty="0"/>
            <a:t> [28.2.2021]</a:t>
          </a:r>
          <a:endParaRPr lang="de-DE" sz="1800" kern="1200" dirty="0"/>
        </a:p>
      </dsp:txBody>
      <dsp:txXfrm>
        <a:off x="0" y="4348532"/>
        <a:ext cx="10945216" cy="475857"/>
      </dsp:txXfrm>
    </dsp:sp>
    <dsp:sp modelId="{0C7FE08E-6EE6-4545-8FE8-3EB660F09AC4}">
      <dsp:nvSpPr>
        <dsp:cNvPr id="0" name=""/>
        <dsp:cNvSpPr/>
      </dsp:nvSpPr>
      <dsp:spPr>
        <a:xfrm rot="10800000">
          <a:off x="0" y="3623801"/>
          <a:ext cx="10945216" cy="731868"/>
        </a:xfrm>
        <a:prstGeom prst="upArrowCallout">
          <a:avLst/>
        </a:prstGeom>
        <a:solidFill>
          <a:schemeClr val="accent4">
            <a:hueOff val="761554"/>
            <a:satOff val="-2857"/>
            <a:lumOff val="-4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M6: Zweite Durchführung WS, GL, BP </a:t>
          </a:r>
          <a:r>
            <a:rPr lang="de-CH" sz="1800" b="0" i="0" u="none" kern="1200" dirty="0"/>
            <a:t>[31.12.2020]</a:t>
          </a:r>
          <a:endParaRPr lang="de-DE" sz="1800" kern="1200" dirty="0"/>
        </a:p>
      </dsp:txBody>
      <dsp:txXfrm rot="10800000">
        <a:off x="0" y="3623801"/>
        <a:ext cx="10945216" cy="475546"/>
      </dsp:txXfrm>
    </dsp:sp>
    <dsp:sp modelId="{A39CFF17-6E84-2D4C-88EE-AAE66FFD058C}">
      <dsp:nvSpPr>
        <dsp:cNvPr id="0" name=""/>
        <dsp:cNvSpPr/>
      </dsp:nvSpPr>
      <dsp:spPr>
        <a:xfrm rot="10800000">
          <a:off x="0" y="2899070"/>
          <a:ext cx="10945216" cy="731868"/>
        </a:xfrm>
        <a:prstGeom prst="upArrowCallout">
          <a:avLst/>
        </a:prstGeom>
        <a:solidFill>
          <a:schemeClr val="accent4">
            <a:hueOff val="1523107"/>
            <a:satOff val="-5714"/>
            <a:lumOff val="-88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M5: Umsetzungen aus allen SG</a:t>
          </a:r>
          <a:r>
            <a:rPr lang="de-CH" sz="1800" b="0" i="0" u="none" kern="1200" dirty="0"/>
            <a:t> [30.6.2020]</a:t>
          </a:r>
          <a:endParaRPr lang="de-DE" sz="1800" kern="1200" dirty="0"/>
        </a:p>
      </dsp:txBody>
      <dsp:txXfrm rot="10800000">
        <a:off x="0" y="2899070"/>
        <a:ext cx="10945216" cy="475546"/>
      </dsp:txXfrm>
    </dsp:sp>
    <dsp:sp modelId="{871E467C-E020-5540-BDE9-4C29D4F323C5}">
      <dsp:nvSpPr>
        <dsp:cNvPr id="0" name=""/>
        <dsp:cNvSpPr/>
      </dsp:nvSpPr>
      <dsp:spPr>
        <a:xfrm rot="10800000">
          <a:off x="0" y="2174339"/>
          <a:ext cx="10945216" cy="731868"/>
        </a:xfrm>
        <a:prstGeom prst="upArrowCallout">
          <a:avLst/>
        </a:prstGeom>
        <a:solidFill>
          <a:schemeClr val="accent4">
            <a:hueOff val="2284661"/>
            <a:satOff val="-8572"/>
            <a:lumOff val="-13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M4: Guidelines, Best Practices </a:t>
          </a:r>
          <a:r>
            <a:rPr lang="de-DE" sz="1800" kern="1200" dirty="0"/>
            <a:t>[</a:t>
          </a:r>
          <a:r>
            <a:rPr lang="de-CH" sz="1800" b="0" i="0" u="none" kern="1200" dirty="0"/>
            <a:t>31.12.2019</a:t>
          </a:r>
          <a:r>
            <a:rPr lang="de-DE" sz="1800" kern="1200" dirty="0"/>
            <a:t>]</a:t>
          </a:r>
        </a:p>
      </dsp:txBody>
      <dsp:txXfrm rot="10800000">
        <a:off x="0" y="2174339"/>
        <a:ext cx="10945216" cy="475546"/>
      </dsp:txXfrm>
    </dsp:sp>
    <dsp:sp modelId="{901CA9C5-316C-6C40-9A31-0B030AC46904}">
      <dsp:nvSpPr>
        <dsp:cNvPr id="0" name=""/>
        <dsp:cNvSpPr/>
      </dsp:nvSpPr>
      <dsp:spPr>
        <a:xfrm rot="10800000">
          <a:off x="0" y="1449608"/>
          <a:ext cx="10945216" cy="731868"/>
        </a:xfrm>
        <a:prstGeom prst="upArrowCallout">
          <a:avLst/>
        </a:prstGeom>
        <a:solidFill>
          <a:schemeClr val="accent4">
            <a:hueOff val="3046215"/>
            <a:satOff val="-11429"/>
            <a:lumOff val="-17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M3: Weiterbildungsworkshops </a:t>
          </a:r>
          <a:r>
            <a:rPr lang="de-DE" sz="1800" kern="1200" dirty="0"/>
            <a:t>[</a:t>
          </a:r>
          <a:r>
            <a:rPr lang="de-CH" sz="1800" b="0" i="0" u="none" kern="1200" dirty="0"/>
            <a:t>31.12.2019</a:t>
          </a:r>
          <a:r>
            <a:rPr lang="de-DE" sz="1800" kern="1200" dirty="0"/>
            <a:t>]</a:t>
          </a:r>
        </a:p>
      </dsp:txBody>
      <dsp:txXfrm rot="10800000">
        <a:off x="0" y="1449608"/>
        <a:ext cx="10945216" cy="475546"/>
      </dsp:txXfrm>
    </dsp:sp>
    <dsp:sp modelId="{4B69443D-5831-E94D-9E14-B734080BC9D1}">
      <dsp:nvSpPr>
        <dsp:cNvPr id="0" name=""/>
        <dsp:cNvSpPr/>
      </dsp:nvSpPr>
      <dsp:spPr>
        <a:xfrm rot="10800000">
          <a:off x="0" y="724877"/>
          <a:ext cx="10945216" cy="731868"/>
        </a:xfrm>
        <a:prstGeom prst="upArrowCallout">
          <a:avLst/>
        </a:prstGeom>
        <a:solidFill>
          <a:schemeClr val="accent4">
            <a:hueOff val="3807768"/>
            <a:satOff val="-14286"/>
            <a:lumOff val="-220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M2: Elektronische Prüfungen durchgeführt </a:t>
          </a:r>
          <a:r>
            <a:rPr lang="de-DE" sz="1800" kern="1200" dirty="0"/>
            <a:t>[</a:t>
          </a:r>
          <a:r>
            <a:rPr lang="de-CH" sz="1800" b="0" i="0" u="none" kern="1200" dirty="0"/>
            <a:t>31.10.2019</a:t>
          </a:r>
          <a:r>
            <a:rPr lang="de-DE" sz="1800" kern="1200" dirty="0"/>
            <a:t>]</a:t>
          </a:r>
        </a:p>
      </dsp:txBody>
      <dsp:txXfrm rot="10800000">
        <a:off x="0" y="724877"/>
        <a:ext cx="10945216" cy="475546"/>
      </dsp:txXfrm>
    </dsp:sp>
    <dsp:sp modelId="{54BAA5AD-7671-5B4D-B365-4E8BCE88E60F}">
      <dsp:nvSpPr>
        <dsp:cNvPr id="0" name=""/>
        <dsp:cNvSpPr/>
      </dsp:nvSpPr>
      <dsp:spPr>
        <a:xfrm rot="10800000">
          <a:off x="0" y="146"/>
          <a:ext cx="10945216" cy="731868"/>
        </a:xfrm>
        <a:prstGeom prst="upArrowCallout">
          <a:avLst/>
        </a:prstGeom>
        <a:solidFill>
          <a:schemeClr val="accent4">
            <a:hueOff val="4569322"/>
            <a:satOff val="-17143"/>
            <a:lumOff val="-2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M1: E-Assessment-Konzept: </a:t>
          </a:r>
          <a:r>
            <a:rPr lang="de-DE" sz="1800" kern="1200" dirty="0"/>
            <a:t>Status Quo, Zielsetzungen, Gap, Barrieren [</a:t>
          </a:r>
          <a:r>
            <a:rPr lang="de-CH" sz="1800" b="0" i="0" u="none" kern="1200" dirty="0"/>
            <a:t>30.06.2019</a:t>
          </a:r>
          <a:r>
            <a:rPr lang="de-DE" sz="1800" kern="1200" dirty="0"/>
            <a:t>]</a:t>
          </a:r>
        </a:p>
      </dsp:txBody>
      <dsp:txXfrm rot="10800000">
        <a:off x="0" y="146"/>
        <a:ext cx="10945216" cy="47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1151B95-8DB0-4F4F-B68C-00599205FFF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57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5325"/>
            <a:ext cx="6188075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0075"/>
            <a:ext cx="55880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60DFD52-73ED-4C2A-B8EA-90EA156A7C53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82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5325"/>
            <a:ext cx="6188075" cy="34813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650'000 total BFH</a:t>
            </a:r>
          </a:p>
          <a:p>
            <a:r>
              <a:rPr lang="de-DE"/>
              <a:t>275'200 Projekt EA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0DFD52-73ED-4C2A-B8EA-90EA156A7C5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9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https://www.tandfonline.com/doi/full/10.1080/02602938.2011.557496 :</a:t>
            </a:r>
            <a:endParaRPr lang="e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Assessment using ICT has come to be known as </a:t>
            </a:r>
            <a:r>
              <a:rPr lang="en" sz="1200" b="0" i="1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e-assessment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which includes the entire assessment process, from designing assignments to storing the results with the help of ICT</a:t>
            </a:r>
          </a:p>
          <a:p>
            <a:endParaRPr lang="e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" dirty="0">
                <a:effectLst/>
              </a:rPr>
              <a:t>- Summative assessment is intended to summarise student accomplishment by making a judgement or determining a grade.</a:t>
            </a:r>
          </a:p>
          <a:p>
            <a:r>
              <a:rPr lang="en" dirty="0">
                <a:effectLst/>
              </a:rPr>
              <a:t>- Formative assessment is carried out during the learning process in a course or program and is intended to provide students with feedback on their progress to support their learning.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0DFD52-73ED-4C2A-B8EA-90EA156A7C5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6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Empfehlungen, Guidelines und Checklisten für die Anpassung von Prüfungsordnungen und sichere Prüfungsdurchführungen </a:t>
            </a:r>
            <a:endParaRPr lang="de-CH" dirty="0"/>
          </a:p>
          <a:p>
            <a:r>
              <a:rPr lang="de-DE" dirty="0"/>
              <a:t>https://www.pexels.com/search/exam/</a:t>
            </a:r>
          </a:p>
          <a:p>
            <a:endParaRPr lang="de-DE" dirty="0"/>
          </a:p>
          <a:p>
            <a:r>
              <a:rPr lang="de-DE" dirty="0"/>
              <a:t>Details: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Verbreiterung der </a:t>
            </a:r>
            <a:r>
              <a:rPr lang="de-DE" b="1" dirty="0"/>
              <a:t>Wissensbasis zu E-Assessment</a:t>
            </a:r>
          </a:p>
          <a:p>
            <a:pPr lvl="1"/>
            <a:r>
              <a:rPr lang="de-DE" dirty="0"/>
              <a:t>Wie kann denn so ein E-Assessment aussehen? Welche Werkzeuge sind heute verfügbar?</a:t>
            </a:r>
          </a:p>
          <a:p>
            <a:pPr lvl="1"/>
            <a:r>
              <a:rPr lang="de-DE" dirty="0"/>
              <a:t>Wie setzt man so etwas grundsätzlich um, gestalterisch und technisch?</a:t>
            </a:r>
          </a:p>
          <a:p>
            <a:pPr lvl="1"/>
            <a:r>
              <a:rPr lang="de-DE" dirty="0"/>
              <a:t>Wie integriert man z. B. ein formatives E-Assessment in ein Blended-Learning-Szenario?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Identifikation und Beseitigung von </a:t>
            </a:r>
            <a:r>
              <a:rPr lang="de-DE" b="1" dirty="0"/>
              <a:t>betrieblichen Hindernissen</a:t>
            </a:r>
          </a:p>
          <a:p>
            <a:pPr lvl="1"/>
            <a:r>
              <a:rPr lang="de-DE" dirty="0"/>
              <a:t>Welche materiellen Voraussetzungen bestehen, z. B. bei den Geräten von Studierenden?</a:t>
            </a:r>
          </a:p>
          <a:p>
            <a:pPr lvl="1"/>
            <a:r>
              <a:rPr lang="de-DE" dirty="0"/>
              <a:t>Wie kann man diese erfüllen (Vorschriften, Gerätepark, Miete ...)?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Identifikation und Beseitigung von </a:t>
            </a:r>
            <a:r>
              <a:rPr lang="de-DE" b="1" dirty="0"/>
              <a:t>technischen Hindernissen</a:t>
            </a:r>
          </a:p>
          <a:p>
            <a:pPr lvl="1"/>
            <a:r>
              <a:rPr lang="de-DE" dirty="0"/>
              <a:t>Sichere Versorgung mit Energie und Kommunikationstechnik (Netzwerk in der BFH)</a:t>
            </a:r>
          </a:p>
          <a:p>
            <a:pPr lvl="1"/>
            <a:r>
              <a:rPr lang="de-DE" dirty="0"/>
              <a:t>Sicherungen für Unterbinden der Kommunikation, resp. unberechtigten Ressourcenzugriff</a:t>
            </a:r>
          </a:p>
          <a:p>
            <a:pPr lvl="1"/>
            <a:r>
              <a:rPr lang="de-DE" dirty="0"/>
              <a:t>Einbinden von Multimedia-Formaten und Drittapplikationen</a:t>
            </a:r>
          </a:p>
          <a:p>
            <a:pPr lvl="1"/>
            <a:r>
              <a:rPr lang="de-DE" dirty="0"/>
              <a:t>Einrichten automatischer Sicherungen als Vorsorge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Identifikation und Beseitigung von </a:t>
            </a:r>
            <a:r>
              <a:rPr lang="de-DE" b="1" dirty="0"/>
              <a:t>regulatorischen Hindernissen</a:t>
            </a:r>
          </a:p>
          <a:p>
            <a:pPr lvl="1"/>
            <a:r>
              <a:rPr lang="de-CH" dirty="0"/>
              <a:t>Empfehlungen, Guidelines und Checklisten für Anpassung Prüfungsordnungen</a:t>
            </a:r>
          </a:p>
          <a:p>
            <a:pPr lvl="1"/>
            <a:r>
              <a:rPr lang="de-DE" dirty="0"/>
              <a:t>Anleitungen für die sichere Durchführung von Prüfungen.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0DFD52-73ED-4C2A-B8EA-90EA156A7C5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6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0DFD52-73ED-4C2A-B8EA-90EA156A7C5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" y="1619253"/>
            <a:ext cx="8159751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" y="4500565"/>
            <a:ext cx="815975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9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315915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816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Bild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624000" y="4623443"/>
            <a:ext cx="10725621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24000" y="5156547"/>
            <a:ext cx="9045853" cy="80552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5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 | Medizininformatik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90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24002" y="360000"/>
            <a:ext cx="10895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24000" y="5399232"/>
            <a:ext cx="3456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44000" y="5399232"/>
            <a:ext cx="3456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24000" y="1439231"/>
            <a:ext cx="3456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344000" y="1439231"/>
            <a:ext cx="3456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063997" y="1439231"/>
            <a:ext cx="3456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063997" y="5399232"/>
            <a:ext cx="3456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24002" y="360000"/>
            <a:ext cx="10895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24000" y="2155051"/>
            <a:ext cx="3456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344000" y="2155051"/>
            <a:ext cx="3456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063997" y="2155051"/>
            <a:ext cx="3456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24000" y="1439357"/>
            <a:ext cx="3456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4344000" y="1439357"/>
            <a:ext cx="3456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8063997" y="1439357"/>
            <a:ext cx="3456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3" name="Bild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7323" y="1772818"/>
            <a:ext cx="6998896" cy="1297695"/>
          </a:xfrm>
          <a:prstGeom prst="rect">
            <a:avLst/>
          </a:prstGeom>
        </p:spPr>
      </p:pic>
      <p:sp>
        <p:nvSpPr>
          <p:cNvPr id="4" name="Inhaltsplatzhalter 2"/>
          <p:cNvSpPr>
            <a:spLocks noGrp="1"/>
          </p:cNvSpPr>
          <p:nvPr>
            <p:ph sz="half" idx="1"/>
          </p:nvPr>
        </p:nvSpPr>
        <p:spPr>
          <a:xfrm>
            <a:off x="624000" y="3429003"/>
            <a:ext cx="10800000" cy="2690999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360000"/>
            <a:ext cx="108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Sie sind dran!</a:t>
            </a:r>
          </a:p>
        </p:txBody>
      </p:sp>
    </p:spTree>
    <p:extLst>
      <p:ext uri="{BB962C8B-B14F-4D97-AF65-F5344CB8AC3E}">
        <p14:creationId xmlns:p14="http://schemas.microsoft.com/office/powerpoint/2010/main" val="956664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schnittsüberschrif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4000" y="2520000"/>
            <a:ext cx="9024000" cy="1440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 cap="none"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00000" y="1080000"/>
            <a:ext cx="9312000" cy="36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00000" y="1656002"/>
            <a:ext cx="9312000" cy="4525963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="0"/>
            </a:lvl1pPr>
            <a:lvl2pPr marL="176213" indent="-176213">
              <a:spcAft>
                <a:spcPts val="600"/>
              </a:spcAft>
              <a:buFont typeface="Arial" pitchFamily="34" charset="0"/>
              <a:buChar char="•"/>
              <a:defRPr/>
            </a:lvl2pPr>
            <a:lvl3pPr marL="363538" indent="-179388">
              <a:spcBef>
                <a:spcPts val="600"/>
              </a:spcBef>
              <a:spcAft>
                <a:spcPts val="0"/>
              </a:spcAft>
              <a:buFont typeface="Symbol" pitchFamily="18" charset="2"/>
              <a:buChar char="-"/>
              <a:defRPr/>
            </a:lvl3pPr>
            <a:lvl4pPr marL="538163" indent="-184150">
              <a:spcBef>
                <a:spcPts val="600"/>
              </a:spcBef>
              <a:buFont typeface="Courier New" pitchFamily="49" charset="0"/>
              <a:buChar char="o"/>
              <a:defRPr sz="1600"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ld mit Beschriftung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400000" y="1080000"/>
            <a:ext cx="9312000" cy="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2399999" y="1908000"/>
            <a:ext cx="9312000" cy="432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enutzerdefiniertes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4000" y="3654000"/>
            <a:ext cx="9024000" cy="5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" y="1633540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" y="4513265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10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5"/>
            <a:ext cx="8685179" cy="80552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0186" y="6309321"/>
            <a:ext cx="9053845" cy="258475"/>
          </a:xfrm>
          <a:prstGeom prst="rect">
            <a:avLst/>
          </a:prstGeom>
          <a:solidFill>
            <a:schemeClr val="bg1"/>
          </a:solidFill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 | Medizininformatik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128448" y="6309322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pic>
        <p:nvPicPr>
          <p:cNvPr id="14" name="Bild 13" descr="BFH_Logo_A_defren_100_RGB_130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10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" y="1633540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" y="4513265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10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5"/>
            <a:ext cx="8685179" cy="80552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" y="1633540"/>
            <a:ext cx="93599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" y="4513265"/>
            <a:ext cx="93599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10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5"/>
            <a:ext cx="8685179" cy="80552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4000" y="1439999"/>
            <a:ext cx="108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Wingdings 3" panose="05040102010807070707" pitchFamily="18" charset="2"/>
              <a:buChar char="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Wingdings 3" panose="05040102010807070707" pitchFamily="18" charset="2"/>
              <a:buChar char="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Wingdings 3" panose="05040102010807070707" pitchFamily="18" charset="2"/>
              <a:buChar char="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Wingdings 3" panose="05040102010807070707" pitchFamily="18" charset="2"/>
              <a:buChar char="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Wingdings 3" panose="05040102010807070707" pitchFamily="18" charset="2"/>
              <a:buChar char="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360000"/>
            <a:ext cx="108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5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pPr algn="r"/>
            <a:fld id="{F19AE9A8-34D4-4E8C-BE9C-13C550F1BED0}" type="slidenum">
              <a:rPr lang="de-CH" smtClean="0"/>
              <a:pPr algn="r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360000"/>
            <a:ext cx="108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24000" y="1440000"/>
            <a:ext cx="108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624000" y="2160000"/>
            <a:ext cx="108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24002" y="360000"/>
            <a:ext cx="10895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24000" y="5399232"/>
            <a:ext cx="528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18969" y="5399232"/>
            <a:ext cx="5401033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24000" y="1439231"/>
            <a:ext cx="528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20000" y="1439231"/>
            <a:ext cx="54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24002" y="360000"/>
            <a:ext cx="10895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24000" y="1439230"/>
            <a:ext cx="5280000" cy="4726075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20000" y="1439230"/>
            <a:ext cx="5400000" cy="4726075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618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360000"/>
            <a:ext cx="10896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24000" y="1440000"/>
            <a:ext cx="528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624000" y="2160000"/>
            <a:ext cx="528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6120000" y="1440000"/>
            <a:ext cx="54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20000" y="2160000"/>
            <a:ext cx="54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609600" y="6300790"/>
            <a:ext cx="89175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>
            <a:lvl1pPr>
              <a:defRPr lang="de-CH" sz="1000" kern="1200" smtClean="0">
                <a:solidFill>
                  <a:srgbClr val="697D91"/>
                </a:solidFill>
                <a:latin typeface="Lucida Sans" pitchFamily="34" charset="0"/>
                <a:ea typeface="MS PGothic" pitchFamily="34" charset="-128"/>
                <a:cs typeface="+mn-cs"/>
              </a:defRPr>
            </a:lvl1pPr>
          </a:lstStyle>
          <a:p>
            <a:pPr algn="r"/>
            <a:fld id="{F19AE9A8-34D4-4E8C-BE9C-13C550F1BED0}" type="slidenum">
              <a:rPr lang="de-CH" smtClean="0"/>
              <a:pPr algn="r"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Initiative "Stärkung der digitalen Kompetenzen im Bildungsbereich": projektbezogene Beiträge (PgB)</a:t>
            </a:r>
            <a:br>
              <a:rPr lang="de-CH" dirty="0"/>
            </a:br>
            <a:br>
              <a:rPr lang="de-CH" sz="1100" dirty="0"/>
            </a:br>
            <a:br>
              <a:rPr lang="de-CH" sz="1100" dirty="0"/>
            </a:br>
            <a:r>
              <a:rPr lang="en-US" b="1" dirty="0"/>
              <a:t>E-Assessment</a:t>
            </a:r>
            <a:r>
              <a:rPr lang="de-CH" b="1" dirty="0"/>
              <a:t> an der BFH</a:t>
            </a:r>
            <a:endParaRPr lang="en-US" b="1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29440583-BF82-FE4F-BB44-26C26ED93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000" y="3559577"/>
            <a:ext cx="8685179" cy="805527"/>
          </a:xfrm>
        </p:spPr>
        <p:txBody>
          <a:bodyPr/>
          <a:lstStyle/>
          <a:p>
            <a:r>
              <a:rPr lang="de-DE" dirty="0"/>
              <a:t>Motivation, Ziele, Vorgehen</a:t>
            </a:r>
          </a:p>
          <a:p>
            <a:br>
              <a:rPr lang="de-DE" dirty="0"/>
            </a:br>
            <a:r>
              <a:rPr lang="de-DE" dirty="0"/>
              <a:t>Michael Röthlin, BFH-TI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013304-664C-A444-ADF7-8AD1CDD4C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BFH – Technik und Informatik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4457B9-3DCF-5E44-B7B8-DC7DF2EB1E0C}"/>
              </a:ext>
            </a:extLst>
          </p:cNvPr>
          <p:cNvSpPr txBox="1"/>
          <p:nvPr/>
        </p:nvSpPr>
        <p:spPr>
          <a:xfrm>
            <a:off x="4799856" y="4966991"/>
            <a:ext cx="560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  <a:latin typeface="+mj-lt"/>
              </a:rPr>
              <a:t>Zwischenstand 2019-10-08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CF6342-040E-6547-8D12-A3F27A1A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00" y="1124744"/>
            <a:ext cx="10800000" cy="4680000"/>
          </a:xfrm>
        </p:spPr>
        <p:txBody>
          <a:bodyPr/>
          <a:lstStyle/>
          <a:p>
            <a:r>
              <a:rPr lang="de-CH" dirty="0"/>
              <a:t>E-Assessment ...</a:t>
            </a:r>
          </a:p>
          <a:p>
            <a:pPr lvl="1"/>
            <a:r>
              <a:rPr lang="de-CH" dirty="0"/>
              <a:t>heisst einschätzen (prüfen) mithilfe von </a:t>
            </a:r>
            <a:r>
              <a:rPr lang="de-CH" b="1" dirty="0"/>
              <a:t>I</a:t>
            </a:r>
            <a:r>
              <a:rPr lang="de-CH" dirty="0"/>
              <a:t>nformations- und </a:t>
            </a:r>
            <a:r>
              <a:rPr lang="de-CH" b="1" dirty="0"/>
              <a:t>K</a:t>
            </a:r>
            <a:r>
              <a:rPr lang="de-CH" dirty="0"/>
              <a:t>ommunikations</a:t>
            </a:r>
            <a:r>
              <a:rPr lang="de-CH" b="1" dirty="0"/>
              <a:t>t</a:t>
            </a:r>
            <a:r>
              <a:rPr lang="de-CH" dirty="0"/>
              <a:t>echnologien</a:t>
            </a:r>
          </a:p>
          <a:p>
            <a:pPr lvl="1"/>
            <a:r>
              <a:rPr lang="de-CH" dirty="0"/>
              <a:t>kann </a:t>
            </a:r>
            <a:r>
              <a:rPr lang="de-CH" b="1" dirty="0"/>
              <a:t>sowohl</a:t>
            </a:r>
            <a:r>
              <a:rPr lang="de-CH" dirty="0"/>
              <a:t> </a:t>
            </a:r>
            <a:r>
              <a:rPr lang="de-CH" b="1" dirty="0"/>
              <a:t>formativ</a:t>
            </a:r>
            <a:r>
              <a:rPr lang="de-CH" dirty="0"/>
              <a:t> (lernprozessunterstützend) oder </a:t>
            </a:r>
            <a:r>
              <a:rPr lang="de-CH" b="1" dirty="0"/>
              <a:t>summativ</a:t>
            </a:r>
            <a:r>
              <a:rPr lang="de-CH" dirty="0"/>
              <a:t> (notengebend) sein</a:t>
            </a:r>
          </a:p>
          <a:p>
            <a:pPr lvl="1"/>
            <a:r>
              <a:rPr lang="de-CH" dirty="0"/>
              <a:t>beschreibt den </a:t>
            </a:r>
            <a:r>
              <a:rPr lang="de-CH" b="1" dirty="0"/>
              <a:t>gesamten Prozess</a:t>
            </a:r>
            <a:r>
              <a:rPr lang="de-CH" dirty="0"/>
              <a:t> von der Erstellung von Aufgaben, über die Kommunikation der Ergebnisse bis zur Prüfungseinsicht und zur Ablage</a:t>
            </a:r>
          </a:p>
          <a:p>
            <a:pPr lvl="1"/>
            <a:endParaRPr lang="de-CH" dirty="0"/>
          </a:p>
          <a:p>
            <a:r>
              <a:rPr lang="de-CH" dirty="0"/>
              <a:t>E-Assessment bietet zahlreiche </a:t>
            </a:r>
            <a:r>
              <a:rPr lang="de-CH" b="1" dirty="0"/>
              <a:t>Vorteile</a:t>
            </a:r>
            <a:r>
              <a:rPr lang="de-CH" dirty="0"/>
              <a:t> gegenüber "Paper and Pencil"-Prüfungsformaten</a:t>
            </a:r>
          </a:p>
          <a:p>
            <a:pPr lvl="1"/>
            <a:r>
              <a:rPr lang="de-CH" dirty="0"/>
              <a:t>Integration multimedialer Inhalte führt zu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/>
              <a:t>neuartigen Aufgaben- und Prüfungsformaten</a:t>
            </a:r>
          </a:p>
          <a:p>
            <a:pPr lvl="1"/>
            <a:r>
              <a:rPr lang="de-CH" b="1" dirty="0"/>
              <a:t>Realitätsnahe, kompetenzorientierte </a:t>
            </a:r>
            <a:r>
              <a:rPr lang="de-CH" dirty="0"/>
              <a:t>Prüfungsformen (keine Handschrift, Werkzeuge)</a:t>
            </a:r>
          </a:p>
          <a:p>
            <a:pPr lvl="1"/>
            <a:r>
              <a:rPr lang="de-CH" b="1" dirty="0"/>
              <a:t>Fairness</a:t>
            </a:r>
            <a:r>
              <a:rPr lang="de-CH" dirty="0"/>
              <a:t> bei der Bewertung (Leserlichkeit, einheitliche und objektive Bewertungskriterien)</a:t>
            </a:r>
          </a:p>
          <a:p>
            <a:pPr lvl="1"/>
            <a:r>
              <a:rPr lang="de-CH" b="1" dirty="0"/>
              <a:t>Feedback</a:t>
            </a:r>
            <a:r>
              <a:rPr lang="de-CH" dirty="0"/>
              <a:t> kann </a:t>
            </a:r>
            <a:r>
              <a:rPr lang="de-CH" b="1" dirty="0"/>
              <a:t>automatisch</a:t>
            </a:r>
            <a:r>
              <a:rPr lang="de-CH" dirty="0"/>
              <a:t> erstellt oder eine Prüfung automatisiert korrigiert werden</a:t>
            </a:r>
          </a:p>
          <a:p>
            <a:pPr lvl="1"/>
            <a:r>
              <a:rPr lang="de-CH" b="1" dirty="0"/>
              <a:t>Eintrittskompetenzen</a:t>
            </a:r>
            <a:r>
              <a:rPr lang="de-CH" dirty="0"/>
              <a:t> oder </a:t>
            </a:r>
            <a:r>
              <a:rPr lang="de-CH" b="1" dirty="0"/>
              <a:t>Lernstand</a:t>
            </a:r>
            <a:r>
              <a:rPr lang="de-CH" dirty="0"/>
              <a:t> können mit denselben Werkzeugen erfasst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0FA041E-9F0A-1140-AB46-325D889F8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0C7192B-A942-3643-A1B1-5DDDA81765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20456" y="6241257"/>
            <a:ext cx="2391256" cy="365125"/>
          </a:xfrm>
        </p:spPr>
        <p:txBody>
          <a:bodyPr/>
          <a:lstStyle/>
          <a:p>
            <a:pPr algn="r"/>
            <a:fld id="{F19AE9A8-34D4-4E8C-BE9C-13C550F1BED0}" type="slidenum">
              <a:rPr lang="de-CH" smtClean="0"/>
              <a:pPr algn="r"/>
              <a:t>2</a:t>
            </a:fld>
            <a:endParaRPr lang="de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A3B3A7C-92CE-8E4E-BBD3-36956FC30572}"/>
              </a:ext>
            </a:extLst>
          </p:cNvPr>
          <p:cNvSpPr/>
          <p:nvPr/>
        </p:nvSpPr>
        <p:spPr>
          <a:xfrm>
            <a:off x="624000" y="5317757"/>
            <a:ext cx="1108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Lucida Sans" panose="020B0602030504020204" pitchFamily="34" charset="77"/>
              </a:rPr>
              <a:t>Ja, aber wieso gibt es denn überhaupt noch andere Prüfungsformen? Was hält uns davon ab, nur noch E-Assessments zu machen?</a:t>
            </a:r>
          </a:p>
        </p:txBody>
      </p:sp>
    </p:spTree>
    <p:extLst>
      <p:ext uri="{BB962C8B-B14F-4D97-AF65-F5344CB8AC3E}">
        <p14:creationId xmlns:p14="http://schemas.microsoft.com/office/powerpoint/2010/main" val="42785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CF6342-040E-6547-8D12-A3F27A1A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00" y="980728"/>
            <a:ext cx="10800000" cy="4995255"/>
          </a:xfrm>
        </p:spPr>
        <p:txBody>
          <a:bodyPr/>
          <a:lstStyle/>
          <a:p>
            <a:r>
              <a:rPr lang="de-CH" dirty="0"/>
              <a:t>Generell und implizit </a:t>
            </a:r>
            <a:r>
              <a:rPr lang="de-CH" b="1" dirty="0"/>
              <a:t>MEHR</a:t>
            </a:r>
            <a:r>
              <a:rPr lang="de-CH" dirty="0"/>
              <a:t> E-Assessment, </a:t>
            </a:r>
            <a:r>
              <a:rPr lang="de-CH" b="1" dirty="0"/>
              <a:t>WEG</a:t>
            </a:r>
            <a:r>
              <a:rPr lang="de-CH" dirty="0"/>
              <a:t> vom (oder </a:t>
            </a:r>
            <a:r>
              <a:rPr lang="de-CH" b="1" dirty="0"/>
              <a:t>WENIGER</a:t>
            </a:r>
            <a:r>
              <a:rPr lang="de-CH" dirty="0"/>
              <a:t>) Papier</a:t>
            </a:r>
          </a:p>
          <a:p>
            <a:pPr marL="814387" lvl="1" indent="-342900"/>
            <a:r>
              <a:rPr lang="de-CH" dirty="0"/>
              <a:t>vermehrt summative, elektronische Prüfungen </a:t>
            </a:r>
          </a:p>
          <a:p>
            <a:pPr marL="814387" lvl="1" indent="-342900"/>
            <a:r>
              <a:rPr lang="de-CH" dirty="0"/>
              <a:t>formative Assessments f. Ermittlung Eintrittskompetenz/Lernstand</a:t>
            </a:r>
          </a:p>
          <a:p>
            <a:r>
              <a:rPr lang="de-CH" dirty="0"/>
              <a:t>Dies wird ermöglicht durch</a:t>
            </a:r>
          </a:p>
          <a:p>
            <a:pPr marL="814387" lvl="1" indent="-342900"/>
            <a:r>
              <a:rPr lang="de-CH" dirty="0"/>
              <a:t>Verbreiterung der </a:t>
            </a:r>
            <a:r>
              <a:rPr lang="de-CH" b="1" dirty="0"/>
              <a:t>Wissensbasis zu E-Assessment</a:t>
            </a:r>
          </a:p>
          <a:p>
            <a:pPr marL="814387" lvl="1" indent="-342900"/>
            <a:r>
              <a:rPr lang="de-CH" dirty="0"/>
              <a:t>Identifikation und Beseitigung von </a:t>
            </a:r>
            <a:r>
              <a:rPr lang="de-CH" b="1" dirty="0"/>
              <a:t>betrieblichen Hindernissen</a:t>
            </a:r>
          </a:p>
          <a:p>
            <a:pPr marL="814387" lvl="1" indent="-342900"/>
            <a:r>
              <a:rPr lang="de-CH" dirty="0"/>
              <a:t>Identifikation und Beseitigung von </a:t>
            </a:r>
            <a:r>
              <a:rPr lang="de-CH" b="1" dirty="0"/>
              <a:t>technischen Hindernissen</a:t>
            </a:r>
          </a:p>
          <a:p>
            <a:pPr marL="814387" lvl="1" indent="-342900"/>
            <a:r>
              <a:rPr lang="de-CH" dirty="0"/>
              <a:t>Identifikation und Beseitigung von </a:t>
            </a:r>
            <a:r>
              <a:rPr lang="de-CH" b="1" dirty="0"/>
              <a:t>regulatorischen Hindernissen</a:t>
            </a:r>
          </a:p>
          <a:p>
            <a:r>
              <a:rPr lang="de-CH" dirty="0"/>
              <a:t>Das Vorgehen in diesem Projekt ist</a:t>
            </a:r>
          </a:p>
          <a:p>
            <a:pPr marL="814387" lvl="1" indent="-342900">
              <a:buFont typeface="+mj-lt"/>
              <a:buAutoNum type="arabicPeriod"/>
            </a:pPr>
            <a:r>
              <a:rPr lang="de-CH" dirty="0"/>
              <a:t>Bestimmung des "Status Quo", des Potenzials und der Hindernisse</a:t>
            </a:r>
          </a:p>
          <a:p>
            <a:pPr marL="814387" lvl="1" indent="-342900">
              <a:buFont typeface="+mj-lt"/>
              <a:buAutoNum type="arabicPeriod"/>
            </a:pPr>
            <a:r>
              <a:rPr lang="de-CH" dirty="0"/>
              <a:t>Vereinbarung von Zielen zu E-Assessment</a:t>
            </a:r>
          </a:p>
          <a:p>
            <a:pPr marL="814387" lvl="1" indent="-342900">
              <a:buFont typeface="+mj-lt"/>
              <a:buAutoNum type="arabicPeriod"/>
            </a:pPr>
            <a:r>
              <a:rPr lang="de-CH" dirty="0"/>
              <a:t>In 2 Wellen verringern des Gaps zwischen Zielen und "Status Quo"</a:t>
            </a:r>
          </a:p>
          <a:p>
            <a:r>
              <a:rPr lang="de-CH" dirty="0"/>
              <a:t>Am Ende des Projekts sind</a:t>
            </a:r>
          </a:p>
          <a:p>
            <a:pPr marL="814387" lvl="1" indent="-342900"/>
            <a:r>
              <a:rPr lang="de-CH" dirty="0"/>
              <a:t>die </a:t>
            </a:r>
            <a:r>
              <a:rPr lang="de-CH" b="1" dirty="0"/>
              <a:t>Hindernisse beseitigt,</a:t>
            </a:r>
            <a:endParaRPr lang="de-CH" dirty="0"/>
          </a:p>
          <a:p>
            <a:pPr marL="814387" lvl="1" indent="-342900"/>
            <a:r>
              <a:rPr lang="de-CH" b="1" dirty="0"/>
              <a:t>"Mindset", Infrastruktur, Schulungs- und Unterstützungsangebote etc. bereit und</a:t>
            </a:r>
          </a:p>
          <a:p>
            <a:pPr marL="814387" lvl="1" indent="-342900"/>
            <a:r>
              <a:rPr lang="de-CH" b="1" dirty="0"/>
              <a:t>in sehr vielen Lehrangeboten der BFH entsprechende "Leuchttürme" etabliert!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0FA041E-9F0A-1140-AB46-325D889F8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Zielsetzungen, Gap und absehbare Hindernisse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94CCA-CFF8-9947-A26B-4288E7E4B3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20456" y="6241257"/>
            <a:ext cx="2391256" cy="365125"/>
          </a:xfrm>
        </p:spPr>
        <p:txBody>
          <a:bodyPr/>
          <a:lstStyle/>
          <a:p>
            <a:pPr algn="r"/>
            <a:fld id="{F19AE9A8-34D4-4E8C-BE9C-13C550F1BED0}" type="slidenum">
              <a:rPr lang="de-CH" smtClean="0"/>
              <a:pPr algn="r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261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ACD894F-E3BA-694C-86F0-B339F5A7E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Vorgehen und Ressourcen: Breite, Piloten und Iterationen</a:t>
            </a:r>
          </a:p>
        </p:txBody>
      </p:sp>
      <p:graphicFrame>
        <p:nvGraphicFramePr>
          <p:cNvPr id="15" name="Inhaltsplatzhalter 14">
            <a:extLst>
              <a:ext uri="{FF2B5EF4-FFF2-40B4-BE49-F238E27FC236}">
                <a16:creationId xmlns:a16="http://schemas.microsoft.com/office/drawing/2014/main" id="{B55CE6D3-614F-6540-ABF7-DC6383A87D3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2401158"/>
              </p:ext>
            </p:extLst>
          </p:nvPr>
        </p:nvGraphicFramePr>
        <p:xfrm>
          <a:off x="335360" y="1124744"/>
          <a:ext cx="10945216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22B2D24-7762-D641-863A-BB7B155789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20456" y="6241257"/>
            <a:ext cx="2391256" cy="365125"/>
          </a:xfrm>
        </p:spPr>
        <p:txBody>
          <a:bodyPr/>
          <a:lstStyle/>
          <a:p>
            <a:pPr algn="r"/>
            <a:fld id="{F19AE9A8-34D4-4E8C-BE9C-13C550F1BED0}" type="slidenum">
              <a:rPr lang="de-CH" smtClean="0"/>
              <a:pPr algn="r"/>
              <a:t>4</a:t>
            </a:fld>
            <a:endParaRPr lang="de-CH" dirty="0"/>
          </a:p>
        </p:txBody>
      </p:sp>
      <p:sp>
        <p:nvSpPr>
          <p:cNvPr id="2" name="Pfeil nach unten 1">
            <a:extLst>
              <a:ext uri="{FF2B5EF4-FFF2-40B4-BE49-F238E27FC236}">
                <a16:creationId xmlns:a16="http://schemas.microsoft.com/office/drawing/2014/main" id="{ADFC6CB4-9DE2-0542-94F1-6B32B0690147}"/>
              </a:ext>
            </a:extLst>
          </p:cNvPr>
          <p:cNvSpPr/>
          <p:nvPr/>
        </p:nvSpPr>
        <p:spPr>
          <a:xfrm rot="4872849">
            <a:off x="10226223" y="1333579"/>
            <a:ext cx="875408" cy="1378028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5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40F258-F7F6-EE40-84FF-77C2EE6BD3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Fact Sheet</a:t>
            </a:r>
          </a:p>
          <a:p>
            <a:r>
              <a:rPr lang="de-DE" dirty="0"/>
              <a:t>Prüfungskonzeption und -durchführung</a:t>
            </a:r>
          </a:p>
          <a:p>
            <a:pPr lvl="1"/>
            <a:r>
              <a:rPr lang="de-DE" dirty="0"/>
              <a:t>Frageraster (Interviewfragebogen)</a:t>
            </a:r>
          </a:p>
          <a:p>
            <a:pPr lvl="1"/>
            <a:r>
              <a:rPr lang="de-DE" dirty="0"/>
              <a:t>Ziel: Status Quo, Ansprechpartner/Potenzial Projekte</a:t>
            </a:r>
          </a:p>
          <a:p>
            <a:pPr lvl="1"/>
            <a:r>
              <a:rPr lang="de-DE" dirty="0"/>
              <a:t>Durchgeführte Interviews mit E-Learning-Verantwortlichen</a:t>
            </a:r>
          </a:p>
          <a:p>
            <a:pPr lvl="2"/>
            <a:r>
              <a:rPr lang="de-DE" dirty="0"/>
              <a:t>AHB</a:t>
            </a:r>
          </a:p>
          <a:p>
            <a:pPr lvl="2"/>
            <a:r>
              <a:rPr lang="de-DE" dirty="0"/>
              <a:t>G</a:t>
            </a:r>
          </a:p>
          <a:p>
            <a:pPr lvl="2"/>
            <a:r>
              <a:rPr lang="de-DE" dirty="0"/>
              <a:t>HAFL</a:t>
            </a:r>
          </a:p>
          <a:p>
            <a:pPr lvl="2"/>
            <a:r>
              <a:rPr lang="de-DE" dirty="0"/>
              <a:t>S</a:t>
            </a:r>
          </a:p>
          <a:p>
            <a:pPr lvl="2"/>
            <a:r>
              <a:rPr lang="de-DE" dirty="0"/>
              <a:t>TI</a:t>
            </a:r>
          </a:p>
          <a:p>
            <a:pPr lvl="2"/>
            <a:r>
              <a:rPr lang="de-DE" dirty="0"/>
              <a:t>W</a:t>
            </a:r>
          </a:p>
          <a:p>
            <a:r>
              <a:rPr lang="de-DE" dirty="0"/>
              <a:t>Technische Massnahmen</a:t>
            </a:r>
          </a:p>
          <a:p>
            <a:pPr lvl="1"/>
            <a:r>
              <a:rPr lang="de-DE" dirty="0"/>
              <a:t>Tools für elektronische Prüfungen (</a:t>
            </a:r>
            <a:r>
              <a:rPr lang="de-DE" dirty="0" err="1"/>
              <a:t>Lernstick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Deeper</a:t>
            </a:r>
            <a:r>
              <a:rPr lang="de-DE" dirty="0"/>
              <a:t> Integration Safe Exam Browser &lt;-&gt; Moodle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AA8161D-1374-9341-81E5-B1E4937CB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Bisherige Aktivitäten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3BC2E5-0F33-D248-B949-8CBAE39C33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20456" y="6241257"/>
            <a:ext cx="2391256" cy="365125"/>
          </a:xfrm>
        </p:spPr>
        <p:txBody>
          <a:bodyPr/>
          <a:lstStyle/>
          <a:p>
            <a:pPr algn="r"/>
            <a:fld id="{F19AE9A8-34D4-4E8C-BE9C-13C550F1BED0}" type="slidenum">
              <a:rPr lang="de-CH" smtClean="0"/>
              <a:pPr algn="r"/>
              <a:t>5</a:t>
            </a:fld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6764C51-90EF-0F4A-983C-87B10A8E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005" y="732067"/>
            <a:ext cx="3656995" cy="5191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101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98B10E-82C8-3D48-8CA4-DFD1BAC96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00" y="980728"/>
            <a:ext cx="10800000" cy="5139271"/>
          </a:xfrm>
        </p:spPr>
        <p:txBody>
          <a:bodyPr/>
          <a:lstStyle/>
          <a:p>
            <a:r>
              <a:rPr lang="de-CH" dirty="0"/>
              <a:t>Grosse Aufgeschlossenheit gegenüber EA</a:t>
            </a:r>
          </a:p>
          <a:p>
            <a:pPr lvl="1"/>
            <a:r>
              <a:rPr lang="de-CH" dirty="0"/>
              <a:t>"Die Prüfung der Zukunft ist elektronisch, Papier ist out"</a:t>
            </a:r>
          </a:p>
          <a:p>
            <a:r>
              <a:rPr lang="de-CH" dirty="0" err="1"/>
              <a:t>Know-How</a:t>
            </a:r>
            <a:r>
              <a:rPr lang="de-CH" dirty="0"/>
              <a:t> und Materialien zu EA diffundieren sehr unterschiedlich</a:t>
            </a:r>
          </a:p>
          <a:p>
            <a:pPr lvl="1"/>
            <a:r>
              <a:rPr lang="de-CH" dirty="0"/>
              <a:t>Investitionen in Lehrmaterial über Jahre</a:t>
            </a:r>
          </a:p>
          <a:p>
            <a:pPr lvl="1"/>
            <a:r>
              <a:rPr lang="de-CH" dirty="0"/>
              <a:t> Schwieriger Zugang zu "allen Dozierenden" (s. auch Thema "Austausch")</a:t>
            </a:r>
          </a:p>
          <a:p>
            <a:r>
              <a:rPr lang="de-CH" dirty="0"/>
              <a:t>Grosse strukturelle Unterschiede in den Studiengängen</a:t>
            </a:r>
          </a:p>
          <a:p>
            <a:pPr lvl="1"/>
            <a:r>
              <a:rPr lang="de-CH" dirty="0"/>
              <a:t>Abt. Informatik TI: 5 parallele Durchführungen mit bis zu 11 Doz. pro Modul</a:t>
            </a:r>
          </a:p>
          <a:p>
            <a:pPr lvl="1"/>
            <a:r>
              <a:rPr lang="de-CH" dirty="0">
                <a:sym typeface="Wingdings" pitchFamily="2" charset="2"/>
              </a:rPr>
              <a:t> </a:t>
            </a:r>
            <a:r>
              <a:rPr lang="de-CH" dirty="0"/>
              <a:t>Vereinheitlichung der Assessments in einem Modul schwierig</a:t>
            </a:r>
          </a:p>
          <a:p>
            <a:r>
              <a:rPr lang="de-CH" dirty="0"/>
              <a:t>Auch in stark strukturierten, stark administrierten SG ist "100% papierlos" oft schwierig (G)</a:t>
            </a:r>
          </a:p>
          <a:p>
            <a:pPr lvl="1"/>
            <a:r>
              <a:rPr lang="de-CH" dirty="0"/>
              <a:t>Sehr grosses Mengengerüst, Verwendung internationaler Fragepools für Prüfungen</a:t>
            </a:r>
          </a:p>
          <a:p>
            <a:pPr lvl="1"/>
            <a:r>
              <a:rPr lang="de-CH" dirty="0"/>
              <a:t>Derzeitige Lösung: nur Abschnitt Prüfungsdurchführung auf Papier, Rest elektronisch</a:t>
            </a:r>
          </a:p>
          <a:p>
            <a:r>
              <a:rPr lang="de-CH" dirty="0"/>
              <a:t>Breite der Assessmentformen und Werkzeuge</a:t>
            </a:r>
          </a:p>
          <a:p>
            <a:pPr lvl="1"/>
            <a:r>
              <a:rPr lang="de-CH" dirty="0"/>
              <a:t>"Was gibt es aus dem Baukasten?", Eignung für was (1 Tool, x Anwendungen)</a:t>
            </a:r>
          </a:p>
          <a:p>
            <a:r>
              <a:rPr lang="de-CH" dirty="0"/>
              <a:t>Konsequenzen</a:t>
            </a:r>
          </a:p>
          <a:p>
            <a:pPr lvl="1"/>
            <a:r>
              <a:rPr lang="de-CH" dirty="0"/>
              <a:t>Typisierung und Begrenzung auf bestimmte Assessment-Formen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5785334-B012-D74D-ADFE-B641192D6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Bisherige Erkenntnisse und 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157424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1168CC8B-16CD-4C44-A3F1-C45041EC4A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0745" y="1628800"/>
            <a:ext cx="11627903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85785334-B012-D74D-ADFE-B641192D6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Koordinationsbedarf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A371433A-5947-374B-89CE-46DF103A74D1}"/>
              </a:ext>
            </a:extLst>
          </p:cNvPr>
          <p:cNvSpPr/>
          <p:nvPr/>
        </p:nvSpPr>
        <p:spPr>
          <a:xfrm>
            <a:off x="2567608" y="3140968"/>
            <a:ext cx="194421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81A6AC7-408C-2546-AA74-92A46B1C1023}"/>
              </a:ext>
            </a:extLst>
          </p:cNvPr>
          <p:cNvSpPr/>
          <p:nvPr/>
        </p:nvSpPr>
        <p:spPr>
          <a:xfrm>
            <a:off x="2567608" y="3429000"/>
            <a:ext cx="26642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551E1A3-592B-6C41-9BB7-435C8109C3A3}"/>
              </a:ext>
            </a:extLst>
          </p:cNvPr>
          <p:cNvSpPr/>
          <p:nvPr/>
        </p:nvSpPr>
        <p:spPr>
          <a:xfrm>
            <a:off x="3215680" y="3706794"/>
            <a:ext cx="3312368" cy="298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53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Besten Dank!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sz="2000" dirty="0"/>
              <a:t>Eure Ansprechpartner im PgB E-Assessment </a:t>
            </a:r>
            <a:br>
              <a:rPr lang="de-CH" sz="2000" dirty="0"/>
            </a:br>
            <a:br>
              <a:rPr lang="de-CH" sz="2000" dirty="0"/>
            </a:br>
            <a:r>
              <a:rPr lang="de-CH" sz="2000" b="1" dirty="0"/>
              <a:t>Tina Maurer</a:t>
            </a:r>
            <a:r>
              <a:rPr lang="de-CH" sz="2000" dirty="0"/>
              <a:t> </a:t>
            </a:r>
            <a:r>
              <a:rPr lang="de-CH" sz="1800" dirty="0"/>
              <a:t>(VRL, tina.maurer@bfh.ch)</a:t>
            </a:r>
            <a:br>
              <a:rPr lang="de-CH" sz="1800" dirty="0"/>
            </a:br>
            <a:r>
              <a:rPr lang="de-CH" sz="2000" b="1" dirty="0"/>
              <a:t>Michael Röthlin + Luca Bösch</a:t>
            </a:r>
            <a:r>
              <a:rPr lang="de-CH" sz="2000" dirty="0"/>
              <a:t> </a:t>
            </a:r>
            <a:r>
              <a:rPr lang="de-CH" sz="1800" dirty="0"/>
              <a:t>(michael.roethlin@bfh.ch, luca.boesch@bfh.ch)</a:t>
            </a:r>
          </a:p>
        </p:txBody>
      </p:sp>
    </p:spTree>
    <p:extLst>
      <p:ext uri="{BB962C8B-B14F-4D97-AF65-F5344CB8AC3E}">
        <p14:creationId xmlns:p14="http://schemas.microsoft.com/office/powerpoint/2010/main" val="2950761326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-Präsentation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S-WBA-Vorstellung-EN-Biel-Bern-2019-prm1-rlm1" id="{C3289CE6-3F5D-4F49-BB8A-6F303CFF1F03}" vid="{EE3FAE9B-005B-1B45-ACAE-944E5FEBC973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Vorlage_Powerpoint-Präsentation</Template>
  <TotalTime>0</TotalTime>
  <Words>764</Words>
  <Application>Microsoft Macintosh PowerPoint</Application>
  <PresentationFormat>Breitbild</PresentationFormat>
  <Paragraphs>111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Helvetica 45 Light</vt:lpstr>
      <vt:lpstr>Lucida Grande</vt:lpstr>
      <vt:lpstr>Lucida Sans</vt:lpstr>
      <vt:lpstr>Symbol</vt:lpstr>
      <vt:lpstr>Wingdings 3</vt:lpstr>
      <vt:lpstr>Vorlage_Powerpoint-Präsentation</vt:lpstr>
      <vt:lpstr>Initiative "Stärkung der digitalen Kompetenzen im Bildungsbereich": projektbezogene Beiträge (PgB)   E-Assessment an der BFH</vt:lpstr>
      <vt:lpstr>Motivation</vt:lpstr>
      <vt:lpstr>Zielsetzungen, Gap und absehbare Hindernisse</vt:lpstr>
      <vt:lpstr>Vorgehen und Ressourcen: Breite, Piloten und Iterationen</vt:lpstr>
      <vt:lpstr>Bisherige Aktivitäten</vt:lpstr>
      <vt:lpstr>Bisherige Erkenntnisse und Herausforderungen</vt:lpstr>
      <vt:lpstr>Koordinationsbedarf</vt:lpstr>
      <vt:lpstr>Besten Dank!    Eure Ansprechpartner im PgB E-Assessment   Tina Maurer (VRL, tina.maurer@bfh.ch) Michael Röthlin + Luca Bösch (michael.roethlin@bfh.ch, luca.boesch@bfh.ch)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Business Systems (DBS): From Business Problems To Business Applications  Marcel Pfahrer / Michael Röthlin </dc:title>
  <dc:subject>Vorstellung Schwerpunkte BSc Informatik BFH-TI</dc:subject>
  <dc:creator>Röthlin Michael</dc:creator>
  <cp:keywords/>
  <dc:description/>
  <cp:lastModifiedBy>Röthlin Michael</cp:lastModifiedBy>
  <cp:revision>47</cp:revision>
  <cp:lastPrinted>2017-10-30T10:32:21Z</cp:lastPrinted>
  <dcterms:created xsi:type="dcterms:W3CDTF">2019-03-21T12:44:30Z</dcterms:created>
  <dcterms:modified xsi:type="dcterms:W3CDTF">2019-10-30T10:32:45Z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0</vt:i4>
  </property>
  <property fmtid="{D5CDD505-2E9C-101B-9397-08002B2CF9AE}" pid="3" name="Kategorie">
    <vt:lpwstr>WBA</vt:lpwstr>
  </property>
</Properties>
</file>