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5"/>
  </p:notesMasterIdLst>
  <p:handoutMasterIdLst>
    <p:handoutMasterId r:id="rId16"/>
  </p:handoutMasterIdLst>
  <p:sldIdLst>
    <p:sldId id="256" r:id="rId4"/>
    <p:sldId id="257" r:id="rId5"/>
    <p:sldId id="275" r:id="rId6"/>
    <p:sldId id="274" r:id="rId7"/>
    <p:sldId id="276" r:id="rId8"/>
    <p:sldId id="277" r:id="rId9"/>
    <p:sldId id="278" r:id="rId10"/>
    <p:sldId id="279" r:id="rId11"/>
    <p:sldId id="273" r:id="rId12"/>
    <p:sldId id="266" r:id="rId13"/>
    <p:sldId id="268" r:id="rId14"/>
  </p:sldIdLst>
  <p:sldSz cx="9144000" cy="6858000" type="screen4x3"/>
  <p:notesSz cx="6883400" cy="100155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87675" cy="500063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>
            <a:lvl1pPr fontAlgn="auto" hangingPunct="0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ahoma" pitchFamily="34"/>
                <a:ea typeface="DejaVu Sans" pitchFamily="2"/>
                <a:cs typeface="DejaVu Sans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3895725" y="0"/>
            <a:ext cx="2987675" cy="500063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>
            <a:lvl1pPr algn="r" fontAlgn="auto" hangingPunct="0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ahoma" pitchFamily="34"/>
                <a:ea typeface="DejaVu Sans" pitchFamily="2"/>
                <a:cs typeface="DejaVu Sans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9513888"/>
            <a:ext cx="2987675" cy="50165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>
            <a:lvl1pPr fontAlgn="auto" hangingPunct="0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ahoma" pitchFamily="34"/>
                <a:ea typeface="DejaVu Sans" pitchFamily="2"/>
                <a:cs typeface="DejaVu Sans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3895725" y="9513888"/>
            <a:ext cx="2987675" cy="50165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>
            <a:lvl1pPr algn="r" fontAlgn="auto" hangingPunct="0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ahoma" pitchFamily="34"/>
                <a:ea typeface="DejaVu Sans" pitchFamily="2"/>
                <a:cs typeface="DejaVu Sans" pitchFamily="2"/>
              </a:defRPr>
            </a:lvl1pPr>
          </a:lstStyle>
          <a:p>
            <a:pPr>
              <a:defRPr sz="1400"/>
            </a:pPr>
            <a:fld id="{8A5B18E8-CADF-457B-8177-97BAFE1D5BB7}" type="slidenum">
              <a:rPr lang="pt-BR"/>
              <a:pPr>
                <a:defRPr sz="1400"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096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tângulo 1"/>
          <p:cNvSpPr>
            <a:spLocks noMove="1" noResize="1"/>
          </p:cNvSpPr>
          <p:nvPr/>
        </p:nvSpPr>
        <p:spPr bwMode="auto">
          <a:xfrm>
            <a:off x="0" y="0"/>
            <a:ext cx="6883400" cy="10015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>
            <a:lvl1pPr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hangingPunct="0"/>
            <a:endParaRPr lang="pt-BR" altLang="pt-BR" sz="2400">
              <a:solidFill>
                <a:srgbClr val="000000"/>
              </a:solidFill>
              <a:latin typeface="Tahoma" pitchFamily="34" charset="0"/>
              <a:ea typeface="DejaVu Sans"/>
              <a:cs typeface="DejaVu Sans"/>
            </a:endParaRPr>
          </a:p>
        </p:txBody>
      </p:sp>
      <p:sp>
        <p:nvSpPr>
          <p:cNvPr id="20483" name="Forma livre 2"/>
          <p:cNvSpPr>
            <a:spLocks/>
          </p:cNvSpPr>
          <p:nvPr/>
        </p:nvSpPr>
        <p:spPr bwMode="auto">
          <a:xfrm>
            <a:off x="0" y="0"/>
            <a:ext cx="6883400" cy="10015538"/>
          </a:xfrm>
          <a:custGeom>
            <a:avLst/>
            <a:gdLst>
              <a:gd name="T0" fmla="*/ 3441780 w 6883560"/>
              <a:gd name="T1" fmla="*/ 0 h 10015560"/>
              <a:gd name="T2" fmla="*/ 6883560 w 6883560"/>
              <a:gd name="T3" fmla="*/ 5007780 h 10015560"/>
              <a:gd name="T4" fmla="*/ 3441780 w 6883560"/>
              <a:gd name="T5" fmla="*/ 10015560 h 10015560"/>
              <a:gd name="T6" fmla="*/ 0 w 6883560"/>
              <a:gd name="T7" fmla="*/ 5007780 h 1001556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373 w 6883560"/>
              <a:gd name="T13" fmla="*/ 373 h 10015560"/>
              <a:gd name="T14" fmla="*/ 6883187 w 6883560"/>
              <a:gd name="T15" fmla="*/ 10015187 h 100155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83560" h="10015560">
                <a:moveTo>
                  <a:pt x="1275" y="0"/>
                </a:moveTo>
                <a:lnTo>
                  <a:pt x="1274" y="0"/>
                </a:lnTo>
                <a:cubicBezTo>
                  <a:pt x="570" y="0"/>
                  <a:pt x="0" y="570"/>
                  <a:pt x="0" y="1274"/>
                </a:cubicBezTo>
                <a:lnTo>
                  <a:pt x="0" y="10014285"/>
                </a:lnTo>
                <a:cubicBezTo>
                  <a:pt x="0" y="10014989"/>
                  <a:pt x="570" y="10015559"/>
                  <a:pt x="1274" y="10015560"/>
                </a:cubicBezTo>
                <a:lnTo>
                  <a:pt x="6882285" y="10015560"/>
                </a:lnTo>
                <a:cubicBezTo>
                  <a:pt x="6882989" y="10015559"/>
                  <a:pt x="6883560" y="10014989"/>
                  <a:pt x="6883560" y="10014285"/>
                </a:cubicBezTo>
                <a:lnTo>
                  <a:pt x="6883560" y="1275"/>
                </a:lnTo>
                <a:cubicBezTo>
                  <a:pt x="6883560" y="570"/>
                  <a:pt x="6882989" y="0"/>
                  <a:pt x="6882285" y="0"/>
                </a:cubicBezTo>
                <a:lnTo>
                  <a:pt x="12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20484" name="Forma livre 3"/>
          <p:cNvSpPr>
            <a:spLocks/>
          </p:cNvSpPr>
          <p:nvPr/>
        </p:nvSpPr>
        <p:spPr bwMode="auto">
          <a:xfrm>
            <a:off x="0" y="0"/>
            <a:ext cx="6883400" cy="10015538"/>
          </a:xfrm>
          <a:custGeom>
            <a:avLst/>
            <a:gdLst>
              <a:gd name="T0" fmla="*/ 3441780 w 6883560"/>
              <a:gd name="T1" fmla="*/ 0 h 10015560"/>
              <a:gd name="T2" fmla="*/ 6883560 w 6883560"/>
              <a:gd name="T3" fmla="*/ 5007780 h 10015560"/>
              <a:gd name="T4" fmla="*/ 3441780 w 6883560"/>
              <a:gd name="T5" fmla="*/ 10015560 h 10015560"/>
              <a:gd name="T6" fmla="*/ 0 w 6883560"/>
              <a:gd name="T7" fmla="*/ 5007780 h 1001556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373 w 6883560"/>
              <a:gd name="T13" fmla="*/ 373 h 10015560"/>
              <a:gd name="T14" fmla="*/ 6883187 w 6883560"/>
              <a:gd name="T15" fmla="*/ 10015187 h 100155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83560" h="10015560">
                <a:moveTo>
                  <a:pt x="1275" y="0"/>
                </a:moveTo>
                <a:lnTo>
                  <a:pt x="1274" y="0"/>
                </a:lnTo>
                <a:cubicBezTo>
                  <a:pt x="570" y="0"/>
                  <a:pt x="0" y="570"/>
                  <a:pt x="0" y="1274"/>
                </a:cubicBezTo>
                <a:lnTo>
                  <a:pt x="0" y="10014285"/>
                </a:lnTo>
                <a:cubicBezTo>
                  <a:pt x="0" y="10014989"/>
                  <a:pt x="570" y="10015559"/>
                  <a:pt x="1274" y="10015560"/>
                </a:cubicBezTo>
                <a:lnTo>
                  <a:pt x="6882285" y="10015560"/>
                </a:lnTo>
                <a:cubicBezTo>
                  <a:pt x="6882989" y="10015559"/>
                  <a:pt x="6883560" y="10014989"/>
                  <a:pt x="6883560" y="10014285"/>
                </a:cubicBezTo>
                <a:lnTo>
                  <a:pt x="6883560" y="1275"/>
                </a:lnTo>
                <a:cubicBezTo>
                  <a:pt x="6883560" y="570"/>
                  <a:pt x="6882989" y="0"/>
                  <a:pt x="6882285" y="0"/>
                </a:cubicBezTo>
                <a:lnTo>
                  <a:pt x="12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20485" name="Forma livre 4"/>
          <p:cNvSpPr>
            <a:spLocks/>
          </p:cNvSpPr>
          <p:nvPr/>
        </p:nvSpPr>
        <p:spPr bwMode="auto">
          <a:xfrm>
            <a:off x="0" y="0"/>
            <a:ext cx="6883400" cy="10015538"/>
          </a:xfrm>
          <a:custGeom>
            <a:avLst/>
            <a:gdLst>
              <a:gd name="T0" fmla="*/ 3441780 w 6883560"/>
              <a:gd name="T1" fmla="*/ 0 h 10015560"/>
              <a:gd name="T2" fmla="*/ 6883560 w 6883560"/>
              <a:gd name="T3" fmla="*/ 5007780 h 10015560"/>
              <a:gd name="T4" fmla="*/ 3441780 w 6883560"/>
              <a:gd name="T5" fmla="*/ 10015560 h 10015560"/>
              <a:gd name="T6" fmla="*/ 0 w 6883560"/>
              <a:gd name="T7" fmla="*/ 5007780 h 1001556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373 w 6883560"/>
              <a:gd name="T13" fmla="*/ 373 h 10015560"/>
              <a:gd name="T14" fmla="*/ 6883187 w 6883560"/>
              <a:gd name="T15" fmla="*/ 10015187 h 100155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83560" h="10015560">
                <a:moveTo>
                  <a:pt x="1275" y="0"/>
                </a:moveTo>
                <a:lnTo>
                  <a:pt x="1274" y="0"/>
                </a:lnTo>
                <a:cubicBezTo>
                  <a:pt x="570" y="0"/>
                  <a:pt x="0" y="570"/>
                  <a:pt x="0" y="1274"/>
                </a:cubicBezTo>
                <a:lnTo>
                  <a:pt x="0" y="10014285"/>
                </a:lnTo>
                <a:cubicBezTo>
                  <a:pt x="0" y="10014989"/>
                  <a:pt x="570" y="10015559"/>
                  <a:pt x="1274" y="10015560"/>
                </a:cubicBezTo>
                <a:lnTo>
                  <a:pt x="6882285" y="10015560"/>
                </a:lnTo>
                <a:cubicBezTo>
                  <a:pt x="6882989" y="10015559"/>
                  <a:pt x="6883560" y="10014989"/>
                  <a:pt x="6883560" y="10014285"/>
                </a:cubicBezTo>
                <a:lnTo>
                  <a:pt x="6883560" y="1275"/>
                </a:lnTo>
                <a:cubicBezTo>
                  <a:pt x="6883560" y="570"/>
                  <a:pt x="6882989" y="0"/>
                  <a:pt x="6882285" y="0"/>
                </a:cubicBezTo>
                <a:lnTo>
                  <a:pt x="12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20486" name="Forma livre 5"/>
          <p:cNvSpPr>
            <a:spLocks/>
          </p:cNvSpPr>
          <p:nvPr/>
        </p:nvSpPr>
        <p:spPr bwMode="auto">
          <a:xfrm>
            <a:off x="0" y="0"/>
            <a:ext cx="6883400" cy="10015538"/>
          </a:xfrm>
          <a:custGeom>
            <a:avLst/>
            <a:gdLst>
              <a:gd name="T0" fmla="*/ 3441780 w 6883560"/>
              <a:gd name="T1" fmla="*/ 0 h 10015560"/>
              <a:gd name="T2" fmla="*/ 6883560 w 6883560"/>
              <a:gd name="T3" fmla="*/ 5007780 h 10015560"/>
              <a:gd name="T4" fmla="*/ 3441780 w 6883560"/>
              <a:gd name="T5" fmla="*/ 10015560 h 10015560"/>
              <a:gd name="T6" fmla="*/ 0 w 6883560"/>
              <a:gd name="T7" fmla="*/ 5007780 h 1001556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373 w 6883560"/>
              <a:gd name="T13" fmla="*/ 373 h 10015560"/>
              <a:gd name="T14" fmla="*/ 6883187 w 6883560"/>
              <a:gd name="T15" fmla="*/ 10015187 h 100155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83560" h="10015560">
                <a:moveTo>
                  <a:pt x="1275" y="0"/>
                </a:moveTo>
                <a:lnTo>
                  <a:pt x="1274" y="0"/>
                </a:lnTo>
                <a:cubicBezTo>
                  <a:pt x="570" y="0"/>
                  <a:pt x="0" y="570"/>
                  <a:pt x="0" y="1274"/>
                </a:cubicBezTo>
                <a:lnTo>
                  <a:pt x="0" y="10014285"/>
                </a:lnTo>
                <a:cubicBezTo>
                  <a:pt x="0" y="10014989"/>
                  <a:pt x="570" y="10015559"/>
                  <a:pt x="1274" y="10015560"/>
                </a:cubicBezTo>
                <a:lnTo>
                  <a:pt x="6882285" y="10015560"/>
                </a:lnTo>
                <a:cubicBezTo>
                  <a:pt x="6882989" y="10015559"/>
                  <a:pt x="6883560" y="10014989"/>
                  <a:pt x="6883560" y="10014285"/>
                </a:cubicBezTo>
                <a:lnTo>
                  <a:pt x="6883560" y="1275"/>
                </a:lnTo>
                <a:cubicBezTo>
                  <a:pt x="6883560" y="570"/>
                  <a:pt x="6882989" y="0"/>
                  <a:pt x="6882285" y="0"/>
                </a:cubicBezTo>
                <a:lnTo>
                  <a:pt x="12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20487" name="Forma livre 6"/>
          <p:cNvSpPr>
            <a:spLocks/>
          </p:cNvSpPr>
          <p:nvPr/>
        </p:nvSpPr>
        <p:spPr bwMode="auto">
          <a:xfrm>
            <a:off x="0" y="0"/>
            <a:ext cx="6883400" cy="10015538"/>
          </a:xfrm>
          <a:custGeom>
            <a:avLst/>
            <a:gdLst>
              <a:gd name="T0" fmla="*/ 3441780 w 6883560"/>
              <a:gd name="T1" fmla="*/ 0 h 10015560"/>
              <a:gd name="T2" fmla="*/ 6883560 w 6883560"/>
              <a:gd name="T3" fmla="*/ 5007780 h 10015560"/>
              <a:gd name="T4" fmla="*/ 3441780 w 6883560"/>
              <a:gd name="T5" fmla="*/ 10015560 h 10015560"/>
              <a:gd name="T6" fmla="*/ 0 w 6883560"/>
              <a:gd name="T7" fmla="*/ 5007780 h 1001556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373 w 6883560"/>
              <a:gd name="T13" fmla="*/ 373 h 10015560"/>
              <a:gd name="T14" fmla="*/ 6883187 w 6883560"/>
              <a:gd name="T15" fmla="*/ 10015187 h 100155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83560" h="10015560">
                <a:moveTo>
                  <a:pt x="1275" y="0"/>
                </a:moveTo>
                <a:lnTo>
                  <a:pt x="1274" y="0"/>
                </a:lnTo>
                <a:cubicBezTo>
                  <a:pt x="570" y="0"/>
                  <a:pt x="0" y="570"/>
                  <a:pt x="0" y="1274"/>
                </a:cubicBezTo>
                <a:lnTo>
                  <a:pt x="0" y="10014285"/>
                </a:lnTo>
                <a:cubicBezTo>
                  <a:pt x="0" y="10014989"/>
                  <a:pt x="570" y="10015559"/>
                  <a:pt x="1274" y="10015560"/>
                </a:cubicBezTo>
                <a:lnTo>
                  <a:pt x="6882285" y="10015560"/>
                </a:lnTo>
                <a:cubicBezTo>
                  <a:pt x="6882989" y="10015559"/>
                  <a:pt x="6883560" y="10014989"/>
                  <a:pt x="6883560" y="10014285"/>
                </a:cubicBezTo>
                <a:lnTo>
                  <a:pt x="6883560" y="1275"/>
                </a:lnTo>
                <a:cubicBezTo>
                  <a:pt x="6883560" y="570"/>
                  <a:pt x="6882989" y="0"/>
                  <a:pt x="6882285" y="0"/>
                </a:cubicBezTo>
                <a:lnTo>
                  <a:pt x="12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20488" name="Forma livre 7"/>
          <p:cNvSpPr>
            <a:spLocks/>
          </p:cNvSpPr>
          <p:nvPr/>
        </p:nvSpPr>
        <p:spPr bwMode="auto">
          <a:xfrm>
            <a:off x="0" y="0"/>
            <a:ext cx="6883400" cy="10015538"/>
          </a:xfrm>
          <a:custGeom>
            <a:avLst/>
            <a:gdLst>
              <a:gd name="T0" fmla="*/ 3441780 w 6883560"/>
              <a:gd name="T1" fmla="*/ 0 h 10015560"/>
              <a:gd name="T2" fmla="*/ 6883560 w 6883560"/>
              <a:gd name="T3" fmla="*/ 5007780 h 10015560"/>
              <a:gd name="T4" fmla="*/ 3441780 w 6883560"/>
              <a:gd name="T5" fmla="*/ 10015560 h 10015560"/>
              <a:gd name="T6" fmla="*/ 0 w 6883560"/>
              <a:gd name="T7" fmla="*/ 5007780 h 1001556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373 w 6883560"/>
              <a:gd name="T13" fmla="*/ 373 h 10015560"/>
              <a:gd name="T14" fmla="*/ 6883187 w 6883560"/>
              <a:gd name="T15" fmla="*/ 10015187 h 100155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83560" h="10015560">
                <a:moveTo>
                  <a:pt x="1275" y="0"/>
                </a:moveTo>
                <a:lnTo>
                  <a:pt x="1274" y="0"/>
                </a:lnTo>
                <a:cubicBezTo>
                  <a:pt x="570" y="0"/>
                  <a:pt x="0" y="570"/>
                  <a:pt x="0" y="1274"/>
                </a:cubicBezTo>
                <a:lnTo>
                  <a:pt x="0" y="10014285"/>
                </a:lnTo>
                <a:cubicBezTo>
                  <a:pt x="0" y="10014989"/>
                  <a:pt x="570" y="10015559"/>
                  <a:pt x="1274" y="10015560"/>
                </a:cubicBezTo>
                <a:lnTo>
                  <a:pt x="6882285" y="10015560"/>
                </a:lnTo>
                <a:cubicBezTo>
                  <a:pt x="6882989" y="10015559"/>
                  <a:pt x="6883560" y="10014989"/>
                  <a:pt x="6883560" y="10014285"/>
                </a:cubicBezTo>
                <a:lnTo>
                  <a:pt x="6883560" y="1275"/>
                </a:lnTo>
                <a:cubicBezTo>
                  <a:pt x="6883560" y="570"/>
                  <a:pt x="6882989" y="0"/>
                  <a:pt x="6882285" y="0"/>
                </a:cubicBezTo>
                <a:lnTo>
                  <a:pt x="12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20489" name="Forma livre 8"/>
          <p:cNvSpPr>
            <a:spLocks/>
          </p:cNvSpPr>
          <p:nvPr/>
        </p:nvSpPr>
        <p:spPr bwMode="auto">
          <a:xfrm>
            <a:off x="0" y="0"/>
            <a:ext cx="6883400" cy="10015538"/>
          </a:xfrm>
          <a:custGeom>
            <a:avLst/>
            <a:gdLst>
              <a:gd name="T0" fmla="*/ 3441780 w 6883560"/>
              <a:gd name="T1" fmla="*/ 0 h 10015560"/>
              <a:gd name="T2" fmla="*/ 6883560 w 6883560"/>
              <a:gd name="T3" fmla="*/ 5007780 h 10015560"/>
              <a:gd name="T4" fmla="*/ 3441780 w 6883560"/>
              <a:gd name="T5" fmla="*/ 10015560 h 10015560"/>
              <a:gd name="T6" fmla="*/ 0 w 6883560"/>
              <a:gd name="T7" fmla="*/ 5007780 h 1001556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373 w 6883560"/>
              <a:gd name="T13" fmla="*/ 373 h 10015560"/>
              <a:gd name="T14" fmla="*/ 6883187 w 6883560"/>
              <a:gd name="T15" fmla="*/ 10015187 h 100155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83560" h="10015560">
                <a:moveTo>
                  <a:pt x="1275" y="0"/>
                </a:moveTo>
                <a:lnTo>
                  <a:pt x="1274" y="0"/>
                </a:lnTo>
                <a:cubicBezTo>
                  <a:pt x="570" y="0"/>
                  <a:pt x="0" y="570"/>
                  <a:pt x="0" y="1274"/>
                </a:cubicBezTo>
                <a:lnTo>
                  <a:pt x="0" y="10014285"/>
                </a:lnTo>
                <a:cubicBezTo>
                  <a:pt x="0" y="10014989"/>
                  <a:pt x="570" y="10015559"/>
                  <a:pt x="1274" y="10015560"/>
                </a:cubicBezTo>
                <a:lnTo>
                  <a:pt x="6882285" y="10015560"/>
                </a:lnTo>
                <a:cubicBezTo>
                  <a:pt x="6882989" y="10015559"/>
                  <a:pt x="6883560" y="10014989"/>
                  <a:pt x="6883560" y="10014285"/>
                </a:cubicBezTo>
                <a:lnTo>
                  <a:pt x="6883560" y="1275"/>
                </a:lnTo>
                <a:cubicBezTo>
                  <a:pt x="6883560" y="570"/>
                  <a:pt x="6882989" y="0"/>
                  <a:pt x="6882285" y="0"/>
                </a:cubicBezTo>
                <a:lnTo>
                  <a:pt x="12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20490" name="Forma livre 9"/>
          <p:cNvSpPr>
            <a:spLocks/>
          </p:cNvSpPr>
          <p:nvPr/>
        </p:nvSpPr>
        <p:spPr bwMode="auto">
          <a:xfrm>
            <a:off x="0" y="0"/>
            <a:ext cx="6881813" cy="10015538"/>
          </a:xfrm>
          <a:custGeom>
            <a:avLst/>
            <a:gdLst>
              <a:gd name="T0" fmla="*/ 3440880 w 6881760"/>
              <a:gd name="T1" fmla="*/ 0 h 10015560"/>
              <a:gd name="T2" fmla="*/ 6881760 w 6881760"/>
              <a:gd name="T3" fmla="*/ 5007780 h 10015560"/>
              <a:gd name="T4" fmla="*/ 3440880 w 6881760"/>
              <a:gd name="T5" fmla="*/ 10015560 h 10015560"/>
              <a:gd name="T6" fmla="*/ 0 w 6881760"/>
              <a:gd name="T7" fmla="*/ 5007780 h 1001556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373 w 6881760"/>
              <a:gd name="T13" fmla="*/ 373 h 10015560"/>
              <a:gd name="T14" fmla="*/ 6881387 w 6881760"/>
              <a:gd name="T15" fmla="*/ 10015187 h 100155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81760" h="10015560">
                <a:moveTo>
                  <a:pt x="1274" y="0"/>
                </a:moveTo>
                <a:lnTo>
                  <a:pt x="1273" y="0"/>
                </a:lnTo>
                <a:cubicBezTo>
                  <a:pt x="570" y="0"/>
                  <a:pt x="0" y="570"/>
                  <a:pt x="0" y="1273"/>
                </a:cubicBezTo>
                <a:lnTo>
                  <a:pt x="0" y="10014286"/>
                </a:lnTo>
                <a:cubicBezTo>
                  <a:pt x="0" y="10014989"/>
                  <a:pt x="570" y="10015559"/>
                  <a:pt x="1273" y="10015560"/>
                </a:cubicBezTo>
                <a:lnTo>
                  <a:pt x="6880486" y="10015560"/>
                </a:lnTo>
                <a:cubicBezTo>
                  <a:pt x="6881189" y="10015559"/>
                  <a:pt x="6881760" y="10014989"/>
                  <a:pt x="6881760" y="10014286"/>
                </a:cubicBezTo>
                <a:lnTo>
                  <a:pt x="6881760" y="1274"/>
                </a:lnTo>
                <a:cubicBezTo>
                  <a:pt x="6881760" y="570"/>
                  <a:pt x="6881189" y="0"/>
                  <a:pt x="6880486" y="0"/>
                </a:cubicBezTo>
                <a:lnTo>
                  <a:pt x="12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20491" name="Forma livre 10"/>
          <p:cNvSpPr>
            <a:spLocks/>
          </p:cNvSpPr>
          <p:nvPr/>
        </p:nvSpPr>
        <p:spPr bwMode="auto">
          <a:xfrm>
            <a:off x="0" y="0"/>
            <a:ext cx="2982913" cy="500063"/>
          </a:xfrm>
          <a:custGeom>
            <a:avLst/>
            <a:gdLst>
              <a:gd name="T0" fmla="*/ 1491480 w 21600"/>
              <a:gd name="T1" fmla="*/ 0 h 21600"/>
              <a:gd name="T2" fmla="*/ 2982960 w 21600"/>
              <a:gd name="T3" fmla="*/ 250020 h 21600"/>
              <a:gd name="T4" fmla="*/ 1491480 w 21600"/>
              <a:gd name="T5" fmla="*/ 500040 h 21600"/>
              <a:gd name="T6" fmla="*/ 0 w 21600"/>
              <a:gd name="T7" fmla="*/ 25002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20492" name="Forma livre 11"/>
          <p:cNvSpPr>
            <a:spLocks/>
          </p:cNvSpPr>
          <p:nvPr/>
        </p:nvSpPr>
        <p:spPr bwMode="auto">
          <a:xfrm>
            <a:off x="3898900" y="0"/>
            <a:ext cx="2982913" cy="500063"/>
          </a:xfrm>
          <a:custGeom>
            <a:avLst/>
            <a:gdLst>
              <a:gd name="T0" fmla="*/ 1491480 w 21600"/>
              <a:gd name="T1" fmla="*/ 0 h 21600"/>
              <a:gd name="T2" fmla="*/ 2982960 w 21600"/>
              <a:gd name="T3" fmla="*/ 250020 h 21600"/>
              <a:gd name="T4" fmla="*/ 1491480 w 21600"/>
              <a:gd name="T5" fmla="*/ 500040 h 21600"/>
              <a:gd name="T6" fmla="*/ 0 w 21600"/>
              <a:gd name="T7" fmla="*/ 25002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20493" name="Espaço Reservado para Imagem de Slide 12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939800" y="750888"/>
            <a:ext cx="49942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494" name="Espaço Reservado para Anotações 13"/>
          <p:cNvSpPr txBox="1">
            <a:spLocks noGrp="1"/>
          </p:cNvSpPr>
          <p:nvPr>
            <p:ph type="body" sz="quarter" idx="3"/>
          </p:nvPr>
        </p:nvSpPr>
        <p:spPr bwMode="auto">
          <a:xfrm>
            <a:off x="917575" y="4756150"/>
            <a:ext cx="503396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smtClean="0"/>
          </a:p>
        </p:txBody>
      </p:sp>
      <p:sp>
        <p:nvSpPr>
          <p:cNvPr id="20495" name="Forma livre 14"/>
          <p:cNvSpPr>
            <a:spLocks/>
          </p:cNvSpPr>
          <p:nvPr/>
        </p:nvSpPr>
        <p:spPr bwMode="auto">
          <a:xfrm>
            <a:off x="0" y="9515475"/>
            <a:ext cx="2982913" cy="500063"/>
          </a:xfrm>
          <a:custGeom>
            <a:avLst/>
            <a:gdLst>
              <a:gd name="T0" fmla="*/ 1491480 w 21600"/>
              <a:gd name="T1" fmla="*/ 0 h 21600"/>
              <a:gd name="T2" fmla="*/ 2982960 w 21600"/>
              <a:gd name="T3" fmla="*/ 250020 h 21600"/>
              <a:gd name="T4" fmla="*/ 1491480 w 21600"/>
              <a:gd name="T5" fmla="*/ 500040 h 21600"/>
              <a:gd name="T6" fmla="*/ 0 w 21600"/>
              <a:gd name="T7" fmla="*/ 25002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16" name="Espaço Reservado para Número de Slide 15"/>
          <p:cNvSpPr txBox="1">
            <a:spLocks noGrp="1"/>
          </p:cNvSpPr>
          <p:nvPr>
            <p:ph type="sldNum" sz="quarter" idx="5"/>
          </p:nvPr>
        </p:nvSpPr>
        <p:spPr>
          <a:xfrm>
            <a:off x="3898900" y="9515475"/>
            <a:ext cx="2970213" cy="487363"/>
          </a:xfrm>
          <a:prstGeom prst="rect">
            <a:avLst/>
          </a:prstGeom>
          <a:noFill/>
          <a:ln>
            <a:noFill/>
          </a:ln>
        </p:spPr>
        <p:txBody>
          <a:bodyPr vert="horz" wrap="square" lIns="97560" tIns="48600" rIns="97560" bIns="48600" anchor="b" anchorCtr="0" compatLnSpc="1"/>
          <a:lstStyle>
            <a:lvl1pPr marL="0" marR="0" lvl="0" indent="0" algn="r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pt-BR" sz="1300" b="0" i="0" u="none" strike="noStrike" baseline="0" smtClean="0">
                <a:solidFill>
                  <a:srgbClr val="000000"/>
                </a:solidFill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fld id="{75B72EE0-420C-4459-98D8-7FB9FEB99D8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99769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450"/>
      </a:spcBef>
      <a:spcAft>
        <a:spcPct val="0"/>
      </a:spcAft>
      <a:tabLst>
        <a:tab pos="0" algn="l"/>
        <a:tab pos="457200" algn="l"/>
        <a:tab pos="914400" algn="l"/>
        <a:tab pos="1370013" algn="l"/>
        <a:tab pos="1828800" algn="l"/>
        <a:tab pos="2286000" algn="l"/>
        <a:tab pos="2741613" algn="l"/>
        <a:tab pos="3200400" algn="l"/>
        <a:tab pos="3657600" algn="l"/>
        <a:tab pos="4114800" algn="l"/>
        <a:tab pos="4572000" algn="l"/>
        <a:tab pos="5029200" algn="l"/>
        <a:tab pos="5484813" algn="l"/>
        <a:tab pos="5943600" algn="l"/>
        <a:tab pos="6399213" algn="l"/>
        <a:tab pos="6858000" algn="l"/>
        <a:tab pos="7315200" algn="l"/>
        <a:tab pos="7772400" algn="l"/>
        <a:tab pos="8229600" algn="l"/>
        <a:tab pos="8686800" algn="l"/>
        <a:tab pos="9144000" algn="l"/>
      </a:tabLst>
      <a:defRPr lang="pt-BR" sz="1200">
        <a:solidFill>
          <a:srgbClr val="000000"/>
        </a:solidFill>
        <a:latin typeface="Times New Roman" pitchFamily="18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rma livre 1"/>
          <p:cNvSpPr>
            <a:spLocks/>
          </p:cNvSpPr>
          <p:nvPr/>
        </p:nvSpPr>
        <p:spPr bwMode="auto">
          <a:xfrm>
            <a:off x="3898900" y="9515475"/>
            <a:ext cx="2981325" cy="498475"/>
          </a:xfrm>
          <a:custGeom>
            <a:avLst/>
            <a:gdLst>
              <a:gd name="T0" fmla="*/ 1490760 w 21600"/>
              <a:gd name="T1" fmla="*/ 0 h 21600"/>
              <a:gd name="T2" fmla="*/ 2981520 w 21600"/>
              <a:gd name="T3" fmla="*/ 249300 h 21600"/>
              <a:gd name="T4" fmla="*/ 1490760 w 21600"/>
              <a:gd name="T5" fmla="*/ 498600 h 21600"/>
              <a:gd name="T6" fmla="*/ 0 w 21600"/>
              <a:gd name="T7" fmla="*/ 249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560" tIns="48600" rIns="97560" bIns="48600" anchor="b"/>
          <a:lstStyle>
            <a:lvl1pPr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hangingPunct="0"/>
            <a:fld id="{25DD3DA5-BF71-4EDE-87A5-47D35E8D746C}" type="slidenum">
              <a:rPr lang="pt-BR" altLang="pt-BR" sz="1300">
                <a:solidFill>
                  <a:srgbClr val="000000"/>
                </a:solidFill>
                <a:latin typeface="Times New Roman" pitchFamily="18" charset="0"/>
                <a:ea typeface="DejaVu Sans"/>
                <a:cs typeface="DejaVu Sans"/>
              </a:rPr>
              <a:pPr algn="r" hangingPunct="0"/>
              <a:t>1</a:t>
            </a:fld>
            <a:endParaRPr lang="pt-BR" altLang="pt-BR" sz="1300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3" name="Espaço Reservado para Imagem de Slide 2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50888"/>
            <a:ext cx="5006975" cy="3756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1508" name="Espaço Reservado para Anotações 3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/>
            <a:endParaRPr altLang="pt-B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111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rma livre 1"/>
          <p:cNvSpPr>
            <a:spLocks/>
          </p:cNvSpPr>
          <p:nvPr/>
        </p:nvSpPr>
        <p:spPr bwMode="auto">
          <a:xfrm>
            <a:off x="3898900" y="9515475"/>
            <a:ext cx="2981325" cy="498475"/>
          </a:xfrm>
          <a:custGeom>
            <a:avLst/>
            <a:gdLst>
              <a:gd name="T0" fmla="*/ 1490760 w 21600"/>
              <a:gd name="T1" fmla="*/ 0 h 21600"/>
              <a:gd name="T2" fmla="*/ 2981520 w 21600"/>
              <a:gd name="T3" fmla="*/ 249300 h 21600"/>
              <a:gd name="T4" fmla="*/ 1490760 w 21600"/>
              <a:gd name="T5" fmla="*/ 498600 h 21600"/>
              <a:gd name="T6" fmla="*/ 0 w 21600"/>
              <a:gd name="T7" fmla="*/ 249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560" tIns="48600" rIns="97560" bIns="48600" anchor="b"/>
          <a:lstStyle>
            <a:lvl1pPr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hangingPunct="0"/>
            <a:fld id="{9E177CF1-FEC4-4E59-AC4A-1610DC6162F4}" type="slidenum">
              <a:rPr lang="pt-BR" altLang="pt-BR" sz="1300">
                <a:solidFill>
                  <a:srgbClr val="000000"/>
                </a:solidFill>
                <a:latin typeface="Times New Roman" pitchFamily="18" charset="0"/>
                <a:ea typeface="DejaVu Sans"/>
                <a:cs typeface="DejaVu Sans"/>
              </a:rPr>
              <a:pPr algn="r" hangingPunct="0"/>
              <a:t>10</a:t>
            </a:fld>
            <a:endParaRPr lang="pt-BR" altLang="pt-BR" sz="1300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3" name="Espaço Reservado para Imagem de Slide 2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50888"/>
            <a:ext cx="5006975" cy="3756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1748" name="Espaço Reservado para Anotações 3"/>
          <p:cNvSpPr txBox="1">
            <a:spLocks noGrp="1"/>
          </p:cNvSpPr>
          <p:nvPr>
            <p:ph type="body" sz="quarter" idx="1"/>
          </p:nvPr>
        </p:nvSpPr>
        <p:spPr>
          <a:xfrm>
            <a:off x="917575" y="4756150"/>
            <a:ext cx="5046663" cy="4508500"/>
          </a:xfrm>
          <a:ln/>
        </p:spPr>
        <p:txBody>
          <a:bodyPr lIns="97560" tIns="48600" rIns="97560" bIns="48600">
            <a:spAutoFit/>
          </a:bodyPr>
          <a:lstStyle/>
          <a:p>
            <a:pPr eaLnBrk="1"/>
            <a:r>
              <a:rPr altLang="pt-BR" smtClean="0">
                <a:latin typeface="Times New Roman" pitchFamily="18" charset="0"/>
              </a:rPr>
              <a:t>Lógicas complementares - As do primeiro tipo não infringem os princípios básicos da lógica clássica e não questionam sua validade universal, apenas ampliam e complementam o seu escopo. Em geral, a linguagem clássica é enriquecida com a introdução de novos operadores.</a:t>
            </a:r>
          </a:p>
          <a:p>
            <a:pPr eaLnBrk="1"/>
            <a:r>
              <a:rPr altLang="pt-BR" smtClean="0">
                <a:latin typeface="Times New Roman" pitchFamily="18" charset="0"/>
              </a:rPr>
              <a:t>Lógicas Heterodoxas – derrogam os princípios da lógica clássica. Destinadas a substituir a lógica clássica em alguns domínios do saber.</a:t>
            </a:r>
          </a:p>
        </p:txBody>
      </p:sp>
      <p:sp>
        <p:nvSpPr>
          <p:cNvPr id="31749" name="Forma livre 4"/>
          <p:cNvSpPr>
            <a:spLocks/>
          </p:cNvSpPr>
          <p:nvPr/>
        </p:nvSpPr>
        <p:spPr bwMode="auto">
          <a:xfrm>
            <a:off x="3898900" y="9515475"/>
            <a:ext cx="2982913" cy="500063"/>
          </a:xfrm>
          <a:custGeom>
            <a:avLst/>
            <a:gdLst>
              <a:gd name="T0" fmla="*/ 1491480 w 21600"/>
              <a:gd name="T1" fmla="*/ 0 h 21600"/>
              <a:gd name="T2" fmla="*/ 2982960 w 21600"/>
              <a:gd name="T3" fmla="*/ 250020 h 21600"/>
              <a:gd name="T4" fmla="*/ 1491480 w 21600"/>
              <a:gd name="T5" fmla="*/ 500040 h 21600"/>
              <a:gd name="T6" fmla="*/ 0 w 21600"/>
              <a:gd name="T7" fmla="*/ 25002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560" tIns="48600" rIns="97560" bIns="48600" anchor="b"/>
          <a:lstStyle>
            <a:lvl1pPr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hangingPunct="0"/>
            <a:fld id="{944DD391-DB93-41E2-A09D-16A393C1B3C2}" type="slidenum">
              <a:rPr lang="pt-BR" altLang="pt-BR" sz="1300">
                <a:solidFill>
                  <a:srgbClr val="000000"/>
                </a:solidFill>
                <a:latin typeface="Times New Roman" pitchFamily="18" charset="0"/>
                <a:ea typeface="DejaVu Sans"/>
                <a:cs typeface="DejaVu Sans"/>
              </a:rPr>
              <a:pPr algn="r" hangingPunct="0"/>
              <a:t>10</a:t>
            </a:fld>
            <a:endParaRPr lang="pt-BR" altLang="pt-BR" sz="1300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707379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rma livre 1"/>
          <p:cNvSpPr>
            <a:spLocks/>
          </p:cNvSpPr>
          <p:nvPr/>
        </p:nvSpPr>
        <p:spPr bwMode="auto">
          <a:xfrm>
            <a:off x="3898900" y="9515475"/>
            <a:ext cx="2981325" cy="498475"/>
          </a:xfrm>
          <a:custGeom>
            <a:avLst/>
            <a:gdLst>
              <a:gd name="T0" fmla="*/ 1490760 w 21600"/>
              <a:gd name="T1" fmla="*/ 0 h 21600"/>
              <a:gd name="T2" fmla="*/ 2981520 w 21600"/>
              <a:gd name="T3" fmla="*/ 249300 h 21600"/>
              <a:gd name="T4" fmla="*/ 1490760 w 21600"/>
              <a:gd name="T5" fmla="*/ 498600 h 21600"/>
              <a:gd name="T6" fmla="*/ 0 w 21600"/>
              <a:gd name="T7" fmla="*/ 249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560" tIns="48600" rIns="97560" bIns="48600" anchor="b"/>
          <a:lstStyle>
            <a:lvl1pPr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hangingPunct="0"/>
            <a:fld id="{CC24B265-5B41-463E-A48A-094D0D93CD56}" type="slidenum">
              <a:rPr lang="pt-BR" altLang="pt-BR" sz="1300">
                <a:solidFill>
                  <a:srgbClr val="000000"/>
                </a:solidFill>
                <a:latin typeface="Times New Roman" pitchFamily="18" charset="0"/>
                <a:ea typeface="DejaVu Sans"/>
                <a:cs typeface="DejaVu Sans"/>
              </a:rPr>
              <a:pPr algn="r" hangingPunct="0"/>
              <a:t>11</a:t>
            </a:fld>
            <a:endParaRPr lang="pt-BR" altLang="pt-BR" sz="1300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3" name="Espaço Reservado para Imagem de Slide 2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50888"/>
            <a:ext cx="5006975" cy="3756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3796" name="Espaço Reservado para Anotações 3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/>
            <a:endParaRPr altLang="pt-B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846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50888"/>
            <a:ext cx="5003800" cy="37528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2531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/>
            <a:endParaRPr altLang="pt-B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501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50888"/>
            <a:ext cx="5003800" cy="37528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2531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/>
            <a:endParaRPr altLang="pt-B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103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50888"/>
            <a:ext cx="5003800" cy="37528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2531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/>
            <a:endParaRPr altLang="pt-B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8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50888"/>
            <a:ext cx="5003800" cy="37528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2531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/>
            <a:endParaRPr altLang="pt-B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75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50888"/>
            <a:ext cx="5003800" cy="37528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2531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/>
            <a:endParaRPr altLang="pt-B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986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50888"/>
            <a:ext cx="5003800" cy="37528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2531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/>
            <a:endParaRPr altLang="pt-B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645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50888"/>
            <a:ext cx="5003800" cy="37528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2531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/>
            <a:endParaRPr altLang="pt-B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618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50888"/>
            <a:ext cx="5003800" cy="37528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2531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/>
            <a:endParaRPr altLang="pt-B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0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63570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007492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05575" y="463550"/>
            <a:ext cx="1939925" cy="604361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3550"/>
            <a:ext cx="5667375" cy="604361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385633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Número de Slide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14AA5-3472-4469-9BE2-267C4CB3C41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5687844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BE4B3-E03D-4117-B510-A591FE0B0EF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8909269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Número de Slide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C426D-ECC9-43AA-9142-6F6D586192C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8697696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523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3438" y="1981200"/>
            <a:ext cx="38068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F2FB9-1B67-4130-AE17-6BDD1F28C18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5526164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AE320-9F2A-43CE-8227-4CDCFEBBEDC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614908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Número de Slide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DD66E-B4DB-4010-8D8D-D424923C4A4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1854460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6BE97-29B7-4E86-A14B-B6C9BD6F141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7751473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Número de Slide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E07ED-D12B-4CBA-AA8B-CA003172D76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648727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89212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Número de Slide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23BA-5CF9-44CE-8215-2BF4844812A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8095717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0545B-6A60-439A-951F-821225B178F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9978095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0338" y="463550"/>
            <a:ext cx="1939925" cy="604361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3550"/>
            <a:ext cx="5672138" cy="604361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A559B-10FC-4F2F-9646-6FB163F8044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5274808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Número de Slide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103DA-F1EB-4753-8647-861805BFE95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0417419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27D1F-720B-4FEC-9856-16C7ED5429D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5405387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Número de Slide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A236D-1766-42CB-8DCF-9669B6A1D43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0381387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523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3438" y="1981200"/>
            <a:ext cx="38068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BB57E-3EA4-4FF3-9830-0E05EE44C5A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995686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1AB99-FEBA-4EBD-A951-63B69C54981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6816107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Número de Slide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9073C-96B3-490E-8377-0E9A8BDB562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804664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20943-62B7-49C3-B4B1-3BEC790E569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0005459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757992721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Número de Slide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F74DC-7BDE-4CC4-98F1-A0E97B49C44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3382221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Número de Slide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22B3D-159D-4507-885B-DF10EC859B6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2769945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F0128-395B-48AE-83F8-8A81C423ABC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7557616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0338" y="463550"/>
            <a:ext cx="1939925" cy="604361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3550"/>
            <a:ext cx="5672138" cy="604361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25D5C-16AF-414A-982B-F160221144A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225010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36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1850" y="1981200"/>
            <a:ext cx="38036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52785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076167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299840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043420"/>
      </p:ext>
    </p:extLst>
  </p:cSld>
  <p:clrMapOvr>
    <a:masterClrMapping/>
  </p:clrMapOvr>
  <p:transition spd="slow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54436697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74485994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 txBox="1">
            <a:spLocks noGrp="1"/>
          </p:cNvSpPr>
          <p:nvPr>
            <p:ph type="title"/>
          </p:nvPr>
        </p:nvSpPr>
        <p:spPr bwMode="auto">
          <a:xfrm>
            <a:off x="685800" y="463550"/>
            <a:ext cx="77597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altLang="pt-BR" smtClean="0"/>
          </a:p>
        </p:txBody>
      </p:sp>
      <p:sp>
        <p:nvSpPr>
          <p:cNvPr id="1027" name="Espaço Reservado para Texto 2"/>
          <p:cNvSpPr txBox="1">
            <a:spLocks noGrp="1"/>
          </p:cNvSpPr>
          <p:nvPr>
            <p:ph type="body" idx="1"/>
          </p:nvPr>
        </p:nvSpPr>
        <p:spPr bwMode="auto">
          <a:xfrm>
            <a:off x="685800" y="1981200"/>
            <a:ext cx="77597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/>
  <p:txStyles>
    <p:titleStyle>
      <a:lvl1pPr algn="ctr" rtl="0" eaLnBrk="1" fontAlgn="base" hangingPunct="1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pt-BR" sz="4400">
          <a:solidFill>
            <a:srgbClr val="000099"/>
          </a:solidFill>
          <a:latin typeface="Times New Roman" pitchFamily="18"/>
        </a:defRPr>
      </a:lvl1pPr>
      <a:lvl2pPr algn="ctr" rtl="0" eaLnBrk="1" fontAlgn="base" hangingPunct="1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000099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000099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000099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000099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000099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000099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000099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000099"/>
          </a:solidFill>
          <a:latin typeface="Times New Roman" pitchFamily="18" charset="0"/>
        </a:defRPr>
      </a:lvl9pPr>
    </p:titleStyle>
    <p:bodyStyle>
      <a:lvl1pPr marL="341313" indent="-341313" algn="l" rtl="0" eaLnBrk="1" fontAlgn="base" hangingPunct="1">
        <a:spcBef>
          <a:spcPts val="800"/>
        </a:spcBef>
        <a:spcAft>
          <a:spcPct val="0"/>
        </a:spcAft>
        <a:tabLst>
          <a:tab pos="341313" algn="l"/>
          <a:tab pos="455613" algn="l"/>
          <a:tab pos="912813" algn="l"/>
          <a:tab pos="1370013" algn="l"/>
          <a:tab pos="1827213" algn="l"/>
          <a:tab pos="2284413" algn="l"/>
          <a:tab pos="2741613" algn="l"/>
          <a:tab pos="3198813" algn="l"/>
          <a:tab pos="3656013" algn="l"/>
          <a:tab pos="4113213" algn="l"/>
          <a:tab pos="4570413" algn="l"/>
          <a:tab pos="5027613" algn="l"/>
          <a:tab pos="5484813" algn="l"/>
          <a:tab pos="5942013" algn="l"/>
          <a:tab pos="6399213" algn="l"/>
          <a:tab pos="6856413" algn="l"/>
          <a:tab pos="7313613" algn="l"/>
          <a:tab pos="7770813" algn="l"/>
          <a:tab pos="8228013" algn="l"/>
          <a:tab pos="8685213" algn="l"/>
          <a:tab pos="9142413" algn="l"/>
        </a:tabLst>
        <a:defRPr lang="pt-BR" sz="3200">
          <a:solidFill>
            <a:srgbClr val="000000"/>
          </a:solidFill>
          <a:latin typeface="Times New Roman" pitchFamily="1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 txBox="1">
            <a:spLocks noGrp="1"/>
          </p:cNvSpPr>
          <p:nvPr>
            <p:ph type="title"/>
          </p:nvPr>
        </p:nvSpPr>
        <p:spPr bwMode="auto">
          <a:xfrm>
            <a:off x="685800" y="463550"/>
            <a:ext cx="7764463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altLang="pt-BR" smtClean="0"/>
          </a:p>
        </p:txBody>
      </p:sp>
      <p:sp>
        <p:nvSpPr>
          <p:cNvPr id="2051" name="Espaço Reservado para Texto 2"/>
          <p:cNvSpPr txBox="1">
            <a:spLocks noGrp="1"/>
          </p:cNvSpPr>
          <p:nvPr>
            <p:ph type="body" idx="1"/>
          </p:nvPr>
        </p:nvSpPr>
        <p:spPr bwMode="auto">
          <a:xfrm>
            <a:off x="685800" y="1981200"/>
            <a:ext cx="77644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2052" name="Forma livre 3"/>
          <p:cNvSpPr>
            <a:spLocks/>
          </p:cNvSpPr>
          <p:nvPr/>
        </p:nvSpPr>
        <p:spPr bwMode="auto">
          <a:xfrm>
            <a:off x="685800" y="6248400"/>
            <a:ext cx="1903413" cy="455613"/>
          </a:xfrm>
          <a:custGeom>
            <a:avLst/>
            <a:gdLst>
              <a:gd name="T0" fmla="*/ 951660 w 21600"/>
              <a:gd name="T1" fmla="*/ 0 h 21600"/>
              <a:gd name="T2" fmla="*/ 1903320 w 21600"/>
              <a:gd name="T3" fmla="*/ 227700 h 21600"/>
              <a:gd name="T4" fmla="*/ 951660 w 21600"/>
              <a:gd name="T5" fmla="*/ 455399 h 21600"/>
              <a:gd name="T6" fmla="*/ 0 w 21600"/>
              <a:gd name="T7" fmla="*/ 22770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2053" name="Forma livre 4"/>
          <p:cNvSpPr>
            <a:spLocks/>
          </p:cNvSpPr>
          <p:nvPr/>
        </p:nvSpPr>
        <p:spPr bwMode="auto">
          <a:xfrm>
            <a:off x="3124200" y="6248400"/>
            <a:ext cx="2894013" cy="455613"/>
          </a:xfrm>
          <a:custGeom>
            <a:avLst/>
            <a:gdLst>
              <a:gd name="T0" fmla="*/ 1447020 w 21600"/>
              <a:gd name="T1" fmla="*/ 0 h 21600"/>
              <a:gd name="T2" fmla="*/ 2894040 w 21600"/>
              <a:gd name="T3" fmla="*/ 227700 h 21600"/>
              <a:gd name="T4" fmla="*/ 1447020 w 21600"/>
              <a:gd name="T5" fmla="*/ 455399 h 21600"/>
              <a:gd name="T6" fmla="*/ 0 w 21600"/>
              <a:gd name="T7" fmla="*/ 22770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/>
          <a:lstStyle>
            <a:lvl1pPr marL="0" marR="0" lvl="0" indent="0" algn="r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kern="1200" smtClean="0">
                <a:solidFill>
                  <a:srgbClr val="000000"/>
                </a:solidFill>
                <a:latin typeface="Times New Roman" pitchFamily="18"/>
                <a:ea typeface="Lucida Sans Unicode" pitchFamily="34"/>
                <a:cs typeface="Lucida Sans Unicode" pitchFamily="34"/>
              </a:defRPr>
            </a:lvl1pPr>
          </a:lstStyle>
          <a:p>
            <a:pPr>
              <a:defRPr/>
            </a:pPr>
            <a:fld id="{C14C6682-A849-4C8D-9C1F-3D9C2CDF546F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 spd="slow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pt-BR" sz="4400" kern="1200">
          <a:solidFill>
            <a:srgbClr val="000000"/>
          </a:solidFill>
          <a:latin typeface="Times New Roman" pitchFamily="18"/>
          <a:cs typeface="Lucida Sans Unicode" pitchFamily="34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9pPr>
    </p:titleStyle>
    <p:bodyStyle>
      <a:lvl1pPr marL="341313" indent="-341313" algn="l" rtl="0" eaLnBrk="0" fontAlgn="base" hangingPunct="0">
        <a:lnSpc>
          <a:spcPct val="95000"/>
        </a:lnSpc>
        <a:spcBef>
          <a:spcPts val="800"/>
        </a:spcBef>
        <a:spcAft>
          <a:spcPct val="0"/>
        </a:spcAft>
        <a:tabLst>
          <a:tab pos="341313" algn="l"/>
          <a:tab pos="455613" algn="l"/>
          <a:tab pos="912813" algn="l"/>
          <a:tab pos="1370013" algn="l"/>
          <a:tab pos="1827213" algn="l"/>
          <a:tab pos="2284413" algn="l"/>
          <a:tab pos="2741613" algn="l"/>
          <a:tab pos="3198813" algn="l"/>
          <a:tab pos="3656013" algn="l"/>
          <a:tab pos="4113213" algn="l"/>
          <a:tab pos="4570413" algn="l"/>
          <a:tab pos="5027613" algn="l"/>
          <a:tab pos="5484813" algn="l"/>
          <a:tab pos="5942013" algn="l"/>
          <a:tab pos="6399213" algn="l"/>
          <a:tab pos="6856413" algn="l"/>
          <a:tab pos="7313613" algn="l"/>
          <a:tab pos="7770813" algn="l"/>
          <a:tab pos="8228013" algn="l"/>
          <a:tab pos="8685213" algn="l"/>
          <a:tab pos="9142413" algn="l"/>
        </a:tabLst>
        <a:defRPr lang="pt-BR" sz="3200" kern="1200">
          <a:solidFill>
            <a:srgbClr val="000000"/>
          </a:solidFill>
          <a:latin typeface="Times New Roman" pitchFamily="18"/>
          <a:cs typeface="Lucida Sans Unicode" pitchFamily="34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cs typeface="Lucida Sans Unicode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Lucida Sans Unicode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cs typeface="Lucida Sans Unicode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Lucida Sans Unicode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Lucida Sans Unicode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Lucida Sans Unicode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Lucida Sans Unicode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Lucida Sans Unicode" pitchFamily="34" charset="0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Título 1"/>
          <p:cNvSpPr txBox="1">
            <a:spLocks noGrp="1"/>
          </p:cNvSpPr>
          <p:nvPr>
            <p:ph type="title"/>
          </p:nvPr>
        </p:nvSpPr>
        <p:spPr bwMode="auto">
          <a:xfrm>
            <a:off x="685800" y="463550"/>
            <a:ext cx="7764463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altLang="pt-BR" smtClean="0"/>
          </a:p>
        </p:txBody>
      </p:sp>
      <p:sp>
        <p:nvSpPr>
          <p:cNvPr id="3075" name="Espaço Reservado para Texto 2"/>
          <p:cNvSpPr txBox="1">
            <a:spLocks noGrp="1"/>
          </p:cNvSpPr>
          <p:nvPr>
            <p:ph type="body" idx="1"/>
          </p:nvPr>
        </p:nvSpPr>
        <p:spPr bwMode="auto">
          <a:xfrm>
            <a:off x="685800" y="1981200"/>
            <a:ext cx="77644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3076" name="Forma livre 3"/>
          <p:cNvSpPr>
            <a:spLocks/>
          </p:cNvSpPr>
          <p:nvPr/>
        </p:nvSpPr>
        <p:spPr bwMode="auto">
          <a:xfrm>
            <a:off x="685800" y="6248400"/>
            <a:ext cx="1903413" cy="455613"/>
          </a:xfrm>
          <a:custGeom>
            <a:avLst/>
            <a:gdLst>
              <a:gd name="T0" fmla="*/ 951660 w 21600"/>
              <a:gd name="T1" fmla="*/ 0 h 21600"/>
              <a:gd name="T2" fmla="*/ 1903320 w 21600"/>
              <a:gd name="T3" fmla="*/ 227700 h 21600"/>
              <a:gd name="T4" fmla="*/ 951660 w 21600"/>
              <a:gd name="T5" fmla="*/ 455399 h 21600"/>
              <a:gd name="T6" fmla="*/ 0 w 21600"/>
              <a:gd name="T7" fmla="*/ 22770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3077" name="Forma livre 4"/>
          <p:cNvSpPr>
            <a:spLocks/>
          </p:cNvSpPr>
          <p:nvPr/>
        </p:nvSpPr>
        <p:spPr bwMode="auto">
          <a:xfrm>
            <a:off x="3124200" y="6248400"/>
            <a:ext cx="2894013" cy="455613"/>
          </a:xfrm>
          <a:custGeom>
            <a:avLst/>
            <a:gdLst>
              <a:gd name="T0" fmla="*/ 1447020 w 21600"/>
              <a:gd name="T1" fmla="*/ 0 h 21600"/>
              <a:gd name="T2" fmla="*/ 2894040 w 21600"/>
              <a:gd name="T3" fmla="*/ 227700 h 21600"/>
              <a:gd name="T4" fmla="*/ 1447020 w 21600"/>
              <a:gd name="T5" fmla="*/ 455399 h 21600"/>
              <a:gd name="T6" fmla="*/ 0 w 21600"/>
              <a:gd name="T7" fmla="*/ 22770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/>
          <a:lstStyle>
            <a:lvl1pPr marL="0" marR="0" lvl="0" indent="0" algn="r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kern="1200" smtClean="0">
                <a:solidFill>
                  <a:srgbClr val="000000"/>
                </a:solidFill>
                <a:latin typeface="Times New Roman" pitchFamily="18"/>
                <a:ea typeface="Lucida Sans Unicode" pitchFamily="34"/>
                <a:cs typeface="Lucida Sans Unicode" pitchFamily="34"/>
              </a:defRPr>
            </a:lvl1pPr>
          </a:lstStyle>
          <a:p>
            <a:pPr>
              <a:defRPr/>
            </a:pPr>
            <a:fld id="{D6E4E5E3-3962-4930-B5A1-56DD20223478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spd="slow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pt-BR" sz="4400" kern="1200">
          <a:solidFill>
            <a:srgbClr val="000000"/>
          </a:solidFill>
          <a:latin typeface="Times New Roman" pitchFamily="18"/>
          <a:cs typeface="Lucida Sans Unicode" pitchFamily="34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9pPr>
    </p:titleStyle>
    <p:bodyStyle>
      <a:lvl1pPr marL="341313" indent="-341313" algn="l" rtl="0" eaLnBrk="0" fontAlgn="base" hangingPunct="0">
        <a:lnSpc>
          <a:spcPct val="95000"/>
        </a:lnSpc>
        <a:spcBef>
          <a:spcPts val="800"/>
        </a:spcBef>
        <a:spcAft>
          <a:spcPct val="0"/>
        </a:spcAft>
        <a:tabLst>
          <a:tab pos="341313" algn="l"/>
          <a:tab pos="455613" algn="l"/>
          <a:tab pos="912813" algn="l"/>
          <a:tab pos="1370013" algn="l"/>
          <a:tab pos="1827213" algn="l"/>
          <a:tab pos="2284413" algn="l"/>
          <a:tab pos="2741613" algn="l"/>
          <a:tab pos="3198813" algn="l"/>
          <a:tab pos="3656013" algn="l"/>
          <a:tab pos="4113213" algn="l"/>
          <a:tab pos="4570413" algn="l"/>
          <a:tab pos="5027613" algn="l"/>
          <a:tab pos="5484813" algn="l"/>
          <a:tab pos="5942013" algn="l"/>
          <a:tab pos="6399213" algn="l"/>
          <a:tab pos="6856413" algn="l"/>
          <a:tab pos="7313613" algn="l"/>
          <a:tab pos="7770813" algn="l"/>
          <a:tab pos="8228013" algn="l"/>
          <a:tab pos="8685213" algn="l"/>
          <a:tab pos="9142413" algn="l"/>
        </a:tabLst>
        <a:defRPr lang="pt-BR" sz="3200" kern="1200">
          <a:solidFill>
            <a:srgbClr val="000000"/>
          </a:solidFill>
          <a:latin typeface="Times New Roman" pitchFamily="18"/>
          <a:cs typeface="Lucida Sans Unicode" pitchFamily="34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cs typeface="Lucida Sans Unicode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Lucida Sans Unicode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cs typeface="Lucida Sans Unicode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Lucida Sans Unicode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Lucida Sans Unicode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Lucida Sans Unicode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Lucida Sans Unicode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Lucida Sans Unicode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upo 1"/>
          <p:cNvGrpSpPr>
            <a:grpSpLocks/>
          </p:cNvGrpSpPr>
          <p:nvPr/>
        </p:nvGrpSpPr>
        <p:grpSpPr bwMode="auto">
          <a:xfrm>
            <a:off x="107950" y="1412875"/>
            <a:ext cx="8832850" cy="4962525"/>
            <a:chOff x="108000" y="1413000"/>
            <a:chExt cx="8832960" cy="4962240"/>
          </a:xfrm>
        </p:grpSpPr>
        <p:sp>
          <p:nvSpPr>
            <p:cNvPr id="3" name="Forma livre 2"/>
            <p:cNvSpPr/>
            <p:nvPr/>
          </p:nvSpPr>
          <p:spPr>
            <a:xfrm>
              <a:off x="108000" y="1413000"/>
              <a:ext cx="8832960" cy="143819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lIns="90000" tIns="46800" rIns="90000" bIns="46800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pt-BR" sz="4400" b="1" dirty="0" smtClean="0">
                  <a:solidFill>
                    <a:srgbClr val="333399"/>
                  </a:solidFill>
                  <a:effectLst>
                    <a:outerShdw dist="17961" dir="2700000">
                      <a:scrgbClr r="0" g="0" b="0"/>
                    </a:outerShdw>
                  </a:effectLst>
                  <a:latin typeface="DejaVuSans-Bold" pitchFamily="34"/>
                  <a:ea typeface="DejaVuSans-Bold" pitchFamily="34"/>
                  <a:cs typeface="DejaVuSans-Bold" pitchFamily="34"/>
                </a:rPr>
                <a:t>Mineração de Grafos </a:t>
              </a:r>
            </a:p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pt-BR" sz="4400" b="1" dirty="0" smtClean="0">
                  <a:solidFill>
                    <a:srgbClr val="333399"/>
                  </a:solidFill>
                  <a:effectLst>
                    <a:outerShdw dist="17961" dir="2700000">
                      <a:scrgbClr r="0" g="0" b="0"/>
                    </a:outerShdw>
                  </a:effectLst>
                  <a:latin typeface="DejaVuSans-Bold" pitchFamily="34"/>
                  <a:ea typeface="DejaVuSans-Bold" pitchFamily="34"/>
                  <a:cs typeface="DejaVuSans-Bold" pitchFamily="34"/>
                </a:rPr>
                <a:t>e Predição de Links</a:t>
              </a:r>
              <a:endParaRPr lang="pt-BR" sz="4400" b="1" dirty="0">
                <a:solidFill>
                  <a:srgbClr val="333399"/>
                </a:solidFill>
                <a:effectLst>
                  <a:outerShdw dist="17961" dir="2700000">
                    <a:scrgbClr r="0" g="0" b="0"/>
                  </a:outerShdw>
                </a:effectLst>
                <a:latin typeface="DejaVuSans-Bold" pitchFamily="34"/>
                <a:ea typeface="DejaVuSans-Bold" pitchFamily="34"/>
                <a:cs typeface="DejaVuSans-Bold" pitchFamily="34"/>
              </a:endParaRPr>
            </a:p>
          </p:txBody>
        </p:sp>
        <p:sp>
          <p:nvSpPr>
            <p:cNvPr id="4100" name="Forma livre 3"/>
            <p:cNvSpPr>
              <a:spLocks/>
            </p:cNvSpPr>
            <p:nvPr/>
          </p:nvSpPr>
          <p:spPr bwMode="auto">
            <a:xfrm>
              <a:off x="488880" y="3567240"/>
              <a:ext cx="7994879" cy="992159"/>
            </a:xfrm>
            <a:custGeom>
              <a:avLst/>
              <a:gdLst>
                <a:gd name="T0" fmla="*/ 3997440 w 21600"/>
                <a:gd name="T1" fmla="*/ 0 h 21600"/>
                <a:gd name="T2" fmla="*/ 7994879 w 21600"/>
                <a:gd name="T3" fmla="*/ 496080 h 21600"/>
                <a:gd name="T4" fmla="*/ 3997440 w 21600"/>
                <a:gd name="T5" fmla="*/ 992159 h 21600"/>
                <a:gd name="T6" fmla="*/ 0 w 21600"/>
                <a:gd name="T7" fmla="*/ 496080 h 21600"/>
                <a:gd name="T8" fmla="*/ 17694720 60000 65536"/>
                <a:gd name="T9" fmla="*/ 0 60000 65536"/>
                <a:gd name="T10" fmla="*/ 5898240 60000 65536"/>
                <a:gd name="T11" fmla="*/ 1179648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4813" algn="l"/>
                  <a:tab pos="5943600" algn="l"/>
                  <a:tab pos="6399213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4813" algn="l"/>
                  <a:tab pos="5943600" algn="l"/>
                  <a:tab pos="6399213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4813" algn="l"/>
                  <a:tab pos="5943600" algn="l"/>
                  <a:tab pos="6399213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4813" algn="l"/>
                  <a:tab pos="5943600" algn="l"/>
                  <a:tab pos="6399213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4813" algn="l"/>
                  <a:tab pos="5943600" algn="l"/>
                  <a:tab pos="6399213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4813" algn="l"/>
                  <a:tab pos="5943600" algn="l"/>
                  <a:tab pos="6399213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4813" algn="l"/>
                  <a:tab pos="5943600" algn="l"/>
                  <a:tab pos="6399213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4813" algn="l"/>
                  <a:tab pos="5943600" algn="l"/>
                  <a:tab pos="6399213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4813" algn="l"/>
                  <a:tab pos="5943600" algn="l"/>
                  <a:tab pos="6399213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hangingPunct="0">
                <a:spcBef>
                  <a:spcPts val="1125"/>
                </a:spcBef>
              </a:pPr>
              <a:endParaRPr lang="en-US" altLang="pt-BR" sz="3200" b="1" dirty="0">
                <a:solidFill>
                  <a:srgbClr val="000099"/>
                </a:solidFill>
                <a:latin typeface="Times New Roman" pitchFamily="18" charset="0"/>
                <a:ea typeface="DejaVu Sans"/>
                <a:cs typeface="DejaVu Sans"/>
              </a:endParaRPr>
            </a:p>
            <a:p>
              <a:pPr algn="ctr" hangingPunct="0">
                <a:spcBef>
                  <a:spcPts val="1125"/>
                </a:spcBef>
              </a:pPr>
              <a:endParaRPr lang="en-US" altLang="pt-BR" sz="3200" b="1" dirty="0">
                <a:solidFill>
                  <a:srgbClr val="000099"/>
                </a:solidFill>
                <a:latin typeface="Times New Roman" pitchFamily="18" charset="0"/>
                <a:ea typeface="DejaVu Sans"/>
                <a:cs typeface="DejaVu Sans"/>
              </a:endParaRPr>
            </a:p>
            <a:p>
              <a:pPr algn="r" hangingPunct="0">
                <a:spcBef>
                  <a:spcPts val="1125"/>
                </a:spcBef>
              </a:pPr>
              <a:r>
                <a:rPr lang="en-US" altLang="pt-BR" sz="3200" b="1" dirty="0">
                  <a:solidFill>
                    <a:srgbClr val="000099"/>
                  </a:solidFill>
                  <a:latin typeface="Times New Roman" pitchFamily="18" charset="0"/>
                  <a:ea typeface="DejaVu Sans"/>
                  <a:cs typeface="DejaVu Sans"/>
                </a:rPr>
                <a:t>Antonio </a:t>
              </a:r>
              <a:r>
                <a:rPr lang="en-US" altLang="pt-BR" sz="3200" b="1" dirty="0" err="1" smtClean="0">
                  <a:solidFill>
                    <a:srgbClr val="000099"/>
                  </a:solidFill>
                  <a:latin typeface="Times New Roman" pitchFamily="18" charset="0"/>
                  <a:ea typeface="DejaVu Sans"/>
                  <a:cs typeface="DejaVu Sans"/>
                </a:rPr>
                <a:t>Pecli</a:t>
              </a:r>
              <a:endParaRPr lang="en-US" altLang="pt-BR" sz="3600" b="1" dirty="0" smtClean="0">
                <a:solidFill>
                  <a:srgbClr val="000099"/>
                </a:solidFill>
                <a:latin typeface="Times New Roman" pitchFamily="18" charset="0"/>
                <a:ea typeface="DejaVu Sans"/>
                <a:cs typeface="DejaVu Sans"/>
              </a:endParaRPr>
            </a:p>
            <a:p>
              <a:pPr algn="r" hangingPunct="0">
                <a:spcBef>
                  <a:spcPts val="1125"/>
                </a:spcBef>
              </a:pPr>
              <a:r>
                <a:rPr lang="en-US" altLang="pt-BR" sz="3200" b="1" dirty="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Ronaldo Goldschmidt</a:t>
              </a:r>
            </a:p>
            <a:p>
              <a:pPr algn="r" hangingPunct="0">
                <a:spcBef>
                  <a:spcPts val="1125"/>
                </a:spcBef>
              </a:pPr>
              <a:endParaRPr lang="en-US" altLang="pt-BR" sz="32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 hangingPunct="0">
                <a:spcBef>
                  <a:spcPts val="1125"/>
                </a:spcBef>
              </a:pPr>
              <a:endParaRPr lang="en-US" altLang="pt-BR" sz="3200" b="1" dirty="0">
                <a:solidFill>
                  <a:srgbClr val="000099"/>
                </a:solidFill>
                <a:latin typeface="Times New Roman" pitchFamily="18" charset="0"/>
                <a:ea typeface="DejaVu Sans"/>
                <a:cs typeface="DejaVu Sans"/>
              </a:endParaRPr>
            </a:p>
          </p:txBody>
        </p:sp>
        <p:sp>
          <p:nvSpPr>
            <p:cNvPr id="4101" name="Forma livre 4"/>
            <p:cNvSpPr>
              <a:spLocks/>
            </p:cNvSpPr>
            <p:nvPr/>
          </p:nvSpPr>
          <p:spPr bwMode="auto">
            <a:xfrm>
              <a:off x="579600" y="4948200"/>
              <a:ext cx="7994520" cy="1427040"/>
            </a:xfrm>
            <a:custGeom>
              <a:avLst/>
              <a:gdLst>
                <a:gd name="T0" fmla="*/ 3997260 w 21600"/>
                <a:gd name="T1" fmla="*/ 0 h 21600"/>
                <a:gd name="T2" fmla="*/ 7994520 w 21600"/>
                <a:gd name="T3" fmla="*/ 713520 h 21600"/>
                <a:gd name="T4" fmla="*/ 3997260 w 21600"/>
                <a:gd name="T5" fmla="*/ 1427040 h 21600"/>
                <a:gd name="T6" fmla="*/ 0 w 21600"/>
                <a:gd name="T7" fmla="*/ 713520 h 21600"/>
                <a:gd name="T8" fmla="*/ 17694720 60000 65536"/>
                <a:gd name="T9" fmla="*/ 0 60000 65536"/>
                <a:gd name="T10" fmla="*/ 5898240 60000 65536"/>
                <a:gd name="T11" fmla="*/ 1179648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4813" algn="l"/>
                  <a:tab pos="5943600" algn="l"/>
                  <a:tab pos="6399213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4813" algn="l"/>
                  <a:tab pos="5943600" algn="l"/>
                  <a:tab pos="6399213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4813" algn="l"/>
                  <a:tab pos="5943600" algn="l"/>
                  <a:tab pos="6399213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4813" algn="l"/>
                  <a:tab pos="5943600" algn="l"/>
                  <a:tab pos="6399213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4813" algn="l"/>
                  <a:tab pos="5943600" algn="l"/>
                  <a:tab pos="6399213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4813" algn="l"/>
                  <a:tab pos="5943600" algn="l"/>
                  <a:tab pos="6399213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4813" algn="l"/>
                  <a:tab pos="5943600" algn="l"/>
                  <a:tab pos="6399213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4813" algn="l"/>
                  <a:tab pos="5943600" algn="l"/>
                  <a:tab pos="6399213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4813" algn="l"/>
                  <a:tab pos="5943600" algn="l"/>
                  <a:tab pos="6399213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hangingPunct="0"/>
              <a:endParaRPr lang="en-US" altLang="pt-BR" sz="3200" b="1" dirty="0">
                <a:solidFill>
                  <a:srgbClr val="000099"/>
                </a:solidFill>
                <a:latin typeface="Times New Roman" pitchFamily="18" charset="0"/>
                <a:ea typeface="DejaVu Sans"/>
                <a:cs typeface="DejaVu Sans"/>
              </a:endParaRPr>
            </a:p>
            <a:p>
              <a:pPr algn="ctr" hangingPunct="0">
                <a:spcBef>
                  <a:spcPts val="2000"/>
                </a:spcBef>
              </a:pPr>
              <a:endParaRPr lang="en-US" altLang="pt-BR" sz="3200" b="1" dirty="0">
                <a:solidFill>
                  <a:srgbClr val="000099"/>
                </a:solidFill>
                <a:latin typeface="Times New Roman" pitchFamily="18" charset="0"/>
                <a:ea typeface="DejaVu Sans"/>
                <a:cs typeface="DejaVu Sans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rma livre 1"/>
          <p:cNvSpPr>
            <a:spLocks/>
          </p:cNvSpPr>
          <p:nvPr/>
        </p:nvSpPr>
        <p:spPr bwMode="auto">
          <a:xfrm>
            <a:off x="684213" y="457200"/>
            <a:ext cx="7696200" cy="762000"/>
          </a:xfrm>
          <a:custGeom>
            <a:avLst/>
            <a:gdLst>
              <a:gd name="T0" fmla="*/ 3848040 w 21600"/>
              <a:gd name="T1" fmla="*/ 0 h 21600"/>
              <a:gd name="T2" fmla="*/ 7696080 w 21600"/>
              <a:gd name="T3" fmla="*/ 381060 h 21600"/>
              <a:gd name="T4" fmla="*/ 3848040 w 21600"/>
              <a:gd name="T5" fmla="*/ 762120 h 21600"/>
              <a:gd name="T6" fmla="*/ 0 w 21600"/>
              <a:gd name="T7" fmla="*/ 38106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7632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hangingPunct="0"/>
            <a:r>
              <a:rPr lang="en-US" altLang="pt-BR" sz="2400" b="1">
                <a:solidFill>
                  <a:srgbClr val="000099"/>
                </a:solidFill>
                <a:latin typeface="Times New Roman" pitchFamily="18" charset="0"/>
                <a:ea typeface="DejaVu Sans"/>
                <a:cs typeface="DejaVu Sans"/>
              </a:rPr>
              <a:t>FERRAMENTAS EXISTENTES</a:t>
            </a:r>
          </a:p>
        </p:txBody>
      </p:sp>
      <p:sp>
        <p:nvSpPr>
          <p:cNvPr id="14339" name="Forma livre 2"/>
          <p:cNvSpPr>
            <a:spLocks/>
          </p:cNvSpPr>
          <p:nvPr/>
        </p:nvSpPr>
        <p:spPr bwMode="auto">
          <a:xfrm>
            <a:off x="684213" y="1562100"/>
            <a:ext cx="7696200" cy="4918075"/>
          </a:xfrm>
          <a:custGeom>
            <a:avLst/>
            <a:gdLst>
              <a:gd name="T0" fmla="*/ 3848040 w 21600"/>
              <a:gd name="T1" fmla="*/ 0 h 21600"/>
              <a:gd name="T2" fmla="*/ 7696080 w 21600"/>
              <a:gd name="T3" fmla="*/ 2458980 h 21600"/>
              <a:gd name="T4" fmla="*/ 3848040 w 21600"/>
              <a:gd name="T5" fmla="*/ 4917960 h 21600"/>
              <a:gd name="T6" fmla="*/ 0 w 21600"/>
              <a:gd name="T7" fmla="*/ 245898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6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hangingPunct="0"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pt-BR" altLang="pt-BR" sz="2400">
                <a:solidFill>
                  <a:srgbClr val="000000"/>
                </a:solidFill>
                <a:latin typeface="Times New Roman" pitchFamily="18" charset="0"/>
                <a:cs typeface="Lucida Sans Unicode" pitchFamily="34" charset="0"/>
              </a:rPr>
              <a:t> Linguagem de programação: Python;</a:t>
            </a:r>
          </a:p>
          <a:p>
            <a:pPr hangingPunct="0"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pt-BR" altLang="pt-BR" sz="2400">
                <a:solidFill>
                  <a:srgbClr val="000000"/>
                </a:solidFill>
                <a:latin typeface="Times New Roman" pitchFamily="18" charset="0"/>
                <a:cs typeface="Lucida Sans Unicode" pitchFamily="34" charset="0"/>
              </a:rPr>
              <a:t> </a:t>
            </a:r>
          </a:p>
          <a:p>
            <a:pPr hangingPunct="0"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pt-BR" altLang="pt-BR" sz="2400">
                <a:solidFill>
                  <a:srgbClr val="000000"/>
                </a:solidFill>
                <a:latin typeface="Times New Roman" pitchFamily="18" charset="0"/>
                <a:cs typeface="Lucida Sans Unicode" pitchFamily="34" charset="0"/>
              </a:rPr>
              <a:t> SNAP (Stanford Network Analysis Platform);</a:t>
            </a:r>
          </a:p>
          <a:p>
            <a:pPr hangingPunct="0"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endParaRPr lang="pt-BR" altLang="pt-BR" sz="2400">
              <a:solidFill>
                <a:srgbClr val="000000"/>
              </a:solidFill>
              <a:latin typeface="Times New Roman" pitchFamily="18" charset="0"/>
              <a:cs typeface="Lucida Sans Unicode" pitchFamily="34" charset="0"/>
            </a:endParaRPr>
          </a:p>
          <a:p>
            <a:pPr hangingPunct="0"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pt-BR" altLang="pt-BR" sz="2400">
                <a:solidFill>
                  <a:srgbClr val="000000"/>
                </a:solidFill>
                <a:latin typeface="Times New Roman" pitchFamily="18" charset="0"/>
                <a:cs typeface="Lucida Sans Unicode" pitchFamily="34" charset="0"/>
              </a:rPr>
              <a:t> Scikit-learn (framework de aprendizado de máquina);</a:t>
            </a:r>
          </a:p>
          <a:p>
            <a:pPr hangingPunct="0"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endParaRPr lang="pt-BR" altLang="pt-BR" sz="2400">
              <a:solidFill>
                <a:srgbClr val="000000"/>
              </a:solidFill>
              <a:latin typeface="Times New Roman" pitchFamily="18" charset="0"/>
              <a:cs typeface="Lucida Sans Unicode" pitchFamily="34" charset="0"/>
            </a:endParaRPr>
          </a:p>
          <a:p>
            <a:pPr hangingPunct="0"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endParaRPr lang="pt-BR" altLang="pt-BR" sz="2400">
              <a:solidFill>
                <a:srgbClr val="000000"/>
              </a:solidFill>
              <a:latin typeface="Times New Roman" pitchFamily="18" charset="0"/>
              <a:cs typeface="Lucida Sans Unicode" pitchFamily="34" charset="0"/>
            </a:endParaRPr>
          </a:p>
          <a:p>
            <a:pPr hangingPunct="0"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endParaRPr lang="pt-BR" altLang="pt-BR" sz="2400">
              <a:solidFill>
                <a:srgbClr val="000000"/>
              </a:solidFill>
              <a:latin typeface="Times New Roman" pitchFamily="18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 1"/>
          <p:cNvSpPr/>
          <p:nvPr/>
        </p:nvSpPr>
        <p:spPr>
          <a:xfrm>
            <a:off x="684213" y="1562100"/>
            <a:ext cx="8001000" cy="47148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360" tIns="44280" rIns="90360" bIns="4428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>
                <a:solidFill>
                  <a:srgbClr val="000000"/>
                </a:solidFill>
                <a:latin typeface="Tahoma" pitchFamily="34"/>
                <a:ea typeface="Tahoma" pitchFamily="34"/>
                <a:cs typeface="Tahoma" pitchFamily="34"/>
              </a:rPr>
              <a:t>- BILGIC, M., NAMATA, G. M., GETOOR, L. </a:t>
            </a:r>
            <a:r>
              <a:rPr lang="pt-BR" b="1">
                <a:solidFill>
                  <a:srgbClr val="000000"/>
                </a:solidFill>
                <a:latin typeface="Tahoma" pitchFamily="34"/>
                <a:ea typeface="Tahoma" pitchFamily="34"/>
                <a:cs typeface="Tahoma" pitchFamily="34"/>
              </a:rPr>
              <a:t>Combining Collective Classification and Link Prediction.</a:t>
            </a:r>
            <a:r>
              <a:rPr lang="pt-BR">
                <a:solidFill>
                  <a:srgbClr val="000000"/>
                </a:solidFill>
                <a:latin typeface="Tahoma" pitchFamily="34"/>
                <a:ea typeface="Tahoma" pitchFamily="34"/>
                <a:cs typeface="Tahoma" pitchFamily="34"/>
              </a:rPr>
              <a:t> Washington: ICDMW '07 Proceedings of the Seventh IEEE International Conference on Data Mining Workshops, pp. 381-386, 2007.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pt-BR">
              <a:solidFill>
                <a:srgbClr val="000000"/>
              </a:solidFill>
              <a:latin typeface="Tahoma" pitchFamily="34"/>
              <a:ea typeface="Tahoma" pitchFamily="34"/>
              <a:cs typeface="Tahoma" pitchFamily="34"/>
            </a:endParaRP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>
                <a:solidFill>
                  <a:srgbClr val="000000"/>
                </a:solidFill>
                <a:latin typeface="Tahoma" pitchFamily="34"/>
                <a:ea typeface="Tahoma" pitchFamily="34"/>
                <a:cs typeface="Tahoma" pitchFamily="34"/>
              </a:rPr>
              <a:t>- BAGAI, R., SUNDERRAMAN, R.</a:t>
            </a:r>
            <a:r>
              <a:rPr lang="pt-BR" b="1">
                <a:solidFill>
                  <a:srgbClr val="000000"/>
                </a:solidFill>
                <a:latin typeface="Tahoma" pitchFamily="34"/>
                <a:ea typeface="Tahoma" pitchFamily="34"/>
                <a:cs typeface="Tahoma" pitchFamily="34"/>
              </a:rPr>
              <a:t> A Paraconsistent Relational Data Model.</a:t>
            </a:r>
            <a:r>
              <a:rPr lang="pt-BR">
                <a:solidFill>
                  <a:srgbClr val="000000"/>
                </a:solidFill>
                <a:latin typeface="Tahoma" pitchFamily="34"/>
                <a:ea typeface="Tahoma" pitchFamily="34"/>
                <a:cs typeface="Tahoma" pitchFamily="34"/>
              </a:rPr>
              <a:t> London: International Journal of Computer Mathematics, Gordon and Breach Science Publishers, vol. 55, no. 1, pp. 39-55, 1995.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pt-BR">
              <a:solidFill>
                <a:srgbClr val="000000"/>
              </a:solidFill>
              <a:latin typeface="Tahoma" pitchFamily="34"/>
              <a:ea typeface="Tahoma" pitchFamily="34"/>
              <a:cs typeface="Tahoma" pitchFamily="34"/>
            </a:endParaRP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>
                <a:solidFill>
                  <a:srgbClr val="000000"/>
                </a:solidFill>
                <a:latin typeface="Tahoma" pitchFamily="34"/>
                <a:ea typeface="Tahoma" pitchFamily="34"/>
                <a:cs typeface="Tahoma" pitchFamily="34"/>
              </a:rPr>
              <a:t>- DAHABIAH, A., PUENTES, J., SOLAIMAN, B. </a:t>
            </a:r>
            <a:r>
              <a:rPr lang="pt-BR" b="1">
                <a:solidFill>
                  <a:srgbClr val="000000"/>
                </a:solidFill>
                <a:latin typeface="Tahoma" pitchFamily="34"/>
                <a:ea typeface="Tahoma" pitchFamily="34"/>
                <a:cs typeface="Tahoma" pitchFamily="34"/>
              </a:rPr>
              <a:t>Digestive Casebase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>
                <a:solidFill>
                  <a:srgbClr val="000000"/>
                </a:solidFill>
                <a:latin typeface="Tahoma" pitchFamily="34"/>
                <a:ea typeface="Tahoma" pitchFamily="34"/>
                <a:cs typeface="Tahoma" pitchFamily="34"/>
              </a:rPr>
              <a:t>Mining Based on Possibility Theory and Linear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b="1">
                <a:solidFill>
                  <a:srgbClr val="000000"/>
                </a:solidFill>
                <a:latin typeface="Tahoma" pitchFamily="34"/>
                <a:ea typeface="Tahoma" pitchFamily="34"/>
                <a:cs typeface="Tahoma" pitchFamily="34"/>
              </a:rPr>
              <a:t>Unidimensional Scaling</a:t>
            </a:r>
            <a:r>
              <a:rPr lang="pt-BR">
                <a:solidFill>
                  <a:srgbClr val="000000"/>
                </a:solidFill>
                <a:latin typeface="Tahoma" pitchFamily="34"/>
                <a:ea typeface="Tahoma" pitchFamily="34"/>
                <a:cs typeface="Tahoma" pitchFamily="34"/>
              </a:rPr>
              <a:t>. Winsconsin: AIKED'09 Proceedings of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>
                <a:solidFill>
                  <a:srgbClr val="000000"/>
                </a:solidFill>
                <a:latin typeface="Tahoma" pitchFamily="34"/>
                <a:ea typeface="Tahoma" pitchFamily="34"/>
                <a:cs typeface="Tahoma" pitchFamily="34"/>
              </a:rPr>
              <a:t>the 8th WSEAS international conference on Artificial intelligence,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>
                <a:solidFill>
                  <a:srgbClr val="000000"/>
                </a:solidFill>
                <a:latin typeface="Tahoma" pitchFamily="34"/>
                <a:ea typeface="Tahoma" pitchFamily="34"/>
                <a:cs typeface="Tahoma" pitchFamily="34"/>
              </a:rPr>
              <a:t>knowledge engineering and data base, 2009.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pt-BR">
              <a:solidFill>
                <a:srgbClr val="000000"/>
              </a:solidFill>
              <a:latin typeface="Tahoma" pitchFamily="34"/>
              <a:ea typeface="Tahoma" pitchFamily="34"/>
              <a:cs typeface="Tahoma" pitchFamily="34"/>
            </a:endParaRP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>
                <a:solidFill>
                  <a:srgbClr val="000000"/>
                </a:solidFill>
                <a:latin typeface="Tahoma" pitchFamily="34"/>
                <a:ea typeface="Tahoma" pitchFamily="34"/>
                <a:cs typeface="Tahoma" pitchFamily="34"/>
              </a:rPr>
              <a:t>- DOPPA, J., YU, J., TADEPALLI, P., GETOOR, L. </a:t>
            </a:r>
            <a:r>
              <a:rPr lang="pt-BR" b="1">
                <a:solidFill>
                  <a:srgbClr val="000000"/>
                </a:solidFill>
                <a:latin typeface="Tahoma" pitchFamily="34"/>
                <a:ea typeface="Tahoma" pitchFamily="34"/>
                <a:cs typeface="Tahoma" pitchFamily="34"/>
              </a:rPr>
              <a:t>Chance-Constrained Programs for Link Prediction.</a:t>
            </a:r>
            <a:r>
              <a:rPr lang="pt-BR">
                <a:solidFill>
                  <a:srgbClr val="000000"/>
                </a:solidFill>
                <a:latin typeface="Tahoma" pitchFamily="34"/>
                <a:ea typeface="Tahoma" pitchFamily="34"/>
                <a:cs typeface="Tahoma" pitchFamily="34"/>
              </a:rPr>
              <a:t> NIPS Workshop on Analyzing Networks and Learning with Graphs, 2009.</a:t>
            </a:r>
          </a:p>
          <a:p>
            <a:pPr marL="363239" indent="-271440" algn="just" fontAlgn="auto" hangingPunct="0">
              <a:spcBef>
                <a:spcPts val="0"/>
              </a:spcBef>
              <a:spcAft>
                <a:spcPts val="0"/>
              </a:spcAft>
              <a:tabLst>
                <a:tab pos="363239" algn="l"/>
                <a:tab pos="820439" algn="l"/>
                <a:tab pos="1277639" algn="l"/>
                <a:tab pos="1734838" algn="l"/>
                <a:tab pos="2192039" algn="l"/>
                <a:tab pos="2649239" algn="l"/>
                <a:tab pos="3106438" algn="l"/>
                <a:tab pos="3563639" algn="l"/>
                <a:tab pos="4020839" algn="l"/>
                <a:tab pos="4478039" algn="l"/>
                <a:tab pos="4935239" algn="l"/>
                <a:tab pos="5392439" algn="l"/>
                <a:tab pos="5849638" algn="l"/>
                <a:tab pos="6306839" algn="l"/>
                <a:tab pos="6764038" algn="l"/>
                <a:tab pos="7221239" algn="l"/>
                <a:tab pos="7678439" algn="l"/>
                <a:tab pos="8135639" algn="l"/>
                <a:tab pos="8592839" algn="l"/>
                <a:tab pos="9050039" algn="l"/>
                <a:tab pos="9507239" algn="l"/>
              </a:tabLst>
              <a:defRPr/>
            </a:pPr>
            <a:endParaRPr lang="pt-BR">
              <a:solidFill>
                <a:srgbClr val="000000"/>
              </a:solidFill>
              <a:latin typeface="Tahoma" pitchFamily="34"/>
              <a:ea typeface="Tahoma" pitchFamily="34"/>
              <a:cs typeface="Tahoma" pitchFamily="34"/>
            </a:endParaRPr>
          </a:p>
          <a:p>
            <a:pPr marL="363239" indent="-271440" fontAlgn="auto" hangingPunct="0">
              <a:spcBef>
                <a:spcPts val="0"/>
              </a:spcBef>
              <a:spcAft>
                <a:spcPts val="0"/>
              </a:spcAft>
              <a:tabLst>
                <a:tab pos="363239" algn="l"/>
                <a:tab pos="820439" algn="l"/>
                <a:tab pos="1277639" algn="l"/>
                <a:tab pos="1734838" algn="l"/>
                <a:tab pos="2192039" algn="l"/>
                <a:tab pos="2649239" algn="l"/>
                <a:tab pos="3106438" algn="l"/>
                <a:tab pos="3563639" algn="l"/>
                <a:tab pos="4020839" algn="l"/>
                <a:tab pos="4478039" algn="l"/>
                <a:tab pos="4935239" algn="l"/>
                <a:tab pos="5392439" algn="l"/>
                <a:tab pos="5849638" algn="l"/>
                <a:tab pos="6306839" algn="l"/>
                <a:tab pos="6764038" algn="l"/>
                <a:tab pos="7221239" algn="l"/>
                <a:tab pos="7678439" algn="l"/>
                <a:tab pos="8135639" algn="l"/>
                <a:tab pos="8592839" algn="l"/>
                <a:tab pos="9050039" algn="l"/>
                <a:tab pos="9507239" algn="l"/>
              </a:tabLst>
              <a:defRPr/>
            </a:pPr>
            <a:endParaRPr lang="pt-BR">
              <a:solidFill>
                <a:srgbClr val="000000"/>
              </a:solidFill>
              <a:latin typeface="Tahoma" pitchFamily="34"/>
              <a:ea typeface="DejaVu Sans" pitchFamily="2"/>
              <a:cs typeface="DejaVu Sans" pitchFamily="2"/>
            </a:endParaRPr>
          </a:p>
          <a:p>
            <a:pPr marL="363239" indent="-271440" algn="just" fontAlgn="auto" hangingPunct="0">
              <a:spcBef>
                <a:spcPts val="0"/>
              </a:spcBef>
              <a:spcAft>
                <a:spcPts val="0"/>
              </a:spcAft>
              <a:tabLst>
                <a:tab pos="363239" algn="l"/>
                <a:tab pos="820439" algn="l"/>
                <a:tab pos="1277639" algn="l"/>
                <a:tab pos="1734838" algn="l"/>
                <a:tab pos="2192039" algn="l"/>
                <a:tab pos="2649239" algn="l"/>
                <a:tab pos="3106438" algn="l"/>
                <a:tab pos="3563639" algn="l"/>
                <a:tab pos="4020839" algn="l"/>
                <a:tab pos="4478039" algn="l"/>
                <a:tab pos="4935239" algn="l"/>
                <a:tab pos="5392439" algn="l"/>
                <a:tab pos="5849638" algn="l"/>
                <a:tab pos="6306839" algn="l"/>
                <a:tab pos="6764038" algn="l"/>
                <a:tab pos="7221239" algn="l"/>
                <a:tab pos="7678439" algn="l"/>
                <a:tab pos="8135639" algn="l"/>
                <a:tab pos="8592839" algn="l"/>
                <a:tab pos="9050039" algn="l"/>
                <a:tab pos="9507239" algn="l"/>
              </a:tabLst>
              <a:defRPr/>
            </a:pPr>
            <a:endParaRPr lang="pt-BR">
              <a:solidFill>
                <a:srgbClr val="000000"/>
              </a:solidFill>
              <a:latin typeface="Tahoma" pitchFamily="34"/>
              <a:ea typeface="Tahoma" pitchFamily="34"/>
              <a:cs typeface="Tahoma" pitchFamily="34"/>
            </a:endParaRPr>
          </a:p>
          <a:p>
            <a:pPr marL="363239" indent="-271440" algn="just" fontAlgn="auto" hangingPunct="0">
              <a:spcBef>
                <a:spcPts val="0"/>
              </a:spcBef>
              <a:spcAft>
                <a:spcPts val="0"/>
              </a:spcAft>
              <a:tabLst>
                <a:tab pos="363239" algn="l"/>
                <a:tab pos="820439" algn="l"/>
                <a:tab pos="1277639" algn="l"/>
                <a:tab pos="1734838" algn="l"/>
                <a:tab pos="2192039" algn="l"/>
                <a:tab pos="2649239" algn="l"/>
                <a:tab pos="3106438" algn="l"/>
                <a:tab pos="3563639" algn="l"/>
                <a:tab pos="4020839" algn="l"/>
                <a:tab pos="4478039" algn="l"/>
                <a:tab pos="4935239" algn="l"/>
                <a:tab pos="5392439" algn="l"/>
                <a:tab pos="5849638" algn="l"/>
                <a:tab pos="6306839" algn="l"/>
                <a:tab pos="6764038" algn="l"/>
                <a:tab pos="7221239" algn="l"/>
                <a:tab pos="7678439" algn="l"/>
                <a:tab pos="8135639" algn="l"/>
                <a:tab pos="8592839" algn="l"/>
                <a:tab pos="9050039" algn="l"/>
                <a:tab pos="9507239" algn="l"/>
              </a:tabLst>
              <a:defRPr/>
            </a:pPr>
            <a:endParaRPr lang="pt-BR">
              <a:solidFill>
                <a:srgbClr val="000000"/>
              </a:solidFill>
              <a:latin typeface="Tahoma" pitchFamily="34"/>
              <a:ea typeface="Tahoma" pitchFamily="34"/>
              <a:cs typeface="Tahoma" pitchFamily="34"/>
            </a:endParaRPr>
          </a:p>
          <a:p>
            <a:pPr marL="363239" indent="-271440" algn="just" fontAlgn="auto" hangingPunct="0">
              <a:spcBef>
                <a:spcPts val="0"/>
              </a:spcBef>
              <a:spcAft>
                <a:spcPts val="0"/>
              </a:spcAft>
              <a:tabLst>
                <a:tab pos="363239" algn="l"/>
                <a:tab pos="820439" algn="l"/>
                <a:tab pos="1277639" algn="l"/>
                <a:tab pos="1734838" algn="l"/>
                <a:tab pos="2192039" algn="l"/>
                <a:tab pos="2649239" algn="l"/>
                <a:tab pos="3106438" algn="l"/>
                <a:tab pos="3563639" algn="l"/>
                <a:tab pos="4020839" algn="l"/>
                <a:tab pos="4478039" algn="l"/>
                <a:tab pos="4935239" algn="l"/>
                <a:tab pos="5392439" algn="l"/>
                <a:tab pos="5849638" algn="l"/>
                <a:tab pos="6306839" algn="l"/>
                <a:tab pos="6764038" algn="l"/>
                <a:tab pos="7221239" algn="l"/>
                <a:tab pos="7678439" algn="l"/>
                <a:tab pos="8135639" algn="l"/>
                <a:tab pos="8592839" algn="l"/>
                <a:tab pos="9050039" algn="l"/>
                <a:tab pos="9507239" algn="l"/>
              </a:tabLst>
              <a:defRPr/>
            </a:pPr>
            <a:endParaRPr lang="pt-BR">
              <a:solidFill>
                <a:srgbClr val="000000"/>
              </a:solidFill>
              <a:latin typeface="Tahoma" pitchFamily="34"/>
              <a:ea typeface="Tahoma" pitchFamily="34"/>
              <a:cs typeface="Tahoma" pitchFamily="34"/>
            </a:endParaRPr>
          </a:p>
          <a:p>
            <a:pPr marL="363239" indent="-271440" algn="just" fontAlgn="auto" hangingPunct="0">
              <a:spcBef>
                <a:spcPts val="0"/>
              </a:spcBef>
              <a:spcAft>
                <a:spcPts val="0"/>
              </a:spcAft>
              <a:tabLst>
                <a:tab pos="363239" algn="l"/>
                <a:tab pos="820439" algn="l"/>
                <a:tab pos="1277639" algn="l"/>
                <a:tab pos="1734838" algn="l"/>
                <a:tab pos="2192039" algn="l"/>
                <a:tab pos="2649239" algn="l"/>
                <a:tab pos="3106438" algn="l"/>
                <a:tab pos="3563639" algn="l"/>
                <a:tab pos="4020839" algn="l"/>
                <a:tab pos="4478039" algn="l"/>
                <a:tab pos="4935239" algn="l"/>
                <a:tab pos="5392439" algn="l"/>
                <a:tab pos="5849638" algn="l"/>
                <a:tab pos="6306839" algn="l"/>
                <a:tab pos="6764038" algn="l"/>
                <a:tab pos="7221239" algn="l"/>
                <a:tab pos="7678439" algn="l"/>
                <a:tab pos="8135639" algn="l"/>
                <a:tab pos="8592839" algn="l"/>
                <a:tab pos="9050039" algn="l"/>
                <a:tab pos="9507239" algn="l"/>
              </a:tabLst>
              <a:defRPr/>
            </a:pPr>
            <a:endParaRPr lang="pt-BR">
              <a:solidFill>
                <a:srgbClr val="000000"/>
              </a:solidFill>
              <a:latin typeface="Tahoma" pitchFamily="34"/>
              <a:ea typeface="Tahoma" pitchFamily="34"/>
              <a:cs typeface="Tahoma" pitchFamily="34"/>
            </a:endParaRPr>
          </a:p>
          <a:p>
            <a:pPr marL="363239" indent="-271440" algn="just" fontAlgn="auto" hangingPunct="0">
              <a:spcBef>
                <a:spcPts val="0"/>
              </a:spcBef>
              <a:spcAft>
                <a:spcPts val="0"/>
              </a:spcAft>
              <a:tabLst>
                <a:tab pos="363239" algn="l"/>
                <a:tab pos="820439" algn="l"/>
                <a:tab pos="1277639" algn="l"/>
                <a:tab pos="1734838" algn="l"/>
                <a:tab pos="2192039" algn="l"/>
                <a:tab pos="2649239" algn="l"/>
                <a:tab pos="3106438" algn="l"/>
                <a:tab pos="3563639" algn="l"/>
                <a:tab pos="4020839" algn="l"/>
                <a:tab pos="4478039" algn="l"/>
                <a:tab pos="4935239" algn="l"/>
                <a:tab pos="5392439" algn="l"/>
                <a:tab pos="5849638" algn="l"/>
                <a:tab pos="6306839" algn="l"/>
                <a:tab pos="6764038" algn="l"/>
                <a:tab pos="7221239" algn="l"/>
                <a:tab pos="7678439" algn="l"/>
                <a:tab pos="8135639" algn="l"/>
                <a:tab pos="8592839" algn="l"/>
                <a:tab pos="9050039" algn="l"/>
                <a:tab pos="9507239" algn="l"/>
              </a:tabLst>
              <a:defRPr/>
            </a:pPr>
            <a:endParaRPr lang="en-US" sz="1400">
              <a:solidFill>
                <a:srgbClr val="000000"/>
              </a:solidFill>
              <a:latin typeface="Tahoma" pitchFamily="34"/>
              <a:ea typeface="DejaVu Sans" pitchFamily="2"/>
              <a:cs typeface="DejaVu Sans" pitchFamily="2"/>
            </a:endParaRPr>
          </a:p>
          <a:p>
            <a:pPr marL="363239" indent="-271440" algn="just" fontAlgn="auto" hangingPunct="0">
              <a:spcBef>
                <a:spcPts val="0"/>
              </a:spcBef>
              <a:spcAft>
                <a:spcPts val="0"/>
              </a:spcAft>
              <a:tabLst>
                <a:tab pos="363239" algn="l"/>
                <a:tab pos="820439" algn="l"/>
                <a:tab pos="1277639" algn="l"/>
                <a:tab pos="1734838" algn="l"/>
                <a:tab pos="2192039" algn="l"/>
                <a:tab pos="2649239" algn="l"/>
                <a:tab pos="3106438" algn="l"/>
                <a:tab pos="3563639" algn="l"/>
                <a:tab pos="4020839" algn="l"/>
                <a:tab pos="4478039" algn="l"/>
                <a:tab pos="4935239" algn="l"/>
                <a:tab pos="5392439" algn="l"/>
                <a:tab pos="5849638" algn="l"/>
                <a:tab pos="6306839" algn="l"/>
                <a:tab pos="6764038" algn="l"/>
                <a:tab pos="7221239" algn="l"/>
                <a:tab pos="7678439" algn="l"/>
                <a:tab pos="8135639" algn="l"/>
                <a:tab pos="8592839" algn="l"/>
                <a:tab pos="9050039" algn="l"/>
                <a:tab pos="9507239" algn="l"/>
              </a:tabLst>
              <a:defRPr/>
            </a:pPr>
            <a:endParaRPr lang="pt-BR" sz="1400">
              <a:solidFill>
                <a:srgbClr val="000000"/>
              </a:solidFill>
              <a:latin typeface="Tahoma" pitchFamily="34"/>
              <a:ea typeface="DejaVu Sans" pitchFamily="2"/>
              <a:cs typeface="DejaVu Sans" pitchFamily="2"/>
            </a:endParaRPr>
          </a:p>
          <a:p>
            <a:pPr marL="363239" indent="-271440" algn="just" fontAlgn="auto" hangingPunct="0">
              <a:spcBef>
                <a:spcPts val="0"/>
              </a:spcBef>
              <a:spcAft>
                <a:spcPts val="0"/>
              </a:spcAft>
              <a:tabLst>
                <a:tab pos="363239" algn="l"/>
                <a:tab pos="820439" algn="l"/>
                <a:tab pos="1277639" algn="l"/>
                <a:tab pos="1734838" algn="l"/>
                <a:tab pos="2192039" algn="l"/>
                <a:tab pos="2649239" algn="l"/>
                <a:tab pos="3106438" algn="l"/>
                <a:tab pos="3563639" algn="l"/>
                <a:tab pos="4020839" algn="l"/>
                <a:tab pos="4478039" algn="l"/>
                <a:tab pos="4935239" algn="l"/>
                <a:tab pos="5392439" algn="l"/>
                <a:tab pos="5849638" algn="l"/>
                <a:tab pos="6306839" algn="l"/>
                <a:tab pos="6764038" algn="l"/>
                <a:tab pos="7221239" algn="l"/>
                <a:tab pos="7678439" algn="l"/>
                <a:tab pos="8135639" algn="l"/>
                <a:tab pos="8592839" algn="l"/>
                <a:tab pos="9050039" algn="l"/>
                <a:tab pos="9507239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Tahoma" pitchFamily="34"/>
                <a:ea typeface="DejaVu Sans" pitchFamily="2"/>
                <a:cs typeface="DejaVu Sans" pitchFamily="2"/>
              </a:rPr>
              <a:t> </a:t>
            </a:r>
          </a:p>
        </p:txBody>
      </p:sp>
      <p:sp>
        <p:nvSpPr>
          <p:cNvPr id="16387" name="Forma livre 2"/>
          <p:cNvSpPr>
            <a:spLocks/>
          </p:cNvSpPr>
          <p:nvPr/>
        </p:nvSpPr>
        <p:spPr bwMode="auto">
          <a:xfrm>
            <a:off x="684213" y="457200"/>
            <a:ext cx="7696200" cy="762000"/>
          </a:xfrm>
          <a:custGeom>
            <a:avLst/>
            <a:gdLst>
              <a:gd name="T0" fmla="*/ 3848040 w 21600"/>
              <a:gd name="T1" fmla="*/ 0 h 21600"/>
              <a:gd name="T2" fmla="*/ 7696080 w 21600"/>
              <a:gd name="T3" fmla="*/ 381060 h 21600"/>
              <a:gd name="T4" fmla="*/ 3848040 w 21600"/>
              <a:gd name="T5" fmla="*/ 762120 h 21600"/>
              <a:gd name="T6" fmla="*/ 0 w 21600"/>
              <a:gd name="T7" fmla="*/ 38106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7632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hangingPunct="0"/>
            <a:r>
              <a:rPr lang="en-US" altLang="pt-BR" sz="2400" b="1">
                <a:solidFill>
                  <a:srgbClr val="000099"/>
                </a:solidFill>
                <a:latin typeface="Times New Roman" pitchFamily="18" charset="0"/>
                <a:ea typeface="DejaVu Sans"/>
                <a:cs typeface="DejaVu Sans"/>
              </a:rPr>
              <a:t>REFERÊNCIAS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rma livre 1"/>
          <p:cNvSpPr>
            <a:spLocks/>
          </p:cNvSpPr>
          <p:nvPr/>
        </p:nvSpPr>
        <p:spPr bwMode="auto">
          <a:xfrm>
            <a:off x="684213" y="457200"/>
            <a:ext cx="7696200" cy="762000"/>
          </a:xfrm>
          <a:custGeom>
            <a:avLst/>
            <a:gdLst>
              <a:gd name="T0" fmla="*/ 3848040 w 21600"/>
              <a:gd name="T1" fmla="*/ 0 h 21600"/>
              <a:gd name="T2" fmla="*/ 7696080 w 21600"/>
              <a:gd name="T3" fmla="*/ 381060 h 21600"/>
              <a:gd name="T4" fmla="*/ 3848040 w 21600"/>
              <a:gd name="T5" fmla="*/ 762120 h 21600"/>
              <a:gd name="T6" fmla="*/ 0 w 21600"/>
              <a:gd name="T7" fmla="*/ 38106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7632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hangingPunct="0"/>
            <a:r>
              <a:rPr lang="en-US" altLang="pt-BR" sz="2400" b="1">
                <a:solidFill>
                  <a:srgbClr val="000099"/>
                </a:solidFill>
                <a:latin typeface="Times New Roman" pitchFamily="18" charset="0"/>
                <a:ea typeface="DejaVu Sans"/>
                <a:cs typeface="DejaVu Sans"/>
              </a:rPr>
              <a:t>CONTEXTO</a:t>
            </a:r>
          </a:p>
        </p:txBody>
      </p:sp>
      <p:sp>
        <p:nvSpPr>
          <p:cNvPr id="5123" name="Forma livre 2"/>
          <p:cNvSpPr>
            <a:spLocks/>
          </p:cNvSpPr>
          <p:nvPr/>
        </p:nvSpPr>
        <p:spPr bwMode="auto">
          <a:xfrm>
            <a:off x="685800" y="1484784"/>
            <a:ext cx="7696200" cy="5326716"/>
          </a:xfrm>
          <a:custGeom>
            <a:avLst/>
            <a:gdLst>
              <a:gd name="T0" fmla="*/ 3848040 w 21600"/>
              <a:gd name="T1" fmla="*/ 0 h 21600"/>
              <a:gd name="T2" fmla="*/ 7696080 w 21600"/>
              <a:gd name="T3" fmla="*/ 2437020 h 21600"/>
              <a:gd name="T4" fmla="*/ 3848040 w 21600"/>
              <a:gd name="T5" fmla="*/ 4874040 h 21600"/>
              <a:gd name="T6" fmla="*/ 0 w 21600"/>
              <a:gd name="T7" fmla="*/ 243702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6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hangingPunct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pt-BR" altLang="pt-BR" sz="2000" dirty="0">
                <a:solidFill>
                  <a:srgbClr val="000000"/>
                </a:solidFill>
                <a:latin typeface="Times New Roman" pitchFamily="18" charset="0"/>
                <a:cs typeface="Lucida Sans Unicode" pitchFamily="34" charset="0"/>
              </a:rPr>
              <a:t> </a:t>
            </a: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Crescimento de aplicações de modelos de grafos para resolução de problemas do mundo real (biologia, economia, sistemas de recomendação, </a:t>
            </a:r>
            <a:r>
              <a:rPr lang="pt-BR" altLang="pt-BR" sz="2000" dirty="0" err="1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etc</a:t>
            </a: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);</a:t>
            </a:r>
          </a:p>
          <a:p>
            <a:pPr hangingPunct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pt-BR" altLang="pt-BR" sz="2000" dirty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 </a:t>
            </a: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Crescimento de diversas redes sociais (Orkut, </a:t>
            </a:r>
            <a:r>
              <a:rPr lang="pt-BR" altLang="pt-BR" sz="2000" dirty="0" err="1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Facebook</a:t>
            </a: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, </a:t>
            </a:r>
            <a:r>
              <a:rPr lang="pt-BR" altLang="pt-BR" sz="2000" dirty="0" err="1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Twitter</a:t>
            </a: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, </a:t>
            </a:r>
            <a:r>
              <a:rPr lang="pt-BR" altLang="pt-BR" sz="2000" dirty="0" err="1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Flicker</a:t>
            </a: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, </a:t>
            </a:r>
            <a:r>
              <a:rPr lang="pt-BR" altLang="pt-BR" sz="2000" dirty="0" err="1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tc</a:t>
            </a: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);</a:t>
            </a:r>
          </a:p>
          <a:p>
            <a:pPr hangingPunct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pt-BR" altLang="pt-BR" sz="2000" dirty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 </a:t>
            </a: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Surgimento de diversas áreas de estudo: redes complexas (</a:t>
            </a:r>
            <a:r>
              <a:rPr lang="pt-BR" altLang="pt-BR" sz="2000" dirty="0" err="1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complex</a:t>
            </a: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 networks), análise de redes sociais (social network </a:t>
            </a:r>
            <a:r>
              <a:rPr lang="pt-BR" altLang="pt-BR" sz="2000" dirty="0" err="1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analysis</a:t>
            </a: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), análise de links (link </a:t>
            </a:r>
            <a:r>
              <a:rPr lang="pt-BR" altLang="pt-BR" sz="2000" dirty="0" err="1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analysis</a:t>
            </a: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);</a:t>
            </a:r>
          </a:p>
          <a:p>
            <a:pPr hangingPunct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pt-BR" altLang="pt-BR" sz="2000" dirty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 </a:t>
            </a: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Necessidade de descobrir conhecimento a partir dos conjuntos de dados representados por estruturas e modelos de grafos.</a:t>
            </a:r>
          </a:p>
          <a:p>
            <a:pPr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 smtClean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 smtClean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hangingPunct="0">
              <a:buClr>
                <a:srgbClr val="000000"/>
              </a:buClr>
              <a:buSzPct val="45000"/>
            </a:pPr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hangingPunct="0"/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633349"/>
            <a:ext cx="5555754" cy="203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rma livre 1"/>
          <p:cNvSpPr>
            <a:spLocks/>
          </p:cNvSpPr>
          <p:nvPr/>
        </p:nvSpPr>
        <p:spPr bwMode="auto">
          <a:xfrm>
            <a:off x="684213" y="457200"/>
            <a:ext cx="7696200" cy="762000"/>
          </a:xfrm>
          <a:custGeom>
            <a:avLst/>
            <a:gdLst>
              <a:gd name="T0" fmla="*/ 3848040 w 21600"/>
              <a:gd name="T1" fmla="*/ 0 h 21600"/>
              <a:gd name="T2" fmla="*/ 7696080 w 21600"/>
              <a:gd name="T3" fmla="*/ 381060 h 21600"/>
              <a:gd name="T4" fmla="*/ 3848040 w 21600"/>
              <a:gd name="T5" fmla="*/ 762120 h 21600"/>
              <a:gd name="T6" fmla="*/ 0 w 21600"/>
              <a:gd name="T7" fmla="*/ 38106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7632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hangingPunct="0"/>
            <a:r>
              <a:rPr lang="en-US" altLang="pt-BR" sz="2400" b="1" dirty="0" smtClean="0">
                <a:solidFill>
                  <a:srgbClr val="000099"/>
                </a:solidFill>
                <a:latin typeface="Times New Roman" pitchFamily="18" charset="0"/>
                <a:ea typeface="DejaVu Sans"/>
                <a:cs typeface="DejaVu Sans"/>
              </a:rPr>
              <a:t>MINERAÇÃO DE GRAFOS</a:t>
            </a:r>
            <a:endParaRPr lang="en-US" altLang="pt-BR" sz="2400" b="1" dirty="0">
              <a:solidFill>
                <a:srgbClr val="000099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123" name="Forma livre 2"/>
          <p:cNvSpPr>
            <a:spLocks/>
          </p:cNvSpPr>
          <p:nvPr/>
        </p:nvSpPr>
        <p:spPr bwMode="auto">
          <a:xfrm>
            <a:off x="685800" y="1484784"/>
            <a:ext cx="7696200" cy="4095609"/>
          </a:xfrm>
          <a:custGeom>
            <a:avLst/>
            <a:gdLst>
              <a:gd name="T0" fmla="*/ 3848040 w 21600"/>
              <a:gd name="T1" fmla="*/ 0 h 21600"/>
              <a:gd name="T2" fmla="*/ 7696080 w 21600"/>
              <a:gd name="T3" fmla="*/ 2437020 h 21600"/>
              <a:gd name="T4" fmla="*/ 3848040 w 21600"/>
              <a:gd name="T5" fmla="*/ 4874040 h 21600"/>
              <a:gd name="T6" fmla="*/ 0 w 21600"/>
              <a:gd name="T7" fmla="*/ 243702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6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hangingPunct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pt-BR" altLang="pt-BR" sz="2000" dirty="0">
                <a:solidFill>
                  <a:srgbClr val="000000"/>
                </a:solidFill>
                <a:latin typeface="Times New Roman" pitchFamily="18" charset="0"/>
                <a:cs typeface="Lucida Sans Unicode" pitchFamily="34" charset="0"/>
              </a:rPr>
              <a:t> </a:t>
            </a:r>
            <a:r>
              <a:rPr lang="pt-BR" altLang="pt-BR" sz="2000" b="1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Mineração de grafos</a:t>
            </a: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: consiste na busca por padrões de relacionamento e comportamento ou novos conhecimentos em conjuntos de dados representados em modelos de grafos; </a:t>
            </a:r>
          </a:p>
          <a:p>
            <a:pPr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 smtClean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hangingPunct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 Elementos representados em grafos geralmente possuem diversos relacionamentos (arestas) entre si, e estes podem possuir padrões importantes referente à maneira que esses elementos interagem no mundo real (</a:t>
            </a:r>
            <a:r>
              <a:rPr lang="pt-BR" altLang="pt-BR" sz="2000" dirty="0" err="1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ex</a:t>
            </a: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: redes PPI – interação entre proteínas);</a:t>
            </a:r>
          </a:p>
          <a:p>
            <a:pPr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 smtClean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hangingPunct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pt-BR" altLang="pt-BR" sz="2000" dirty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 </a:t>
            </a: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Áreas como análise de redes complexas estudam a dinâmica e estrutura de diversos modelos de grafos em problemas do mundo real – onde existem diversas aplicações de técnicas de mineração de grafos;</a:t>
            </a:r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hangingPunct="0"/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2982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rma livre 1"/>
          <p:cNvSpPr>
            <a:spLocks/>
          </p:cNvSpPr>
          <p:nvPr/>
        </p:nvSpPr>
        <p:spPr bwMode="auto">
          <a:xfrm>
            <a:off x="684213" y="457200"/>
            <a:ext cx="7696200" cy="762000"/>
          </a:xfrm>
          <a:custGeom>
            <a:avLst/>
            <a:gdLst>
              <a:gd name="T0" fmla="*/ 3848040 w 21600"/>
              <a:gd name="T1" fmla="*/ 0 h 21600"/>
              <a:gd name="T2" fmla="*/ 7696080 w 21600"/>
              <a:gd name="T3" fmla="*/ 381060 h 21600"/>
              <a:gd name="T4" fmla="*/ 3848040 w 21600"/>
              <a:gd name="T5" fmla="*/ 762120 h 21600"/>
              <a:gd name="T6" fmla="*/ 0 w 21600"/>
              <a:gd name="T7" fmla="*/ 38106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7632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hangingPunct="0"/>
            <a:r>
              <a:rPr lang="en-US" altLang="pt-BR" sz="2400" b="1" dirty="0" smtClean="0">
                <a:solidFill>
                  <a:srgbClr val="000099"/>
                </a:solidFill>
                <a:latin typeface="Times New Roman" pitchFamily="18" charset="0"/>
                <a:ea typeface="DejaVu Sans"/>
                <a:cs typeface="DejaVu Sans"/>
              </a:rPr>
              <a:t>MINERAÇÃO DE GRAFOS</a:t>
            </a:r>
          </a:p>
        </p:txBody>
      </p:sp>
      <p:sp>
        <p:nvSpPr>
          <p:cNvPr id="5123" name="Forma livre 2"/>
          <p:cNvSpPr>
            <a:spLocks/>
          </p:cNvSpPr>
          <p:nvPr/>
        </p:nvSpPr>
        <p:spPr bwMode="auto">
          <a:xfrm>
            <a:off x="685800" y="1527175"/>
            <a:ext cx="7696200" cy="5018939"/>
          </a:xfrm>
          <a:custGeom>
            <a:avLst/>
            <a:gdLst>
              <a:gd name="T0" fmla="*/ 3848040 w 21600"/>
              <a:gd name="T1" fmla="*/ 0 h 21600"/>
              <a:gd name="T2" fmla="*/ 7696080 w 21600"/>
              <a:gd name="T3" fmla="*/ 2437020 h 21600"/>
              <a:gd name="T4" fmla="*/ 3848040 w 21600"/>
              <a:gd name="T5" fmla="*/ 4874040 h 21600"/>
              <a:gd name="T6" fmla="*/ 0 w 21600"/>
              <a:gd name="T7" fmla="*/ 243702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6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1" hangingPunct="0">
              <a:buClr>
                <a:srgbClr val="000000"/>
              </a:buClr>
              <a:buSzPct val="45000"/>
            </a:pP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Conceitos básicos: Grafos</a:t>
            </a:r>
          </a:p>
          <a:p>
            <a:pPr marL="0" lvl="1" hangingPunct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 Um grafo G é uma estrutura formada por dois conjuntos (V, A), tais que:</a:t>
            </a: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V é o conjunto (não vazio) de </a:t>
            </a:r>
            <a:r>
              <a:rPr lang="pt-BR" altLang="pt-BR" sz="2000" b="1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vértices</a:t>
            </a: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 ou </a:t>
            </a:r>
            <a:r>
              <a:rPr lang="pt-BR" altLang="pt-BR" sz="2000" b="1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nós</a:t>
            </a: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 do grafo;</a:t>
            </a: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A é o conjunto de pares ordenados de </a:t>
            </a:r>
            <a:r>
              <a:rPr lang="pt-BR" altLang="pt-BR" sz="2000" b="1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arestas</a:t>
            </a: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 a = (u, v), u e v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t-BR" sz="2000" dirty="0" smtClean="0"/>
              <a:t>;</a:t>
            </a: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 smtClean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 smtClean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 smtClean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 smtClean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 smtClean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hangingPunct="0"/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06896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618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rma livre 1"/>
          <p:cNvSpPr>
            <a:spLocks/>
          </p:cNvSpPr>
          <p:nvPr/>
        </p:nvSpPr>
        <p:spPr bwMode="auto">
          <a:xfrm>
            <a:off x="684213" y="457200"/>
            <a:ext cx="7696200" cy="762000"/>
          </a:xfrm>
          <a:custGeom>
            <a:avLst/>
            <a:gdLst>
              <a:gd name="T0" fmla="*/ 3848040 w 21600"/>
              <a:gd name="T1" fmla="*/ 0 h 21600"/>
              <a:gd name="T2" fmla="*/ 7696080 w 21600"/>
              <a:gd name="T3" fmla="*/ 381060 h 21600"/>
              <a:gd name="T4" fmla="*/ 3848040 w 21600"/>
              <a:gd name="T5" fmla="*/ 762120 h 21600"/>
              <a:gd name="T6" fmla="*/ 0 w 21600"/>
              <a:gd name="T7" fmla="*/ 38106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7632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hangingPunct="0"/>
            <a:r>
              <a:rPr lang="en-US" altLang="pt-BR" sz="2400" b="1" dirty="0" smtClean="0">
                <a:solidFill>
                  <a:srgbClr val="000099"/>
                </a:solidFill>
                <a:latin typeface="Times New Roman" pitchFamily="18" charset="0"/>
                <a:ea typeface="DejaVu Sans"/>
                <a:cs typeface="DejaVu Sans"/>
              </a:rPr>
              <a:t>MINERAÇÃO DE GRAFOS</a:t>
            </a:r>
          </a:p>
        </p:txBody>
      </p:sp>
      <p:sp>
        <p:nvSpPr>
          <p:cNvPr id="5123" name="Forma livre 2"/>
          <p:cNvSpPr>
            <a:spLocks/>
          </p:cNvSpPr>
          <p:nvPr/>
        </p:nvSpPr>
        <p:spPr bwMode="auto">
          <a:xfrm>
            <a:off x="685800" y="1527175"/>
            <a:ext cx="7696200" cy="5326716"/>
          </a:xfrm>
          <a:custGeom>
            <a:avLst/>
            <a:gdLst>
              <a:gd name="T0" fmla="*/ 3848040 w 21600"/>
              <a:gd name="T1" fmla="*/ 0 h 21600"/>
              <a:gd name="T2" fmla="*/ 7696080 w 21600"/>
              <a:gd name="T3" fmla="*/ 2437020 h 21600"/>
              <a:gd name="T4" fmla="*/ 3848040 w 21600"/>
              <a:gd name="T5" fmla="*/ 4874040 h 21600"/>
              <a:gd name="T6" fmla="*/ 0 w 21600"/>
              <a:gd name="T7" fmla="*/ 243702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6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1" hangingPunct="0">
              <a:buClr>
                <a:srgbClr val="000000"/>
              </a:buClr>
              <a:buSzPct val="45000"/>
            </a:pP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Representação dos grafos: Matriz e Lista de adjacência:</a:t>
            </a:r>
          </a:p>
          <a:p>
            <a:pPr marL="0" lvl="1" hangingPunct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 Uma lista de adjacência é um conjunto que representa quais nós da rede possuem aresta com um determinado nó;</a:t>
            </a:r>
          </a:p>
          <a:p>
            <a:pPr marL="0" lvl="1" hangingPunct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 Uma matriz de adjacência é uma matriz de tamanho N x N, sendo N o número de nós do grafo, que representa quais as arestas existentes no grafo.</a:t>
            </a: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 smtClean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 smtClean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 smtClean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 smtClean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 smtClean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861048"/>
            <a:ext cx="1905000" cy="142875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27204"/>
              </p:ext>
            </p:extLst>
          </p:nvPr>
        </p:nvGraphicFramePr>
        <p:xfrm>
          <a:off x="4860034" y="5013179"/>
          <a:ext cx="2880318" cy="1800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4"/>
                <a:gridCol w="432048"/>
                <a:gridCol w="432048"/>
                <a:gridCol w="360040"/>
                <a:gridCol w="432048"/>
                <a:gridCol w="360040"/>
                <a:gridCol w="360040"/>
              </a:tblGrid>
              <a:tr h="257171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Nós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1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1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1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1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1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1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911681"/>
              </p:ext>
            </p:extLst>
          </p:nvPr>
        </p:nvGraphicFramePr>
        <p:xfrm>
          <a:off x="5220073" y="3162280"/>
          <a:ext cx="2016223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34"/>
                <a:gridCol w="1258989"/>
              </a:tblGrid>
              <a:tr h="187417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Nós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Lista de adjacência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417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{B, C, D}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417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{A,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B, E}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417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{A, B}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417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{A, E, F}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417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{B, D}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417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{D}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Seta para a direita 4"/>
          <p:cNvSpPr/>
          <p:nvPr/>
        </p:nvSpPr>
        <p:spPr>
          <a:xfrm>
            <a:off x="3347864" y="4365104"/>
            <a:ext cx="1152128" cy="86409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8548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rma livre 1"/>
          <p:cNvSpPr>
            <a:spLocks/>
          </p:cNvSpPr>
          <p:nvPr/>
        </p:nvSpPr>
        <p:spPr bwMode="auto">
          <a:xfrm>
            <a:off x="684213" y="457200"/>
            <a:ext cx="7696200" cy="762000"/>
          </a:xfrm>
          <a:custGeom>
            <a:avLst/>
            <a:gdLst>
              <a:gd name="T0" fmla="*/ 3848040 w 21600"/>
              <a:gd name="T1" fmla="*/ 0 h 21600"/>
              <a:gd name="T2" fmla="*/ 7696080 w 21600"/>
              <a:gd name="T3" fmla="*/ 381060 h 21600"/>
              <a:gd name="T4" fmla="*/ 3848040 w 21600"/>
              <a:gd name="T5" fmla="*/ 762120 h 21600"/>
              <a:gd name="T6" fmla="*/ 0 w 21600"/>
              <a:gd name="T7" fmla="*/ 38106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7632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hangingPunct="0"/>
            <a:r>
              <a:rPr lang="en-US" altLang="pt-BR" sz="2400" b="1" dirty="0" smtClean="0">
                <a:solidFill>
                  <a:srgbClr val="000099"/>
                </a:solidFill>
                <a:latin typeface="Times New Roman" pitchFamily="18" charset="0"/>
                <a:ea typeface="DejaVu Sans"/>
                <a:cs typeface="DejaVu Sans"/>
              </a:rPr>
              <a:t>MINERAÇÃO DE GRAFOS</a:t>
            </a:r>
          </a:p>
        </p:txBody>
      </p:sp>
      <p:sp>
        <p:nvSpPr>
          <p:cNvPr id="5123" name="Forma livre 2"/>
          <p:cNvSpPr>
            <a:spLocks/>
          </p:cNvSpPr>
          <p:nvPr/>
        </p:nvSpPr>
        <p:spPr bwMode="auto">
          <a:xfrm>
            <a:off x="685800" y="1527175"/>
            <a:ext cx="7696200" cy="5018939"/>
          </a:xfrm>
          <a:custGeom>
            <a:avLst/>
            <a:gdLst>
              <a:gd name="T0" fmla="*/ 3848040 w 21600"/>
              <a:gd name="T1" fmla="*/ 0 h 21600"/>
              <a:gd name="T2" fmla="*/ 7696080 w 21600"/>
              <a:gd name="T3" fmla="*/ 2437020 h 21600"/>
              <a:gd name="T4" fmla="*/ 3848040 w 21600"/>
              <a:gd name="T5" fmla="*/ 4874040 h 21600"/>
              <a:gd name="T6" fmla="*/ 0 w 21600"/>
              <a:gd name="T7" fmla="*/ 243702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6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1" hangingPunct="0">
              <a:buClr>
                <a:srgbClr val="000000"/>
              </a:buClr>
              <a:buSzPct val="45000"/>
            </a:pP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Métricas (Centralidade)</a:t>
            </a:r>
          </a:p>
          <a:p>
            <a:pPr marL="0" lvl="1" hangingPunct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 Centralidade de grau: fórmula</a:t>
            </a:r>
          </a:p>
          <a:p>
            <a:pPr marL="0" lvl="1" hangingPunct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 Centralidade de proximidade: fórmula</a:t>
            </a:r>
          </a:p>
          <a:p>
            <a:pPr marL="0" lvl="1" hangingPunct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 Centralidade de intermediação: fórmula</a:t>
            </a: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 smtClean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457200" lvl="2" indent="0" hangingPunct="0">
              <a:buClr>
                <a:srgbClr val="000000"/>
              </a:buClr>
              <a:buSzPct val="45000"/>
            </a:pPr>
            <a:endParaRPr lang="pt-BR" altLang="pt-BR" sz="2000" dirty="0" smtClean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 smtClean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 smtClean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 smtClean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 smtClean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 smtClean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861048"/>
            <a:ext cx="1905000" cy="1428750"/>
          </a:xfrm>
          <a:prstGeom prst="rect">
            <a:avLst/>
          </a:prstGeom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33970"/>
              </p:ext>
            </p:extLst>
          </p:nvPr>
        </p:nvGraphicFramePr>
        <p:xfrm>
          <a:off x="4716016" y="3501008"/>
          <a:ext cx="3528392" cy="223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259"/>
                <a:gridCol w="979711"/>
                <a:gridCol w="979711"/>
                <a:gridCol w="979711"/>
              </a:tblGrid>
              <a:tr h="558481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Nós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Centralidade de grau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Centralidade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de proximidade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Centralidade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</a:rPr>
                        <a:t> de intermediação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5663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5663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5663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Seta para a direita 4"/>
          <p:cNvSpPr/>
          <p:nvPr/>
        </p:nvSpPr>
        <p:spPr>
          <a:xfrm>
            <a:off x="3347864" y="4365104"/>
            <a:ext cx="1152128" cy="86409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7711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rma livre 1"/>
          <p:cNvSpPr>
            <a:spLocks/>
          </p:cNvSpPr>
          <p:nvPr/>
        </p:nvSpPr>
        <p:spPr bwMode="auto">
          <a:xfrm>
            <a:off x="684213" y="457200"/>
            <a:ext cx="7696200" cy="762000"/>
          </a:xfrm>
          <a:custGeom>
            <a:avLst/>
            <a:gdLst>
              <a:gd name="T0" fmla="*/ 3848040 w 21600"/>
              <a:gd name="T1" fmla="*/ 0 h 21600"/>
              <a:gd name="T2" fmla="*/ 7696080 w 21600"/>
              <a:gd name="T3" fmla="*/ 381060 h 21600"/>
              <a:gd name="T4" fmla="*/ 3848040 w 21600"/>
              <a:gd name="T5" fmla="*/ 762120 h 21600"/>
              <a:gd name="T6" fmla="*/ 0 w 21600"/>
              <a:gd name="T7" fmla="*/ 38106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7632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hangingPunct="0"/>
            <a:r>
              <a:rPr lang="en-US" altLang="pt-BR" sz="2400" b="1" dirty="0" smtClean="0">
                <a:solidFill>
                  <a:srgbClr val="000099"/>
                </a:solidFill>
                <a:latin typeface="Times New Roman" pitchFamily="18" charset="0"/>
                <a:ea typeface="DejaVu Sans"/>
                <a:cs typeface="DejaVu Sans"/>
              </a:rPr>
              <a:t>MINERAÇÃO DE GRAFOS</a:t>
            </a:r>
          </a:p>
        </p:txBody>
      </p:sp>
      <p:sp>
        <p:nvSpPr>
          <p:cNvPr id="5123" name="Forma livre 2"/>
          <p:cNvSpPr>
            <a:spLocks/>
          </p:cNvSpPr>
          <p:nvPr/>
        </p:nvSpPr>
        <p:spPr bwMode="auto">
          <a:xfrm>
            <a:off x="685800" y="1527175"/>
            <a:ext cx="7696200" cy="4711163"/>
          </a:xfrm>
          <a:custGeom>
            <a:avLst/>
            <a:gdLst>
              <a:gd name="T0" fmla="*/ 3848040 w 21600"/>
              <a:gd name="T1" fmla="*/ 0 h 21600"/>
              <a:gd name="T2" fmla="*/ 7696080 w 21600"/>
              <a:gd name="T3" fmla="*/ 2437020 h 21600"/>
              <a:gd name="T4" fmla="*/ 3848040 w 21600"/>
              <a:gd name="T5" fmla="*/ 4874040 h 21600"/>
              <a:gd name="T6" fmla="*/ 0 w 21600"/>
              <a:gd name="T7" fmla="*/ 243702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6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1" hangingPunct="0">
              <a:buClr>
                <a:srgbClr val="000000"/>
              </a:buClr>
              <a:buSzPct val="45000"/>
            </a:pP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Outros tipos de métricas</a:t>
            </a:r>
          </a:p>
          <a:p>
            <a:pPr marL="0" lvl="1" hangingPunct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 Topológicas</a:t>
            </a: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Lista</a:t>
            </a:r>
          </a:p>
          <a:p>
            <a:pPr marL="0" lvl="1" hangingPunct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 Caminhos</a:t>
            </a: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Lista</a:t>
            </a:r>
          </a:p>
          <a:p>
            <a:pPr marL="0" lvl="1" hangingPunct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 Atributos dos nós</a:t>
            </a: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Exemplos</a:t>
            </a: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 smtClean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 smtClean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 smtClean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 smtClean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754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rma livre 1"/>
          <p:cNvSpPr>
            <a:spLocks/>
          </p:cNvSpPr>
          <p:nvPr/>
        </p:nvSpPr>
        <p:spPr bwMode="auto">
          <a:xfrm>
            <a:off x="684213" y="457200"/>
            <a:ext cx="7696200" cy="762000"/>
          </a:xfrm>
          <a:custGeom>
            <a:avLst/>
            <a:gdLst>
              <a:gd name="T0" fmla="*/ 3848040 w 21600"/>
              <a:gd name="T1" fmla="*/ 0 h 21600"/>
              <a:gd name="T2" fmla="*/ 7696080 w 21600"/>
              <a:gd name="T3" fmla="*/ 381060 h 21600"/>
              <a:gd name="T4" fmla="*/ 3848040 w 21600"/>
              <a:gd name="T5" fmla="*/ 762120 h 21600"/>
              <a:gd name="T6" fmla="*/ 0 w 21600"/>
              <a:gd name="T7" fmla="*/ 38106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7632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hangingPunct="0"/>
            <a:r>
              <a:rPr lang="en-US" altLang="pt-BR" sz="2400" b="1" dirty="0" smtClean="0">
                <a:solidFill>
                  <a:srgbClr val="000099"/>
                </a:solidFill>
                <a:latin typeface="Times New Roman" pitchFamily="18" charset="0"/>
                <a:ea typeface="DejaVu Sans"/>
                <a:cs typeface="DejaVu Sans"/>
              </a:rPr>
              <a:t>TAREFAS</a:t>
            </a:r>
            <a:endParaRPr lang="en-US" altLang="pt-BR" sz="2400" b="1" dirty="0">
              <a:solidFill>
                <a:srgbClr val="000099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123" name="Forma livre 2"/>
          <p:cNvSpPr>
            <a:spLocks/>
          </p:cNvSpPr>
          <p:nvPr/>
        </p:nvSpPr>
        <p:spPr bwMode="auto">
          <a:xfrm>
            <a:off x="685800" y="1527175"/>
            <a:ext cx="7696200" cy="3787833"/>
          </a:xfrm>
          <a:custGeom>
            <a:avLst/>
            <a:gdLst>
              <a:gd name="T0" fmla="*/ 3848040 w 21600"/>
              <a:gd name="T1" fmla="*/ 0 h 21600"/>
              <a:gd name="T2" fmla="*/ 7696080 w 21600"/>
              <a:gd name="T3" fmla="*/ 2437020 h 21600"/>
              <a:gd name="T4" fmla="*/ 3848040 w 21600"/>
              <a:gd name="T5" fmla="*/ 4874040 h 21600"/>
              <a:gd name="T6" fmla="*/ 0 w 21600"/>
              <a:gd name="T7" fmla="*/ 243702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6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1" hangingPunct="0">
              <a:buClr>
                <a:srgbClr val="000000"/>
              </a:buClr>
              <a:buSzPct val="45000"/>
            </a:pP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Tarefas de mineração de grafos:</a:t>
            </a:r>
          </a:p>
          <a:p>
            <a:pPr marL="0" lvl="1" hangingPunct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 Detecção de comunidades</a:t>
            </a:r>
          </a:p>
          <a:p>
            <a:pPr marL="0" lvl="1" hangingPunct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 </a:t>
            </a:r>
            <a:r>
              <a:rPr lang="pt-BR" altLang="pt-BR" sz="2000" dirty="0" err="1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Rankeamento</a:t>
            </a:r>
            <a:endParaRPr lang="pt-BR" altLang="pt-BR" sz="2000" dirty="0" smtClean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0" lvl="1" hangingPunct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pt-BR" altLang="pt-BR" sz="2000" dirty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 </a:t>
            </a:r>
            <a:r>
              <a:rPr lang="pt-BR" altLang="pt-BR" sz="2000" dirty="0" smtClean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Predição de links</a:t>
            </a: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 smtClean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 smtClean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 smtClean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 smtClean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  <a:p>
            <a:pPr marL="68580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90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rma livre 1"/>
          <p:cNvSpPr>
            <a:spLocks/>
          </p:cNvSpPr>
          <p:nvPr/>
        </p:nvSpPr>
        <p:spPr bwMode="auto">
          <a:xfrm>
            <a:off x="684213" y="457200"/>
            <a:ext cx="7696200" cy="762000"/>
          </a:xfrm>
          <a:custGeom>
            <a:avLst/>
            <a:gdLst>
              <a:gd name="T0" fmla="*/ 3848040 w 21600"/>
              <a:gd name="T1" fmla="*/ 0 h 21600"/>
              <a:gd name="T2" fmla="*/ 7696080 w 21600"/>
              <a:gd name="T3" fmla="*/ 381060 h 21600"/>
              <a:gd name="T4" fmla="*/ 3848040 w 21600"/>
              <a:gd name="T5" fmla="*/ 762120 h 21600"/>
              <a:gd name="T6" fmla="*/ 0 w 21600"/>
              <a:gd name="T7" fmla="*/ 38106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7632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hangingPunct="0"/>
            <a:r>
              <a:rPr lang="en-US" altLang="pt-BR" sz="2400" b="1" dirty="0" smtClean="0">
                <a:solidFill>
                  <a:srgbClr val="000099"/>
                </a:solidFill>
                <a:latin typeface="Times New Roman" pitchFamily="18" charset="0"/>
                <a:ea typeface="DejaVu Sans"/>
                <a:cs typeface="DejaVu Sans"/>
              </a:rPr>
              <a:t>PREDIÇÃO DE LINKS</a:t>
            </a:r>
            <a:endParaRPr lang="en-US" altLang="pt-BR" sz="2400" b="1" dirty="0">
              <a:solidFill>
                <a:srgbClr val="000099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123" name="Forma livre 2"/>
          <p:cNvSpPr>
            <a:spLocks/>
          </p:cNvSpPr>
          <p:nvPr/>
        </p:nvSpPr>
        <p:spPr bwMode="auto">
          <a:xfrm>
            <a:off x="685800" y="1527175"/>
            <a:ext cx="7696200" cy="4873625"/>
          </a:xfrm>
          <a:custGeom>
            <a:avLst/>
            <a:gdLst>
              <a:gd name="T0" fmla="*/ 3848040 w 21600"/>
              <a:gd name="T1" fmla="*/ 0 h 21600"/>
              <a:gd name="T2" fmla="*/ 7696080 w 21600"/>
              <a:gd name="T3" fmla="*/ 2437020 h 21600"/>
              <a:gd name="T4" fmla="*/ 3848040 w 21600"/>
              <a:gd name="T5" fmla="*/ 4874040 h 21600"/>
              <a:gd name="T6" fmla="*/ 0 w 21600"/>
              <a:gd name="T7" fmla="*/ 243702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6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4813" algn="l"/>
                <a:tab pos="5943600" algn="l"/>
                <a:tab pos="6399213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hangingPunct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pt-BR" altLang="pt-BR" sz="2000" dirty="0">
                <a:solidFill>
                  <a:srgbClr val="000000"/>
                </a:solidFill>
                <a:latin typeface="Times New Roman" pitchFamily="18" charset="0"/>
                <a:cs typeface="Lucida Sans Unicode" pitchFamily="34" charset="0"/>
              </a:rPr>
              <a:t> </a:t>
            </a:r>
            <a:r>
              <a:rPr lang="pt-BR" altLang="pt-BR" sz="2000" dirty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Predição de links</a:t>
            </a:r>
          </a:p>
          <a:p>
            <a:pPr marL="0" lvl="1" hangingPunct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pt-BR" altLang="pt-BR" sz="2000" dirty="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Técnica para tratamento de links ausentes, que consiste na aplicação de técnicas e métodos preditivos para prever links que não estão atualmente representados em uma rede.</a:t>
            </a:r>
          </a:p>
          <a:p>
            <a:pPr hangingPunct="0"/>
            <a:endParaRPr lang="pt-BR" altLang="pt-BR" sz="2000" dirty="0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</p:txBody>
      </p:sp>
      <p:pic>
        <p:nvPicPr>
          <p:cNvPr id="512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55925"/>
            <a:ext cx="7315200" cy="25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0076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resentacao_mineracao_grafo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apresentacao_mineracao_grafos</Template>
  <TotalTime>82</TotalTime>
  <Words>810</Words>
  <Application>Microsoft Office PowerPoint</Application>
  <PresentationFormat>Apresentação na tela (4:3)</PresentationFormat>
  <Paragraphs>200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11</vt:i4>
      </vt:variant>
    </vt:vector>
  </HeadingPairs>
  <TitlesOfParts>
    <vt:vector size="23" baseType="lpstr">
      <vt:lpstr>Arial</vt:lpstr>
      <vt:lpstr>Calibri</vt:lpstr>
      <vt:lpstr>DejaVu Sans</vt:lpstr>
      <vt:lpstr>DejaVuSans-Bold</vt:lpstr>
      <vt:lpstr>Lucida Sans Unicode</vt:lpstr>
      <vt:lpstr>StarSymbol</vt:lpstr>
      <vt:lpstr>Tahoma</vt:lpstr>
      <vt:lpstr>Times New Roman</vt:lpstr>
      <vt:lpstr>Wingdings</vt:lpstr>
      <vt:lpstr>apresentacao_mineracao_grafos</vt:lpstr>
      <vt:lpstr>Title1</vt:lpstr>
      <vt:lpstr>Title2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 BD</dc:creator>
  <cp:lastModifiedBy>Ronaldo Goldschmidt</cp:lastModifiedBy>
  <cp:revision>19</cp:revision>
  <cp:lastPrinted>2013-07-28T16:33:47Z</cp:lastPrinted>
  <dcterms:created xsi:type="dcterms:W3CDTF">2014-10-08T22:28:46Z</dcterms:created>
  <dcterms:modified xsi:type="dcterms:W3CDTF">2014-10-14T09:26:27Z</dcterms:modified>
</cp:coreProperties>
</file>