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192" r:id="rId2"/>
    <p:sldId id="1122" r:id="rId3"/>
    <p:sldId id="1123" r:id="rId4"/>
    <p:sldId id="1125" r:id="rId5"/>
    <p:sldId id="1126" r:id="rId6"/>
    <p:sldId id="1127" r:id="rId7"/>
    <p:sldId id="1128" r:id="rId8"/>
    <p:sldId id="1130" r:id="rId9"/>
    <p:sldId id="1180" r:id="rId10"/>
    <p:sldId id="1132" r:id="rId11"/>
    <p:sldId id="1133" r:id="rId12"/>
    <p:sldId id="1134" r:id="rId13"/>
    <p:sldId id="1135" r:id="rId14"/>
    <p:sldId id="1136" r:id="rId15"/>
    <p:sldId id="1137" r:id="rId16"/>
    <p:sldId id="1181" r:id="rId17"/>
    <p:sldId id="1140" r:id="rId18"/>
    <p:sldId id="1182" r:id="rId19"/>
    <p:sldId id="1183" r:id="rId20"/>
    <p:sldId id="1184" r:id="rId21"/>
    <p:sldId id="1185" r:id="rId22"/>
    <p:sldId id="1186" r:id="rId23"/>
    <p:sldId id="1187" r:id="rId24"/>
    <p:sldId id="1148" r:id="rId25"/>
    <p:sldId id="1150" r:id="rId26"/>
    <p:sldId id="1151" r:id="rId27"/>
    <p:sldId id="1154" r:id="rId28"/>
    <p:sldId id="1188" r:id="rId29"/>
    <p:sldId id="1160" r:id="rId30"/>
    <p:sldId id="1162" r:id="rId31"/>
    <p:sldId id="1163" r:id="rId32"/>
    <p:sldId id="1164" r:id="rId33"/>
    <p:sldId id="1165" r:id="rId34"/>
    <p:sldId id="1166" r:id="rId35"/>
    <p:sldId id="1167" r:id="rId36"/>
    <p:sldId id="1168" r:id="rId37"/>
    <p:sldId id="1170" r:id="rId38"/>
    <p:sldId id="1171" r:id="rId39"/>
    <p:sldId id="1173" r:id="rId40"/>
    <p:sldId id="1189" r:id="rId41"/>
    <p:sldId id="1190" r:id="rId42"/>
    <p:sldId id="1191" r:id="rId43"/>
    <p:sldId id="1178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D0"/>
    <a:srgbClr val="FF330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92611" autoAdjust="0"/>
  </p:normalViewPr>
  <p:slideViewPr>
    <p:cSldViewPr>
      <p:cViewPr>
        <p:scale>
          <a:sx n="75" d="100"/>
          <a:sy n="75" d="100"/>
        </p:scale>
        <p:origin x="-145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23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170E-37E3-4778-AF06-EAE9595A1586}" type="datetimeFigureOut">
              <a:rPr lang="pt-BR" smtClean="0"/>
              <a:pPr/>
              <a:t>11/03/2015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D57F6-E70E-4236-B7D2-D3A41B49F8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5619001F-9BDA-4ED3-A89E-6581BEB739D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FB99-1957-4F66-8C76-68B2B35003A9}" type="slidenum">
              <a:rPr lang="pt-BR"/>
              <a:pPr/>
              <a:t>1</a:t>
            </a:fld>
            <a:endParaRPr lang="pt-BR"/>
          </a:p>
        </p:txBody>
      </p:sp>
      <p:sp>
        <p:nvSpPr>
          <p:cNvPr id="188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AB03C-3051-4436-9BDF-9843931EF6DB}" type="slidenum">
              <a:rPr lang="pt-BR"/>
              <a:pPr/>
              <a:t>11</a:t>
            </a:fld>
            <a:endParaRPr lang="pt-BR"/>
          </a:p>
        </p:txBody>
      </p:sp>
      <p:sp>
        <p:nvSpPr>
          <p:cNvPr id="179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79CB7-1CD6-4FE2-ABBB-523CD3AF1A97}" type="slidenum">
              <a:rPr lang="pt-BR"/>
              <a:pPr/>
              <a:t>12</a:t>
            </a:fld>
            <a:endParaRPr lang="pt-BR"/>
          </a:p>
        </p:txBody>
      </p:sp>
      <p:sp>
        <p:nvSpPr>
          <p:cNvPr id="179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6E77E-383C-4D42-B50B-E80A9C7F57FA}" type="slidenum">
              <a:rPr lang="pt-BR"/>
              <a:pPr/>
              <a:t>13</a:t>
            </a:fld>
            <a:endParaRPr lang="pt-BR"/>
          </a:p>
        </p:txBody>
      </p:sp>
      <p:sp>
        <p:nvSpPr>
          <p:cNvPr id="180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11064-0FEF-48FF-A465-02FF17413ABF}" type="slidenum">
              <a:rPr lang="pt-BR"/>
              <a:pPr/>
              <a:t>14</a:t>
            </a:fld>
            <a:endParaRPr lang="pt-BR"/>
          </a:p>
        </p:txBody>
      </p:sp>
      <p:sp>
        <p:nvSpPr>
          <p:cNvPr id="180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6F4EF-9355-425D-B00D-9705A7149AA2}" type="slidenum">
              <a:rPr lang="pt-BR"/>
              <a:pPr/>
              <a:t>15</a:t>
            </a:fld>
            <a:endParaRPr lang="pt-BR"/>
          </a:p>
        </p:txBody>
      </p:sp>
      <p:sp>
        <p:nvSpPr>
          <p:cNvPr id="180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61A48-15BE-49CD-B38E-95B03AF39EA8}" type="slidenum">
              <a:rPr lang="pt-BR"/>
              <a:pPr/>
              <a:t>17</a:t>
            </a:fld>
            <a:endParaRPr lang="pt-BR"/>
          </a:p>
        </p:txBody>
      </p:sp>
      <p:sp>
        <p:nvSpPr>
          <p:cNvPr id="181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B6DDD-4D8E-4C08-BFF4-C681F452A2D0}" type="slidenum">
              <a:rPr lang="pt-BR"/>
              <a:pPr/>
              <a:t>18</a:t>
            </a:fld>
            <a:endParaRPr lang="pt-BR"/>
          </a:p>
        </p:txBody>
      </p:sp>
      <p:sp>
        <p:nvSpPr>
          <p:cNvPr id="1871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18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41369-0E97-4E1E-AB95-19105542DED1}" type="slidenum">
              <a:rPr lang="pt-BR"/>
              <a:pPr/>
              <a:t>22</a:t>
            </a:fld>
            <a:endParaRPr lang="pt-B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BA09B-2153-49DB-B4C8-21FB5DA243FC}" type="slidenum">
              <a:rPr lang="pt-BR"/>
              <a:pPr/>
              <a:t>23</a:t>
            </a:fld>
            <a:endParaRPr lang="pt-BR"/>
          </a:p>
        </p:txBody>
      </p:sp>
      <p:sp>
        <p:nvSpPr>
          <p:cNvPr id="187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C1D31-7F04-4299-BDA0-1E4A0B7E981E}" type="slidenum">
              <a:rPr lang="pt-BR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98C43-3B36-47BD-B30E-81D1E36CDE5C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66E7-D38E-400D-A6BD-681B40B13C55}" type="slidenum">
              <a:rPr lang="pt-BR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97331-D92A-421B-8AB6-81C669D1A95C}" type="slidenum">
              <a:rPr lang="pt-BR"/>
              <a:pPr/>
              <a:t>35</a:t>
            </a:fld>
            <a:endParaRPr lang="pt-BR"/>
          </a:p>
        </p:txBody>
      </p:sp>
      <p:sp>
        <p:nvSpPr>
          <p:cNvPr id="185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AED38-D2FB-4129-9454-E1305A5C44D7}" type="slidenum">
              <a:rPr lang="pt-BR"/>
              <a:pPr/>
              <a:t>36</a:t>
            </a:fld>
            <a:endParaRPr lang="pt-BR"/>
          </a:p>
        </p:txBody>
      </p:sp>
      <p:sp>
        <p:nvSpPr>
          <p:cNvPr id="188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 b="1" i="1"/>
              <a:t>Lei de Moore</a:t>
            </a:r>
            <a:r>
              <a:rPr lang="pt-BR"/>
              <a:t> (na verdade, um chute) vem se verificando há vários anos.</a:t>
            </a:r>
          </a:p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F99C2-38C4-4A8A-BC64-3436C459B40D}" type="slidenum">
              <a:rPr lang="pt-BR"/>
              <a:pPr/>
              <a:t>3</a:t>
            </a:fld>
            <a:endParaRPr lang="pt-BR"/>
          </a:p>
        </p:txBody>
      </p:sp>
      <p:sp>
        <p:nvSpPr>
          <p:cNvPr id="177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5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F084-B58F-4602-85D5-71EE86660C8A}" type="slidenum">
              <a:rPr lang="pt-BR"/>
              <a:pPr/>
              <a:t>4</a:t>
            </a:fld>
            <a:endParaRPr lang="pt-BR"/>
          </a:p>
        </p:txBody>
      </p:sp>
      <p:sp>
        <p:nvSpPr>
          <p:cNvPr id="177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317F0-1E20-4EEC-9187-0D2D0C13CFFF}" type="slidenum">
              <a:rPr lang="pt-BR"/>
              <a:pPr/>
              <a:t>5</a:t>
            </a:fld>
            <a:endParaRPr lang="pt-BR"/>
          </a:p>
        </p:txBody>
      </p:sp>
      <p:sp>
        <p:nvSpPr>
          <p:cNvPr id="178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9E794-3394-4349-A637-05B4D7F70EE7}" type="slidenum">
              <a:rPr lang="pt-BR"/>
              <a:pPr/>
              <a:t>6</a:t>
            </a:fld>
            <a:endParaRPr lang="pt-BR"/>
          </a:p>
        </p:txBody>
      </p:sp>
      <p:sp>
        <p:nvSpPr>
          <p:cNvPr id="178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3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063D6-5B3B-4ABC-9F36-F703EF0902C3}" type="slidenum">
              <a:rPr lang="pt-BR"/>
              <a:pPr/>
              <a:t>7</a:t>
            </a:fld>
            <a:endParaRPr lang="pt-BR"/>
          </a:p>
        </p:txBody>
      </p:sp>
      <p:sp>
        <p:nvSpPr>
          <p:cNvPr id="178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97987-6C6B-4730-A296-2218583DCAD7}" type="slidenum">
              <a:rPr lang="pt-BR"/>
              <a:pPr/>
              <a:t>8</a:t>
            </a:fld>
            <a:endParaRPr lang="pt-BR"/>
          </a:p>
        </p:txBody>
      </p:sp>
      <p:sp>
        <p:nvSpPr>
          <p:cNvPr id="178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CDD8C-8060-4024-9603-84E07884E77A}" type="slidenum">
              <a:rPr lang="pt-BR"/>
              <a:pPr/>
              <a:t>10</a:t>
            </a:fld>
            <a:endParaRPr lang="pt-BR"/>
          </a:p>
        </p:txBody>
      </p:sp>
      <p:sp>
        <p:nvSpPr>
          <p:cNvPr id="179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A680D8-9B6C-433A-B009-9CD8B599BBD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5A56B9-48F0-49CD-946E-27B8D5C0D60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D9BF45-4CAE-49DD-8606-61369985893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7010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543800" y="6245225"/>
            <a:ext cx="1143000" cy="476250"/>
          </a:xfrm>
        </p:spPr>
        <p:txBody>
          <a:bodyPr/>
          <a:lstStyle>
            <a:lvl1pPr>
              <a:defRPr/>
            </a:lvl1pPr>
          </a:lstStyle>
          <a:p>
            <a:fld id="{D4B96808-D3C9-4B59-8AAA-96020E8B486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7010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7543800" y="6245225"/>
            <a:ext cx="1143000" cy="476250"/>
          </a:xfrm>
        </p:spPr>
        <p:txBody>
          <a:bodyPr/>
          <a:lstStyle>
            <a:lvl1pPr>
              <a:defRPr/>
            </a:lvl1pPr>
          </a:lstStyle>
          <a:p>
            <a:fld id="{AB7C261A-C6EC-4471-80FD-0068B95A24C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7010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543800" y="6245225"/>
            <a:ext cx="1143000" cy="476250"/>
          </a:xfrm>
        </p:spPr>
        <p:txBody>
          <a:bodyPr/>
          <a:lstStyle>
            <a:lvl1pPr>
              <a:defRPr/>
            </a:lvl1pPr>
          </a:lstStyle>
          <a:p>
            <a:fld id="{C0095EBC-28DB-4C5B-8FDB-29FC31FEA38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A10E8-A4E6-427E-B300-ED374CC177F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AC7072-8324-4B00-8139-20E87635AB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7AC46B-0004-4CB3-BF17-290992F963F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BEED39-B9A8-4575-9A0A-4B994752E43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0121C-688D-4AC5-AAF1-0F10DF65076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3314F9-4B79-474A-A636-403A2436A6B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353E-2CC0-4B91-BD2B-F95005A579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4CA49-6F2D-4F15-A2FD-248FA1783F9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01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/>
            </a:lvl1pPr>
          </a:lstStyle>
          <a:p>
            <a:r>
              <a:rPr lang="pt-BR" dirty="0" smtClean="0"/>
              <a:t>Princípios de Análise e Projeto de Sistemas com UML - 3ª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1FD92A10-3B96-4490-9FA4-35185335D90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an_Ka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pressroom/kits/bios/moore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  <a:noFill/>
          <a:ln/>
        </p:spPr>
        <p:txBody>
          <a:bodyPr lIns="92075" tIns="46038" rIns="92075" bIns="46038"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621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8621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</a:t>
            </a:r>
            <a:r>
              <a:rPr lang="en-US" dirty="0" err="1"/>
              <a:t>Bezerra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Editora</a:t>
            </a:r>
            <a:r>
              <a:rPr lang="en-US" dirty="0" smtClean="0"/>
              <a:t> </a:t>
            </a:r>
            <a:r>
              <a:rPr lang="en-US" dirty="0"/>
              <a:t>Campus/Elsevier</a:t>
            </a:r>
          </a:p>
        </p:txBody>
      </p:sp>
      <p:pic>
        <p:nvPicPr>
          <p:cNvPr id="8" name="Imagem 7" descr="papsuml-3ed-c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996952"/>
            <a:ext cx="2267744" cy="320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2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647B97-FE94-43AF-9078-975A1494C899}" type="slidenum">
              <a:rPr lang="pt-BR"/>
              <a:pPr/>
              <a:t>10</a:t>
            </a:fld>
            <a:endParaRPr lang="pt-BR"/>
          </a:p>
        </p:txBody>
      </p:sp>
      <p:sp>
        <p:nvSpPr>
          <p:cNvPr id="17930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Diagramas </a:t>
            </a:r>
            <a:r>
              <a:rPr lang="en-US"/>
              <a:t>permitem a construção de </a:t>
            </a:r>
            <a:r>
              <a:rPr lang="pt-BR"/>
              <a:t>uma representação </a:t>
            </a:r>
            <a:r>
              <a:rPr lang="pt-BR" u="sng"/>
              <a:t>concisa</a:t>
            </a:r>
            <a:r>
              <a:rPr lang="pt-BR"/>
              <a:t> d</a:t>
            </a:r>
            <a:r>
              <a:rPr lang="en-US"/>
              <a:t>e</a:t>
            </a:r>
            <a:r>
              <a:rPr lang="pt-BR"/>
              <a:t> </a:t>
            </a:r>
            <a:r>
              <a:rPr lang="en-US"/>
              <a:t>um </a:t>
            </a:r>
            <a:r>
              <a:rPr lang="pt-BR"/>
              <a:t>sistema</a:t>
            </a:r>
            <a:r>
              <a:rPr lang="en-US"/>
              <a:t> a ser construído</a:t>
            </a:r>
            <a:r>
              <a:rPr lang="pt-BR"/>
              <a:t>.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/>
              <a:t>“</a:t>
            </a:r>
            <a:r>
              <a:rPr lang="pt-BR" b="1"/>
              <a:t>uma figura vale por mil palavras</a:t>
            </a:r>
            <a:r>
              <a:rPr lang="pt-BR"/>
              <a:t>”</a:t>
            </a:r>
          </a:p>
          <a:p>
            <a:pPr>
              <a:lnSpc>
                <a:spcPct val="80000"/>
              </a:lnSpc>
            </a:pPr>
            <a:endParaRPr lang="pt-BR"/>
          </a:p>
          <a:p>
            <a:pPr>
              <a:lnSpc>
                <a:spcPct val="80000"/>
              </a:lnSpc>
            </a:pPr>
            <a:endParaRPr lang="pt-BR"/>
          </a:p>
          <a:p>
            <a:pPr>
              <a:lnSpc>
                <a:spcPct val="80000"/>
              </a:lnSpc>
            </a:pPr>
            <a:endParaRPr lang="pt-BR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pt-BR"/>
              <a:t>No entanto, modelos também são compostos de informações textuais.</a:t>
            </a:r>
          </a:p>
          <a:p>
            <a:pPr>
              <a:lnSpc>
                <a:spcPct val="80000"/>
              </a:lnSpc>
            </a:pPr>
            <a:r>
              <a:rPr lang="pt-BR"/>
              <a:t>Dado um modelo de uma das perspectivas de um sistema, diz-se que o seu diagrama, juntamente com a informação textual associada, formam a </a:t>
            </a:r>
            <a:r>
              <a:rPr lang="pt-BR" b="1" i="1"/>
              <a:t>documentação</a:t>
            </a:r>
            <a:r>
              <a:rPr lang="pt-BR"/>
              <a:t> deste modelo. </a:t>
            </a:r>
            <a:endParaRPr lang="en-US"/>
          </a:p>
        </p:txBody>
      </p:sp>
      <p:sp>
        <p:nvSpPr>
          <p:cNvPr id="17930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Diagramas </a:t>
            </a:r>
            <a:r>
              <a:rPr lang="en-US"/>
              <a:t>e Documentação</a:t>
            </a:r>
          </a:p>
        </p:txBody>
      </p:sp>
      <p:grpSp>
        <p:nvGrpSpPr>
          <p:cNvPr id="1793028" name="Group 4"/>
          <p:cNvGrpSpPr>
            <a:grpSpLocks/>
          </p:cNvGrpSpPr>
          <p:nvPr/>
        </p:nvGrpSpPr>
        <p:grpSpPr bwMode="auto">
          <a:xfrm>
            <a:off x="4137025" y="2852738"/>
            <a:ext cx="1011238" cy="852487"/>
            <a:chOff x="2325" y="1012"/>
            <a:chExt cx="1094" cy="1094"/>
          </a:xfrm>
        </p:grpSpPr>
        <p:sp>
          <p:nvSpPr>
            <p:cNvPr id="1793029" name="AutoShape 5"/>
            <p:cNvSpPr>
              <a:spLocks noChangeArrowheads="1"/>
            </p:cNvSpPr>
            <p:nvPr/>
          </p:nvSpPr>
          <p:spPr bwMode="auto">
            <a:xfrm>
              <a:off x="2325" y="1012"/>
              <a:ext cx="1094" cy="1094"/>
            </a:xfrm>
            <a:prstGeom prst="roundRect">
              <a:avLst>
                <a:gd name="adj" fmla="val 12426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93030" name="Freeform 6"/>
            <p:cNvSpPr>
              <a:spLocks/>
            </p:cNvSpPr>
            <p:nvPr/>
          </p:nvSpPr>
          <p:spPr bwMode="auto">
            <a:xfrm>
              <a:off x="2456" y="1725"/>
              <a:ext cx="828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7" y="0"/>
                </a:cxn>
                <a:cxn ang="0">
                  <a:pos x="827" y="37"/>
                </a:cxn>
                <a:cxn ang="0">
                  <a:pos x="826" y="41"/>
                </a:cxn>
                <a:cxn ang="0">
                  <a:pos x="824" y="45"/>
                </a:cxn>
                <a:cxn ang="0">
                  <a:pos x="823" y="49"/>
                </a:cxn>
                <a:cxn ang="0">
                  <a:pos x="819" y="53"/>
                </a:cxn>
                <a:cxn ang="0">
                  <a:pos x="815" y="57"/>
                </a:cxn>
                <a:cxn ang="0">
                  <a:pos x="811" y="60"/>
                </a:cxn>
                <a:cxn ang="0">
                  <a:pos x="806" y="64"/>
                </a:cxn>
                <a:cxn ang="0">
                  <a:pos x="801" y="66"/>
                </a:cxn>
                <a:cxn ang="0">
                  <a:pos x="795" y="68"/>
                </a:cxn>
                <a:cxn ang="0">
                  <a:pos x="788" y="70"/>
                </a:cxn>
                <a:cxn ang="0">
                  <a:pos x="782" y="71"/>
                </a:cxn>
                <a:cxn ang="0">
                  <a:pos x="777" y="72"/>
                </a:cxn>
                <a:cxn ang="0">
                  <a:pos x="772" y="73"/>
                </a:cxn>
                <a:cxn ang="0">
                  <a:pos x="767" y="73"/>
                </a:cxn>
                <a:cxn ang="0">
                  <a:pos x="60" y="73"/>
                </a:cxn>
                <a:cxn ang="0">
                  <a:pos x="52" y="73"/>
                </a:cxn>
                <a:cxn ang="0">
                  <a:pos x="46" y="72"/>
                </a:cxn>
                <a:cxn ang="0">
                  <a:pos x="40" y="71"/>
                </a:cxn>
                <a:cxn ang="0">
                  <a:pos x="34" y="69"/>
                </a:cxn>
                <a:cxn ang="0">
                  <a:pos x="29" y="68"/>
                </a:cxn>
                <a:cxn ang="0">
                  <a:pos x="23" y="65"/>
                </a:cxn>
                <a:cxn ang="0">
                  <a:pos x="18" y="62"/>
                </a:cxn>
                <a:cxn ang="0">
                  <a:pos x="13" y="59"/>
                </a:cxn>
                <a:cxn ang="0">
                  <a:pos x="8" y="55"/>
                </a:cxn>
                <a:cxn ang="0">
                  <a:pos x="4" y="51"/>
                </a:cxn>
                <a:cxn ang="0">
                  <a:pos x="2" y="47"/>
                </a:cxn>
                <a:cxn ang="0">
                  <a:pos x="1" y="41"/>
                </a:cxn>
                <a:cxn ang="0">
                  <a:pos x="0" y="37"/>
                </a:cxn>
                <a:cxn ang="0">
                  <a:pos x="0" y="0"/>
                </a:cxn>
              </a:cxnLst>
              <a:rect l="0" t="0" r="r" b="b"/>
              <a:pathLst>
                <a:path w="828" h="74">
                  <a:moveTo>
                    <a:pt x="0" y="0"/>
                  </a:moveTo>
                  <a:lnTo>
                    <a:pt x="827" y="0"/>
                  </a:lnTo>
                  <a:lnTo>
                    <a:pt x="827" y="37"/>
                  </a:lnTo>
                  <a:lnTo>
                    <a:pt x="826" y="41"/>
                  </a:lnTo>
                  <a:lnTo>
                    <a:pt x="824" y="45"/>
                  </a:lnTo>
                  <a:lnTo>
                    <a:pt x="823" y="49"/>
                  </a:lnTo>
                  <a:lnTo>
                    <a:pt x="819" y="53"/>
                  </a:lnTo>
                  <a:lnTo>
                    <a:pt x="815" y="57"/>
                  </a:lnTo>
                  <a:lnTo>
                    <a:pt x="811" y="60"/>
                  </a:lnTo>
                  <a:lnTo>
                    <a:pt x="806" y="64"/>
                  </a:lnTo>
                  <a:lnTo>
                    <a:pt x="801" y="66"/>
                  </a:lnTo>
                  <a:lnTo>
                    <a:pt x="795" y="68"/>
                  </a:lnTo>
                  <a:lnTo>
                    <a:pt x="788" y="70"/>
                  </a:lnTo>
                  <a:lnTo>
                    <a:pt x="782" y="71"/>
                  </a:lnTo>
                  <a:lnTo>
                    <a:pt x="777" y="72"/>
                  </a:lnTo>
                  <a:lnTo>
                    <a:pt x="772" y="73"/>
                  </a:lnTo>
                  <a:lnTo>
                    <a:pt x="767" y="73"/>
                  </a:lnTo>
                  <a:lnTo>
                    <a:pt x="60" y="73"/>
                  </a:lnTo>
                  <a:lnTo>
                    <a:pt x="52" y="73"/>
                  </a:lnTo>
                  <a:lnTo>
                    <a:pt x="46" y="72"/>
                  </a:lnTo>
                  <a:lnTo>
                    <a:pt x="40" y="71"/>
                  </a:lnTo>
                  <a:lnTo>
                    <a:pt x="34" y="69"/>
                  </a:lnTo>
                  <a:lnTo>
                    <a:pt x="29" y="68"/>
                  </a:lnTo>
                  <a:lnTo>
                    <a:pt x="23" y="65"/>
                  </a:lnTo>
                  <a:lnTo>
                    <a:pt x="18" y="62"/>
                  </a:lnTo>
                  <a:lnTo>
                    <a:pt x="13" y="59"/>
                  </a:lnTo>
                  <a:lnTo>
                    <a:pt x="8" y="55"/>
                  </a:lnTo>
                  <a:lnTo>
                    <a:pt x="4" y="51"/>
                  </a:lnTo>
                  <a:lnTo>
                    <a:pt x="2" y="47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93031" name="Group 7"/>
            <p:cNvGrpSpPr>
              <a:grpSpLocks/>
            </p:cNvGrpSpPr>
            <p:nvPr/>
          </p:nvGrpSpPr>
          <p:grpSpPr bwMode="auto">
            <a:xfrm>
              <a:off x="2640" y="1318"/>
              <a:ext cx="608" cy="380"/>
              <a:chOff x="2640" y="1318"/>
              <a:chExt cx="608" cy="380"/>
            </a:xfrm>
          </p:grpSpPr>
          <p:sp>
            <p:nvSpPr>
              <p:cNvPr id="1793032" name="Freeform 8"/>
              <p:cNvSpPr>
                <a:spLocks/>
              </p:cNvSpPr>
              <p:nvPr/>
            </p:nvSpPr>
            <p:spPr bwMode="auto">
              <a:xfrm>
                <a:off x="2640" y="1319"/>
                <a:ext cx="460" cy="3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9" y="0"/>
                  </a:cxn>
                  <a:cxn ang="0">
                    <a:pos x="459" y="338"/>
                  </a:cxn>
                  <a:cxn ang="0">
                    <a:pos x="459" y="344"/>
                  </a:cxn>
                  <a:cxn ang="0">
                    <a:pos x="457" y="349"/>
                  </a:cxn>
                  <a:cxn ang="0">
                    <a:pos x="456" y="354"/>
                  </a:cxn>
                  <a:cxn ang="0">
                    <a:pos x="453" y="358"/>
                  </a:cxn>
                  <a:cxn ang="0">
                    <a:pos x="450" y="363"/>
                  </a:cxn>
                  <a:cxn ang="0">
                    <a:pos x="446" y="367"/>
                  </a:cxn>
                  <a:cxn ang="0">
                    <a:pos x="442" y="371"/>
                  </a:cxn>
                  <a:cxn ang="0">
                    <a:pos x="437" y="373"/>
                  </a:cxn>
                  <a:cxn ang="0">
                    <a:pos x="431" y="376"/>
                  </a:cxn>
                  <a:cxn ang="0">
                    <a:pos x="427" y="377"/>
                  </a:cxn>
                  <a:cxn ang="0">
                    <a:pos x="422" y="378"/>
                  </a:cxn>
                  <a:cxn ang="0">
                    <a:pos x="419" y="378"/>
                  </a:cxn>
                  <a:cxn ang="0">
                    <a:pos x="40" y="378"/>
                  </a:cxn>
                  <a:cxn ang="0">
                    <a:pos x="35" y="377"/>
                  </a:cxn>
                  <a:cxn ang="0">
                    <a:pos x="32" y="377"/>
                  </a:cxn>
                  <a:cxn ang="0">
                    <a:pos x="29" y="376"/>
                  </a:cxn>
                  <a:cxn ang="0">
                    <a:pos x="24" y="374"/>
                  </a:cxn>
                  <a:cxn ang="0">
                    <a:pos x="20" y="372"/>
                  </a:cxn>
                  <a:cxn ang="0">
                    <a:pos x="16" y="369"/>
                  </a:cxn>
                  <a:cxn ang="0">
                    <a:pos x="13" y="366"/>
                  </a:cxn>
                  <a:cxn ang="0">
                    <a:pos x="9" y="363"/>
                  </a:cxn>
                  <a:cxn ang="0">
                    <a:pos x="8" y="361"/>
                  </a:cxn>
                  <a:cxn ang="0">
                    <a:pos x="5" y="358"/>
                  </a:cxn>
                  <a:cxn ang="0">
                    <a:pos x="3" y="354"/>
                  </a:cxn>
                  <a:cxn ang="0">
                    <a:pos x="2" y="353"/>
                  </a:cxn>
                  <a:cxn ang="0">
                    <a:pos x="1" y="349"/>
                  </a:cxn>
                  <a:cxn ang="0">
                    <a:pos x="0" y="345"/>
                  </a:cxn>
                  <a:cxn ang="0">
                    <a:pos x="0" y="341"/>
                  </a:cxn>
                  <a:cxn ang="0">
                    <a:pos x="0" y="338"/>
                  </a:cxn>
                  <a:cxn ang="0">
                    <a:pos x="0" y="0"/>
                  </a:cxn>
                </a:cxnLst>
                <a:rect l="0" t="0" r="r" b="b"/>
                <a:pathLst>
                  <a:path w="460" h="379">
                    <a:moveTo>
                      <a:pt x="0" y="0"/>
                    </a:moveTo>
                    <a:lnTo>
                      <a:pt x="459" y="0"/>
                    </a:lnTo>
                    <a:lnTo>
                      <a:pt x="459" y="338"/>
                    </a:lnTo>
                    <a:lnTo>
                      <a:pt x="459" y="344"/>
                    </a:lnTo>
                    <a:lnTo>
                      <a:pt x="457" y="349"/>
                    </a:lnTo>
                    <a:lnTo>
                      <a:pt x="456" y="354"/>
                    </a:lnTo>
                    <a:lnTo>
                      <a:pt x="453" y="358"/>
                    </a:lnTo>
                    <a:lnTo>
                      <a:pt x="450" y="363"/>
                    </a:lnTo>
                    <a:lnTo>
                      <a:pt x="446" y="367"/>
                    </a:lnTo>
                    <a:lnTo>
                      <a:pt x="442" y="371"/>
                    </a:lnTo>
                    <a:lnTo>
                      <a:pt x="437" y="373"/>
                    </a:lnTo>
                    <a:lnTo>
                      <a:pt x="431" y="376"/>
                    </a:lnTo>
                    <a:lnTo>
                      <a:pt x="427" y="377"/>
                    </a:lnTo>
                    <a:lnTo>
                      <a:pt x="422" y="378"/>
                    </a:lnTo>
                    <a:lnTo>
                      <a:pt x="419" y="378"/>
                    </a:lnTo>
                    <a:lnTo>
                      <a:pt x="40" y="378"/>
                    </a:lnTo>
                    <a:lnTo>
                      <a:pt x="35" y="377"/>
                    </a:lnTo>
                    <a:lnTo>
                      <a:pt x="32" y="377"/>
                    </a:lnTo>
                    <a:lnTo>
                      <a:pt x="29" y="376"/>
                    </a:lnTo>
                    <a:lnTo>
                      <a:pt x="24" y="374"/>
                    </a:lnTo>
                    <a:lnTo>
                      <a:pt x="20" y="372"/>
                    </a:lnTo>
                    <a:lnTo>
                      <a:pt x="16" y="369"/>
                    </a:lnTo>
                    <a:lnTo>
                      <a:pt x="13" y="366"/>
                    </a:lnTo>
                    <a:lnTo>
                      <a:pt x="9" y="363"/>
                    </a:lnTo>
                    <a:lnTo>
                      <a:pt x="8" y="361"/>
                    </a:lnTo>
                    <a:lnTo>
                      <a:pt x="5" y="358"/>
                    </a:lnTo>
                    <a:lnTo>
                      <a:pt x="3" y="354"/>
                    </a:lnTo>
                    <a:lnTo>
                      <a:pt x="2" y="353"/>
                    </a:lnTo>
                    <a:lnTo>
                      <a:pt x="1" y="349"/>
                    </a:lnTo>
                    <a:lnTo>
                      <a:pt x="0" y="345"/>
                    </a:lnTo>
                    <a:lnTo>
                      <a:pt x="0" y="341"/>
                    </a:lnTo>
                    <a:lnTo>
                      <a:pt x="0" y="3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93033" name="Freeform 9"/>
              <p:cNvSpPr>
                <a:spLocks/>
              </p:cNvSpPr>
              <p:nvPr/>
            </p:nvSpPr>
            <p:spPr bwMode="auto">
              <a:xfrm>
                <a:off x="3105" y="1318"/>
                <a:ext cx="143" cy="277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48" y="8"/>
                  </a:cxn>
                  <a:cxn ang="0">
                    <a:pos x="71" y="17"/>
                  </a:cxn>
                  <a:cxn ang="0">
                    <a:pos x="93" y="33"/>
                  </a:cxn>
                  <a:cxn ang="0">
                    <a:pos x="112" y="52"/>
                  </a:cxn>
                  <a:cxn ang="0">
                    <a:pos x="127" y="74"/>
                  </a:cxn>
                  <a:cxn ang="0">
                    <a:pos x="137" y="100"/>
                  </a:cxn>
                  <a:cxn ang="0">
                    <a:pos x="142" y="130"/>
                  </a:cxn>
                  <a:cxn ang="0">
                    <a:pos x="141" y="153"/>
                  </a:cxn>
                  <a:cxn ang="0">
                    <a:pos x="138" y="166"/>
                  </a:cxn>
                  <a:cxn ang="0">
                    <a:pos x="135" y="181"/>
                  </a:cxn>
                  <a:cxn ang="0">
                    <a:pos x="130" y="194"/>
                  </a:cxn>
                  <a:cxn ang="0">
                    <a:pos x="124" y="206"/>
                  </a:cxn>
                  <a:cxn ang="0">
                    <a:pos x="115" y="219"/>
                  </a:cxn>
                  <a:cxn ang="0">
                    <a:pos x="107" y="231"/>
                  </a:cxn>
                  <a:cxn ang="0">
                    <a:pos x="97" y="242"/>
                  </a:cxn>
                  <a:cxn ang="0">
                    <a:pos x="85" y="252"/>
                  </a:cxn>
                  <a:cxn ang="0">
                    <a:pos x="70" y="260"/>
                  </a:cxn>
                  <a:cxn ang="0">
                    <a:pos x="57" y="266"/>
                  </a:cxn>
                  <a:cxn ang="0">
                    <a:pos x="41" y="272"/>
                  </a:cxn>
                  <a:cxn ang="0">
                    <a:pos x="25" y="275"/>
                  </a:cxn>
                  <a:cxn ang="0">
                    <a:pos x="8" y="276"/>
                  </a:cxn>
                  <a:cxn ang="0">
                    <a:pos x="0" y="218"/>
                  </a:cxn>
                  <a:cxn ang="0">
                    <a:pos x="11" y="218"/>
                  </a:cxn>
                  <a:cxn ang="0">
                    <a:pos x="24" y="216"/>
                  </a:cxn>
                  <a:cxn ang="0">
                    <a:pos x="36" y="211"/>
                  </a:cxn>
                  <a:cxn ang="0">
                    <a:pos x="49" y="205"/>
                  </a:cxn>
                  <a:cxn ang="0">
                    <a:pos x="59" y="196"/>
                  </a:cxn>
                  <a:cxn ang="0">
                    <a:pos x="67" y="188"/>
                  </a:cxn>
                  <a:cxn ang="0">
                    <a:pos x="74" y="178"/>
                  </a:cxn>
                  <a:cxn ang="0">
                    <a:pos x="78" y="168"/>
                  </a:cxn>
                  <a:cxn ang="0">
                    <a:pos x="81" y="155"/>
                  </a:cxn>
                  <a:cxn ang="0">
                    <a:pos x="83" y="143"/>
                  </a:cxn>
                  <a:cxn ang="0">
                    <a:pos x="82" y="126"/>
                  </a:cxn>
                  <a:cxn ang="0">
                    <a:pos x="80" y="112"/>
                  </a:cxn>
                  <a:cxn ang="0">
                    <a:pos x="74" y="100"/>
                  </a:cxn>
                  <a:cxn ang="0">
                    <a:pos x="65" y="88"/>
                  </a:cxn>
                  <a:cxn ang="0">
                    <a:pos x="57" y="79"/>
                  </a:cxn>
                  <a:cxn ang="0">
                    <a:pos x="43" y="69"/>
                  </a:cxn>
                  <a:cxn ang="0">
                    <a:pos x="26" y="62"/>
                  </a:cxn>
                  <a:cxn ang="0">
                    <a:pos x="0" y="59"/>
                  </a:cxn>
                </a:cxnLst>
                <a:rect l="0" t="0" r="r" b="b"/>
                <a:pathLst>
                  <a:path w="143" h="277">
                    <a:moveTo>
                      <a:pt x="0" y="0"/>
                    </a:moveTo>
                    <a:lnTo>
                      <a:pt x="16" y="1"/>
                    </a:lnTo>
                    <a:lnTo>
                      <a:pt x="32" y="3"/>
                    </a:lnTo>
                    <a:lnTo>
                      <a:pt x="48" y="8"/>
                    </a:lnTo>
                    <a:lnTo>
                      <a:pt x="62" y="13"/>
                    </a:lnTo>
                    <a:lnTo>
                      <a:pt x="71" y="17"/>
                    </a:lnTo>
                    <a:lnTo>
                      <a:pt x="81" y="24"/>
                    </a:lnTo>
                    <a:lnTo>
                      <a:pt x="93" y="33"/>
                    </a:lnTo>
                    <a:lnTo>
                      <a:pt x="103" y="42"/>
                    </a:lnTo>
                    <a:lnTo>
                      <a:pt x="112" y="52"/>
                    </a:lnTo>
                    <a:lnTo>
                      <a:pt x="119" y="63"/>
                    </a:lnTo>
                    <a:lnTo>
                      <a:pt x="127" y="74"/>
                    </a:lnTo>
                    <a:lnTo>
                      <a:pt x="132" y="86"/>
                    </a:lnTo>
                    <a:lnTo>
                      <a:pt x="137" y="100"/>
                    </a:lnTo>
                    <a:lnTo>
                      <a:pt x="140" y="116"/>
                    </a:lnTo>
                    <a:lnTo>
                      <a:pt x="142" y="130"/>
                    </a:lnTo>
                    <a:lnTo>
                      <a:pt x="142" y="143"/>
                    </a:lnTo>
                    <a:lnTo>
                      <a:pt x="141" y="153"/>
                    </a:lnTo>
                    <a:lnTo>
                      <a:pt x="140" y="159"/>
                    </a:lnTo>
                    <a:lnTo>
                      <a:pt x="138" y="166"/>
                    </a:lnTo>
                    <a:lnTo>
                      <a:pt x="137" y="173"/>
                    </a:lnTo>
                    <a:lnTo>
                      <a:pt x="135" y="181"/>
                    </a:lnTo>
                    <a:lnTo>
                      <a:pt x="133" y="189"/>
                    </a:lnTo>
                    <a:lnTo>
                      <a:pt x="130" y="194"/>
                    </a:lnTo>
                    <a:lnTo>
                      <a:pt x="127" y="201"/>
                    </a:lnTo>
                    <a:lnTo>
                      <a:pt x="124" y="206"/>
                    </a:lnTo>
                    <a:lnTo>
                      <a:pt x="119" y="213"/>
                    </a:lnTo>
                    <a:lnTo>
                      <a:pt x="115" y="219"/>
                    </a:lnTo>
                    <a:lnTo>
                      <a:pt x="112" y="225"/>
                    </a:lnTo>
                    <a:lnTo>
                      <a:pt x="107" y="231"/>
                    </a:lnTo>
                    <a:lnTo>
                      <a:pt x="101" y="237"/>
                    </a:lnTo>
                    <a:lnTo>
                      <a:pt x="97" y="242"/>
                    </a:lnTo>
                    <a:lnTo>
                      <a:pt x="91" y="247"/>
                    </a:lnTo>
                    <a:lnTo>
                      <a:pt x="85" y="252"/>
                    </a:lnTo>
                    <a:lnTo>
                      <a:pt x="78" y="257"/>
                    </a:lnTo>
                    <a:lnTo>
                      <a:pt x="70" y="260"/>
                    </a:lnTo>
                    <a:lnTo>
                      <a:pt x="64" y="263"/>
                    </a:lnTo>
                    <a:lnTo>
                      <a:pt x="57" y="266"/>
                    </a:lnTo>
                    <a:lnTo>
                      <a:pt x="50" y="269"/>
                    </a:lnTo>
                    <a:lnTo>
                      <a:pt x="41" y="272"/>
                    </a:lnTo>
                    <a:lnTo>
                      <a:pt x="32" y="274"/>
                    </a:lnTo>
                    <a:lnTo>
                      <a:pt x="25" y="275"/>
                    </a:lnTo>
                    <a:lnTo>
                      <a:pt x="16" y="276"/>
                    </a:lnTo>
                    <a:lnTo>
                      <a:pt x="8" y="276"/>
                    </a:lnTo>
                    <a:lnTo>
                      <a:pt x="0" y="276"/>
                    </a:lnTo>
                    <a:lnTo>
                      <a:pt x="0" y="218"/>
                    </a:lnTo>
                    <a:lnTo>
                      <a:pt x="5" y="218"/>
                    </a:lnTo>
                    <a:lnTo>
                      <a:pt x="11" y="218"/>
                    </a:lnTo>
                    <a:lnTo>
                      <a:pt x="18" y="217"/>
                    </a:lnTo>
                    <a:lnTo>
                      <a:pt x="24" y="216"/>
                    </a:lnTo>
                    <a:lnTo>
                      <a:pt x="30" y="214"/>
                    </a:lnTo>
                    <a:lnTo>
                      <a:pt x="36" y="211"/>
                    </a:lnTo>
                    <a:lnTo>
                      <a:pt x="43" y="208"/>
                    </a:lnTo>
                    <a:lnTo>
                      <a:pt x="49" y="205"/>
                    </a:lnTo>
                    <a:lnTo>
                      <a:pt x="54" y="201"/>
                    </a:lnTo>
                    <a:lnTo>
                      <a:pt x="59" y="196"/>
                    </a:lnTo>
                    <a:lnTo>
                      <a:pt x="62" y="192"/>
                    </a:lnTo>
                    <a:lnTo>
                      <a:pt x="67" y="188"/>
                    </a:lnTo>
                    <a:lnTo>
                      <a:pt x="70" y="182"/>
                    </a:lnTo>
                    <a:lnTo>
                      <a:pt x="74" y="178"/>
                    </a:lnTo>
                    <a:lnTo>
                      <a:pt x="76" y="173"/>
                    </a:lnTo>
                    <a:lnTo>
                      <a:pt x="78" y="168"/>
                    </a:lnTo>
                    <a:lnTo>
                      <a:pt x="80" y="163"/>
                    </a:lnTo>
                    <a:lnTo>
                      <a:pt x="81" y="155"/>
                    </a:lnTo>
                    <a:lnTo>
                      <a:pt x="82" y="150"/>
                    </a:lnTo>
                    <a:lnTo>
                      <a:pt x="83" y="143"/>
                    </a:lnTo>
                    <a:lnTo>
                      <a:pt x="83" y="135"/>
                    </a:lnTo>
                    <a:lnTo>
                      <a:pt x="82" y="126"/>
                    </a:lnTo>
                    <a:lnTo>
                      <a:pt x="81" y="119"/>
                    </a:lnTo>
                    <a:lnTo>
                      <a:pt x="80" y="112"/>
                    </a:lnTo>
                    <a:lnTo>
                      <a:pt x="77" y="105"/>
                    </a:lnTo>
                    <a:lnTo>
                      <a:pt x="74" y="100"/>
                    </a:lnTo>
                    <a:lnTo>
                      <a:pt x="69" y="93"/>
                    </a:lnTo>
                    <a:lnTo>
                      <a:pt x="65" y="88"/>
                    </a:lnTo>
                    <a:lnTo>
                      <a:pt x="62" y="85"/>
                    </a:lnTo>
                    <a:lnTo>
                      <a:pt x="57" y="79"/>
                    </a:lnTo>
                    <a:lnTo>
                      <a:pt x="51" y="74"/>
                    </a:lnTo>
                    <a:lnTo>
                      <a:pt x="43" y="69"/>
                    </a:lnTo>
                    <a:lnTo>
                      <a:pt x="36" y="65"/>
                    </a:lnTo>
                    <a:lnTo>
                      <a:pt x="26" y="62"/>
                    </a:lnTo>
                    <a:lnTo>
                      <a:pt x="13" y="59"/>
                    </a:ln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793034" name="Group 10"/>
          <p:cNvGrpSpPr>
            <a:grpSpLocks/>
          </p:cNvGrpSpPr>
          <p:nvPr/>
        </p:nvGrpSpPr>
        <p:grpSpPr bwMode="auto">
          <a:xfrm>
            <a:off x="2913063" y="2852738"/>
            <a:ext cx="1011237" cy="852487"/>
            <a:chOff x="1541" y="2403"/>
            <a:chExt cx="1097" cy="1097"/>
          </a:xfrm>
        </p:grpSpPr>
        <p:sp>
          <p:nvSpPr>
            <p:cNvPr id="1793035" name="AutoShape 11"/>
            <p:cNvSpPr>
              <a:spLocks noChangeArrowheads="1"/>
            </p:cNvSpPr>
            <p:nvPr/>
          </p:nvSpPr>
          <p:spPr bwMode="auto">
            <a:xfrm>
              <a:off x="1541" y="2403"/>
              <a:ext cx="1097" cy="1097"/>
            </a:xfrm>
            <a:prstGeom prst="roundRect">
              <a:avLst>
                <a:gd name="adj" fmla="val 12394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93036" name="Group 12"/>
            <p:cNvGrpSpPr>
              <a:grpSpLocks/>
            </p:cNvGrpSpPr>
            <p:nvPr/>
          </p:nvGrpSpPr>
          <p:grpSpPr bwMode="auto">
            <a:xfrm>
              <a:off x="1903" y="2495"/>
              <a:ext cx="366" cy="912"/>
              <a:chOff x="1903" y="2495"/>
              <a:chExt cx="366" cy="912"/>
            </a:xfrm>
          </p:grpSpPr>
          <p:sp>
            <p:nvSpPr>
              <p:cNvPr id="1793037" name="Freeform 13"/>
              <p:cNvSpPr>
                <a:spLocks/>
              </p:cNvSpPr>
              <p:nvPr/>
            </p:nvSpPr>
            <p:spPr bwMode="auto">
              <a:xfrm>
                <a:off x="1903" y="2496"/>
                <a:ext cx="214" cy="911"/>
              </a:xfrm>
              <a:custGeom>
                <a:avLst/>
                <a:gdLst/>
                <a:ahLst/>
                <a:cxnLst>
                  <a:cxn ang="0">
                    <a:pos x="203" y="255"/>
                  </a:cxn>
                  <a:cxn ang="0">
                    <a:pos x="194" y="263"/>
                  </a:cxn>
                  <a:cxn ang="0">
                    <a:pos x="182" y="277"/>
                  </a:cxn>
                  <a:cxn ang="0">
                    <a:pos x="173" y="293"/>
                  </a:cxn>
                  <a:cxn ang="0">
                    <a:pos x="165" y="313"/>
                  </a:cxn>
                  <a:cxn ang="0">
                    <a:pos x="154" y="352"/>
                  </a:cxn>
                  <a:cxn ang="0">
                    <a:pos x="147" y="398"/>
                  </a:cxn>
                  <a:cxn ang="0">
                    <a:pos x="145" y="437"/>
                  </a:cxn>
                  <a:cxn ang="0">
                    <a:pos x="146" y="483"/>
                  </a:cxn>
                  <a:cxn ang="0">
                    <a:pos x="148" y="518"/>
                  </a:cxn>
                  <a:cxn ang="0">
                    <a:pos x="152" y="550"/>
                  </a:cxn>
                  <a:cxn ang="0">
                    <a:pos x="159" y="578"/>
                  </a:cxn>
                  <a:cxn ang="0">
                    <a:pos x="166" y="603"/>
                  </a:cxn>
                  <a:cxn ang="0">
                    <a:pos x="176" y="625"/>
                  </a:cxn>
                  <a:cxn ang="0">
                    <a:pos x="187" y="642"/>
                  </a:cxn>
                  <a:cxn ang="0">
                    <a:pos x="200" y="654"/>
                  </a:cxn>
                  <a:cxn ang="0">
                    <a:pos x="212" y="660"/>
                  </a:cxn>
                  <a:cxn ang="0">
                    <a:pos x="202" y="909"/>
                  </a:cxn>
                  <a:cxn ang="0">
                    <a:pos x="184" y="905"/>
                  </a:cxn>
                  <a:cxn ang="0">
                    <a:pos x="168" y="899"/>
                  </a:cxn>
                  <a:cxn ang="0">
                    <a:pos x="149" y="889"/>
                  </a:cxn>
                  <a:cxn ang="0">
                    <a:pos x="133" y="877"/>
                  </a:cxn>
                  <a:cxn ang="0">
                    <a:pos x="119" y="862"/>
                  </a:cxn>
                  <a:cxn ang="0">
                    <a:pos x="104" y="847"/>
                  </a:cxn>
                  <a:cxn ang="0">
                    <a:pos x="92" y="829"/>
                  </a:cxn>
                  <a:cxn ang="0">
                    <a:pos x="67" y="786"/>
                  </a:cxn>
                  <a:cxn ang="0">
                    <a:pos x="41" y="725"/>
                  </a:cxn>
                  <a:cxn ang="0">
                    <a:pos x="26" y="673"/>
                  </a:cxn>
                  <a:cxn ang="0">
                    <a:pos x="16" y="630"/>
                  </a:cxn>
                  <a:cxn ang="0">
                    <a:pos x="3" y="530"/>
                  </a:cxn>
                  <a:cxn ang="0">
                    <a:pos x="0" y="474"/>
                  </a:cxn>
                  <a:cxn ang="0">
                    <a:pos x="1" y="408"/>
                  </a:cxn>
                  <a:cxn ang="0">
                    <a:pos x="5" y="353"/>
                  </a:cxn>
                  <a:cxn ang="0">
                    <a:pos x="14" y="290"/>
                  </a:cxn>
                  <a:cxn ang="0">
                    <a:pos x="26" y="235"/>
                  </a:cxn>
                  <a:cxn ang="0">
                    <a:pos x="42" y="181"/>
                  </a:cxn>
                  <a:cxn ang="0">
                    <a:pos x="62" y="135"/>
                  </a:cxn>
                  <a:cxn ang="0">
                    <a:pos x="77" y="105"/>
                  </a:cxn>
                  <a:cxn ang="0">
                    <a:pos x="93" y="79"/>
                  </a:cxn>
                  <a:cxn ang="0">
                    <a:pos x="110" y="57"/>
                  </a:cxn>
                  <a:cxn ang="0">
                    <a:pos x="130" y="35"/>
                  </a:cxn>
                  <a:cxn ang="0">
                    <a:pos x="152" y="19"/>
                  </a:cxn>
                  <a:cxn ang="0">
                    <a:pos x="173" y="8"/>
                  </a:cxn>
                  <a:cxn ang="0">
                    <a:pos x="191" y="2"/>
                  </a:cxn>
                  <a:cxn ang="0">
                    <a:pos x="207" y="0"/>
                  </a:cxn>
                </a:cxnLst>
                <a:rect l="0" t="0" r="r" b="b"/>
                <a:pathLst>
                  <a:path w="214" h="911">
                    <a:moveTo>
                      <a:pt x="213" y="250"/>
                    </a:moveTo>
                    <a:lnTo>
                      <a:pt x="208" y="253"/>
                    </a:lnTo>
                    <a:lnTo>
                      <a:pt x="203" y="255"/>
                    </a:lnTo>
                    <a:lnTo>
                      <a:pt x="199" y="257"/>
                    </a:lnTo>
                    <a:lnTo>
                      <a:pt x="197" y="260"/>
                    </a:lnTo>
                    <a:lnTo>
                      <a:pt x="194" y="263"/>
                    </a:lnTo>
                    <a:lnTo>
                      <a:pt x="191" y="266"/>
                    </a:lnTo>
                    <a:lnTo>
                      <a:pt x="186" y="271"/>
                    </a:lnTo>
                    <a:lnTo>
                      <a:pt x="182" y="277"/>
                    </a:lnTo>
                    <a:lnTo>
                      <a:pt x="178" y="283"/>
                    </a:lnTo>
                    <a:lnTo>
                      <a:pt x="175" y="288"/>
                    </a:lnTo>
                    <a:lnTo>
                      <a:pt x="173" y="293"/>
                    </a:lnTo>
                    <a:lnTo>
                      <a:pt x="170" y="300"/>
                    </a:lnTo>
                    <a:lnTo>
                      <a:pt x="168" y="306"/>
                    </a:lnTo>
                    <a:lnTo>
                      <a:pt x="165" y="313"/>
                    </a:lnTo>
                    <a:lnTo>
                      <a:pt x="162" y="324"/>
                    </a:lnTo>
                    <a:lnTo>
                      <a:pt x="158" y="335"/>
                    </a:lnTo>
                    <a:lnTo>
                      <a:pt x="154" y="352"/>
                    </a:lnTo>
                    <a:lnTo>
                      <a:pt x="151" y="368"/>
                    </a:lnTo>
                    <a:lnTo>
                      <a:pt x="149" y="383"/>
                    </a:lnTo>
                    <a:lnTo>
                      <a:pt x="147" y="398"/>
                    </a:lnTo>
                    <a:lnTo>
                      <a:pt x="146" y="411"/>
                    </a:lnTo>
                    <a:lnTo>
                      <a:pt x="146" y="423"/>
                    </a:lnTo>
                    <a:lnTo>
                      <a:pt x="145" y="437"/>
                    </a:lnTo>
                    <a:lnTo>
                      <a:pt x="145" y="451"/>
                    </a:lnTo>
                    <a:lnTo>
                      <a:pt x="145" y="471"/>
                    </a:lnTo>
                    <a:lnTo>
                      <a:pt x="146" y="483"/>
                    </a:lnTo>
                    <a:lnTo>
                      <a:pt x="146" y="497"/>
                    </a:lnTo>
                    <a:lnTo>
                      <a:pt x="147" y="510"/>
                    </a:lnTo>
                    <a:lnTo>
                      <a:pt x="148" y="518"/>
                    </a:lnTo>
                    <a:lnTo>
                      <a:pt x="149" y="529"/>
                    </a:lnTo>
                    <a:lnTo>
                      <a:pt x="151" y="539"/>
                    </a:lnTo>
                    <a:lnTo>
                      <a:pt x="152" y="550"/>
                    </a:lnTo>
                    <a:lnTo>
                      <a:pt x="155" y="560"/>
                    </a:lnTo>
                    <a:lnTo>
                      <a:pt x="157" y="569"/>
                    </a:lnTo>
                    <a:lnTo>
                      <a:pt x="159" y="578"/>
                    </a:lnTo>
                    <a:lnTo>
                      <a:pt x="162" y="587"/>
                    </a:lnTo>
                    <a:lnTo>
                      <a:pt x="164" y="595"/>
                    </a:lnTo>
                    <a:lnTo>
                      <a:pt x="166" y="603"/>
                    </a:lnTo>
                    <a:lnTo>
                      <a:pt x="170" y="610"/>
                    </a:lnTo>
                    <a:lnTo>
                      <a:pt x="173" y="618"/>
                    </a:lnTo>
                    <a:lnTo>
                      <a:pt x="176" y="625"/>
                    </a:lnTo>
                    <a:lnTo>
                      <a:pt x="180" y="631"/>
                    </a:lnTo>
                    <a:lnTo>
                      <a:pt x="184" y="637"/>
                    </a:lnTo>
                    <a:lnTo>
                      <a:pt x="187" y="642"/>
                    </a:lnTo>
                    <a:lnTo>
                      <a:pt x="191" y="646"/>
                    </a:lnTo>
                    <a:lnTo>
                      <a:pt x="196" y="650"/>
                    </a:lnTo>
                    <a:lnTo>
                      <a:pt x="200" y="654"/>
                    </a:lnTo>
                    <a:lnTo>
                      <a:pt x="203" y="657"/>
                    </a:lnTo>
                    <a:lnTo>
                      <a:pt x="207" y="658"/>
                    </a:lnTo>
                    <a:lnTo>
                      <a:pt x="212" y="660"/>
                    </a:lnTo>
                    <a:lnTo>
                      <a:pt x="212" y="910"/>
                    </a:lnTo>
                    <a:lnTo>
                      <a:pt x="208" y="909"/>
                    </a:lnTo>
                    <a:lnTo>
                      <a:pt x="202" y="909"/>
                    </a:lnTo>
                    <a:lnTo>
                      <a:pt x="196" y="908"/>
                    </a:lnTo>
                    <a:lnTo>
                      <a:pt x="190" y="907"/>
                    </a:lnTo>
                    <a:lnTo>
                      <a:pt x="184" y="905"/>
                    </a:lnTo>
                    <a:lnTo>
                      <a:pt x="178" y="904"/>
                    </a:lnTo>
                    <a:lnTo>
                      <a:pt x="173" y="901"/>
                    </a:lnTo>
                    <a:lnTo>
                      <a:pt x="168" y="899"/>
                    </a:lnTo>
                    <a:lnTo>
                      <a:pt x="162" y="896"/>
                    </a:lnTo>
                    <a:lnTo>
                      <a:pt x="155" y="893"/>
                    </a:lnTo>
                    <a:lnTo>
                      <a:pt x="149" y="889"/>
                    </a:lnTo>
                    <a:lnTo>
                      <a:pt x="145" y="885"/>
                    </a:lnTo>
                    <a:lnTo>
                      <a:pt x="140" y="881"/>
                    </a:lnTo>
                    <a:lnTo>
                      <a:pt x="133" y="877"/>
                    </a:lnTo>
                    <a:lnTo>
                      <a:pt x="129" y="873"/>
                    </a:lnTo>
                    <a:lnTo>
                      <a:pt x="123" y="868"/>
                    </a:lnTo>
                    <a:lnTo>
                      <a:pt x="119" y="862"/>
                    </a:lnTo>
                    <a:lnTo>
                      <a:pt x="114" y="857"/>
                    </a:lnTo>
                    <a:lnTo>
                      <a:pt x="109" y="853"/>
                    </a:lnTo>
                    <a:lnTo>
                      <a:pt x="104" y="847"/>
                    </a:lnTo>
                    <a:lnTo>
                      <a:pt x="100" y="842"/>
                    </a:lnTo>
                    <a:lnTo>
                      <a:pt x="95" y="835"/>
                    </a:lnTo>
                    <a:lnTo>
                      <a:pt x="92" y="829"/>
                    </a:lnTo>
                    <a:lnTo>
                      <a:pt x="86" y="820"/>
                    </a:lnTo>
                    <a:lnTo>
                      <a:pt x="76" y="803"/>
                    </a:lnTo>
                    <a:lnTo>
                      <a:pt x="67" y="786"/>
                    </a:lnTo>
                    <a:lnTo>
                      <a:pt x="58" y="766"/>
                    </a:lnTo>
                    <a:lnTo>
                      <a:pt x="48" y="743"/>
                    </a:lnTo>
                    <a:lnTo>
                      <a:pt x="41" y="725"/>
                    </a:lnTo>
                    <a:lnTo>
                      <a:pt x="36" y="706"/>
                    </a:lnTo>
                    <a:lnTo>
                      <a:pt x="30" y="689"/>
                    </a:lnTo>
                    <a:lnTo>
                      <a:pt x="26" y="673"/>
                    </a:lnTo>
                    <a:lnTo>
                      <a:pt x="21" y="655"/>
                    </a:lnTo>
                    <a:lnTo>
                      <a:pt x="19" y="641"/>
                    </a:lnTo>
                    <a:lnTo>
                      <a:pt x="16" y="630"/>
                    </a:lnTo>
                    <a:lnTo>
                      <a:pt x="14" y="621"/>
                    </a:lnTo>
                    <a:lnTo>
                      <a:pt x="13" y="609"/>
                    </a:lnTo>
                    <a:lnTo>
                      <a:pt x="3" y="530"/>
                    </a:lnTo>
                    <a:lnTo>
                      <a:pt x="2" y="512"/>
                    </a:lnTo>
                    <a:lnTo>
                      <a:pt x="1" y="494"/>
                    </a:lnTo>
                    <a:lnTo>
                      <a:pt x="0" y="474"/>
                    </a:lnTo>
                    <a:lnTo>
                      <a:pt x="0" y="451"/>
                    </a:lnTo>
                    <a:lnTo>
                      <a:pt x="0" y="427"/>
                    </a:lnTo>
                    <a:lnTo>
                      <a:pt x="1" y="408"/>
                    </a:lnTo>
                    <a:lnTo>
                      <a:pt x="2" y="390"/>
                    </a:lnTo>
                    <a:lnTo>
                      <a:pt x="4" y="373"/>
                    </a:lnTo>
                    <a:lnTo>
                      <a:pt x="5" y="353"/>
                    </a:lnTo>
                    <a:lnTo>
                      <a:pt x="8" y="332"/>
                    </a:lnTo>
                    <a:lnTo>
                      <a:pt x="11" y="309"/>
                    </a:lnTo>
                    <a:lnTo>
                      <a:pt x="14" y="290"/>
                    </a:lnTo>
                    <a:lnTo>
                      <a:pt x="18" y="273"/>
                    </a:lnTo>
                    <a:lnTo>
                      <a:pt x="21" y="254"/>
                    </a:lnTo>
                    <a:lnTo>
                      <a:pt x="26" y="235"/>
                    </a:lnTo>
                    <a:lnTo>
                      <a:pt x="32" y="213"/>
                    </a:lnTo>
                    <a:lnTo>
                      <a:pt x="37" y="197"/>
                    </a:lnTo>
                    <a:lnTo>
                      <a:pt x="42" y="181"/>
                    </a:lnTo>
                    <a:lnTo>
                      <a:pt x="49" y="164"/>
                    </a:lnTo>
                    <a:lnTo>
                      <a:pt x="55" y="148"/>
                    </a:lnTo>
                    <a:lnTo>
                      <a:pt x="62" y="135"/>
                    </a:lnTo>
                    <a:lnTo>
                      <a:pt x="67" y="124"/>
                    </a:lnTo>
                    <a:lnTo>
                      <a:pt x="72" y="113"/>
                    </a:lnTo>
                    <a:lnTo>
                      <a:pt x="77" y="105"/>
                    </a:lnTo>
                    <a:lnTo>
                      <a:pt x="82" y="96"/>
                    </a:lnTo>
                    <a:lnTo>
                      <a:pt x="87" y="88"/>
                    </a:lnTo>
                    <a:lnTo>
                      <a:pt x="93" y="79"/>
                    </a:lnTo>
                    <a:lnTo>
                      <a:pt x="98" y="71"/>
                    </a:lnTo>
                    <a:lnTo>
                      <a:pt x="104" y="62"/>
                    </a:lnTo>
                    <a:lnTo>
                      <a:pt x="110" y="57"/>
                    </a:lnTo>
                    <a:lnTo>
                      <a:pt x="117" y="49"/>
                    </a:lnTo>
                    <a:lnTo>
                      <a:pt x="123" y="42"/>
                    </a:lnTo>
                    <a:lnTo>
                      <a:pt x="130" y="35"/>
                    </a:lnTo>
                    <a:lnTo>
                      <a:pt x="137" y="30"/>
                    </a:lnTo>
                    <a:lnTo>
                      <a:pt x="145" y="24"/>
                    </a:lnTo>
                    <a:lnTo>
                      <a:pt x="152" y="19"/>
                    </a:lnTo>
                    <a:lnTo>
                      <a:pt x="160" y="14"/>
                    </a:lnTo>
                    <a:lnTo>
                      <a:pt x="165" y="11"/>
                    </a:lnTo>
                    <a:lnTo>
                      <a:pt x="173" y="8"/>
                    </a:lnTo>
                    <a:lnTo>
                      <a:pt x="180" y="5"/>
                    </a:lnTo>
                    <a:lnTo>
                      <a:pt x="185" y="4"/>
                    </a:lnTo>
                    <a:lnTo>
                      <a:pt x="191" y="2"/>
                    </a:lnTo>
                    <a:lnTo>
                      <a:pt x="196" y="2"/>
                    </a:lnTo>
                    <a:lnTo>
                      <a:pt x="201" y="1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3" y="25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793038" name="Group 14"/>
              <p:cNvGrpSpPr>
                <a:grpSpLocks/>
              </p:cNvGrpSpPr>
              <p:nvPr/>
            </p:nvGrpSpPr>
            <p:grpSpPr bwMode="auto">
              <a:xfrm>
                <a:off x="2141" y="2495"/>
                <a:ext cx="95" cy="244"/>
                <a:chOff x="2141" y="2495"/>
                <a:chExt cx="95" cy="244"/>
              </a:xfrm>
            </p:grpSpPr>
            <p:sp>
              <p:nvSpPr>
                <p:cNvPr id="1793039" name="AutoShape 15"/>
                <p:cNvSpPr>
                  <a:spLocks noChangeArrowheads="1"/>
                </p:cNvSpPr>
                <p:nvPr/>
              </p:nvSpPr>
              <p:spPr bwMode="auto">
                <a:xfrm>
                  <a:off x="2175" y="2495"/>
                  <a:ext cx="61" cy="244"/>
                </a:xfrm>
                <a:prstGeom prst="roundRect">
                  <a:avLst>
                    <a:gd name="adj" fmla="val 15935"/>
                  </a:avLst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1" y="2495"/>
                  <a:ext cx="37" cy="24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93041" name="Group 17"/>
              <p:cNvGrpSpPr>
                <a:grpSpLocks/>
              </p:cNvGrpSpPr>
              <p:nvPr/>
            </p:nvGrpSpPr>
            <p:grpSpPr bwMode="auto">
              <a:xfrm>
                <a:off x="2138" y="3160"/>
                <a:ext cx="131" cy="246"/>
                <a:chOff x="2138" y="3160"/>
                <a:chExt cx="131" cy="246"/>
              </a:xfrm>
            </p:grpSpPr>
            <p:sp>
              <p:nvSpPr>
                <p:cNvPr id="1793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2207" y="3160"/>
                  <a:ext cx="62" cy="246"/>
                </a:xfrm>
                <a:prstGeom prst="roundRect">
                  <a:avLst>
                    <a:gd name="adj" fmla="val 15708"/>
                  </a:avLst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4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38" y="3160"/>
                  <a:ext cx="89" cy="2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793044" name="Group 20"/>
          <p:cNvGrpSpPr>
            <a:grpSpLocks/>
          </p:cNvGrpSpPr>
          <p:nvPr/>
        </p:nvGrpSpPr>
        <p:grpSpPr bwMode="auto">
          <a:xfrm>
            <a:off x="5434013" y="2852738"/>
            <a:ext cx="1011237" cy="852487"/>
            <a:chOff x="3052" y="2404"/>
            <a:chExt cx="1071" cy="1095"/>
          </a:xfrm>
        </p:grpSpPr>
        <p:sp>
          <p:nvSpPr>
            <p:cNvPr id="1793045" name="AutoShape 21"/>
            <p:cNvSpPr>
              <a:spLocks noChangeArrowheads="1"/>
            </p:cNvSpPr>
            <p:nvPr/>
          </p:nvSpPr>
          <p:spPr bwMode="auto">
            <a:xfrm>
              <a:off x="3052" y="2404"/>
              <a:ext cx="1071" cy="1095"/>
            </a:xfrm>
            <a:prstGeom prst="roundRect">
              <a:avLst>
                <a:gd name="adj" fmla="val 1222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93046" name="Group 22"/>
            <p:cNvGrpSpPr>
              <a:grpSpLocks/>
            </p:cNvGrpSpPr>
            <p:nvPr/>
          </p:nvGrpSpPr>
          <p:grpSpPr bwMode="auto">
            <a:xfrm>
              <a:off x="3131" y="2495"/>
              <a:ext cx="908" cy="920"/>
              <a:chOff x="3131" y="2495"/>
              <a:chExt cx="908" cy="920"/>
            </a:xfrm>
          </p:grpSpPr>
          <p:grpSp>
            <p:nvGrpSpPr>
              <p:cNvPr id="1793047" name="Group 23"/>
              <p:cNvGrpSpPr>
                <a:grpSpLocks/>
              </p:cNvGrpSpPr>
              <p:nvPr/>
            </p:nvGrpSpPr>
            <p:grpSpPr bwMode="auto">
              <a:xfrm>
                <a:off x="3305" y="2716"/>
                <a:ext cx="567" cy="355"/>
                <a:chOff x="3305" y="2716"/>
                <a:chExt cx="567" cy="355"/>
              </a:xfrm>
            </p:grpSpPr>
            <p:grpSp>
              <p:nvGrpSpPr>
                <p:cNvPr id="1793048" name="Group 24"/>
                <p:cNvGrpSpPr>
                  <a:grpSpLocks/>
                </p:cNvGrpSpPr>
                <p:nvPr/>
              </p:nvGrpSpPr>
              <p:grpSpPr bwMode="auto">
                <a:xfrm>
                  <a:off x="3305" y="2995"/>
                  <a:ext cx="565" cy="76"/>
                  <a:chOff x="3305" y="2995"/>
                  <a:chExt cx="565" cy="76"/>
                </a:xfrm>
              </p:grpSpPr>
              <p:sp>
                <p:nvSpPr>
                  <p:cNvPr id="179304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2995"/>
                    <a:ext cx="478" cy="76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79305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799" y="2996"/>
                    <a:ext cx="24" cy="7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79305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2996"/>
                    <a:ext cx="26" cy="7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93052" name="Group 28"/>
                <p:cNvGrpSpPr>
                  <a:grpSpLocks/>
                </p:cNvGrpSpPr>
                <p:nvPr/>
              </p:nvGrpSpPr>
              <p:grpSpPr bwMode="auto">
                <a:xfrm>
                  <a:off x="3543" y="2716"/>
                  <a:ext cx="329" cy="262"/>
                  <a:chOff x="3543" y="2716"/>
                  <a:chExt cx="329" cy="262"/>
                </a:xfrm>
              </p:grpSpPr>
              <p:sp>
                <p:nvSpPr>
                  <p:cNvPr id="1793053" name="Freeform 29"/>
                  <p:cNvSpPr>
                    <a:spLocks/>
                  </p:cNvSpPr>
                  <p:nvPr/>
                </p:nvSpPr>
                <p:spPr bwMode="auto">
                  <a:xfrm>
                    <a:off x="3689" y="2726"/>
                    <a:ext cx="183" cy="252"/>
                  </a:xfrm>
                  <a:custGeom>
                    <a:avLst/>
                    <a:gdLst/>
                    <a:ahLst/>
                    <a:cxnLst>
                      <a:cxn ang="0">
                        <a:pos x="7" y="1"/>
                      </a:cxn>
                      <a:cxn ang="0">
                        <a:pos x="25" y="6"/>
                      </a:cxn>
                      <a:cxn ang="0">
                        <a:pos x="39" y="14"/>
                      </a:cxn>
                      <a:cxn ang="0">
                        <a:pos x="51" y="23"/>
                      </a:cxn>
                      <a:cxn ang="0">
                        <a:pos x="59" y="36"/>
                      </a:cxn>
                      <a:cxn ang="0">
                        <a:pos x="66" y="48"/>
                      </a:cxn>
                      <a:cxn ang="0">
                        <a:pos x="70" y="63"/>
                      </a:cxn>
                      <a:cxn ang="0">
                        <a:pos x="71" y="76"/>
                      </a:cxn>
                      <a:cxn ang="0">
                        <a:pos x="70" y="84"/>
                      </a:cxn>
                      <a:cxn ang="0">
                        <a:pos x="110" y="84"/>
                      </a:cxn>
                      <a:cxn ang="0">
                        <a:pos x="125" y="87"/>
                      </a:cxn>
                      <a:cxn ang="0">
                        <a:pos x="142" y="94"/>
                      </a:cxn>
                      <a:cxn ang="0">
                        <a:pos x="155" y="103"/>
                      </a:cxn>
                      <a:cxn ang="0">
                        <a:pos x="169" y="115"/>
                      </a:cxn>
                      <a:cxn ang="0">
                        <a:pos x="176" y="130"/>
                      </a:cxn>
                      <a:cxn ang="0">
                        <a:pos x="180" y="143"/>
                      </a:cxn>
                      <a:cxn ang="0">
                        <a:pos x="182" y="157"/>
                      </a:cxn>
                      <a:cxn ang="0">
                        <a:pos x="151" y="251"/>
                      </a:cxn>
                      <a:cxn ang="0">
                        <a:pos x="151" y="151"/>
                      </a:cxn>
                      <a:cxn ang="0">
                        <a:pos x="148" y="141"/>
                      </a:cxn>
                      <a:cxn ang="0">
                        <a:pos x="144" y="132"/>
                      </a:cxn>
                      <a:cxn ang="0">
                        <a:pos x="138" y="126"/>
                      </a:cxn>
                      <a:cxn ang="0">
                        <a:pos x="127" y="119"/>
                      </a:cxn>
                      <a:cxn ang="0">
                        <a:pos x="120" y="115"/>
                      </a:cxn>
                      <a:cxn ang="0">
                        <a:pos x="108" y="113"/>
                      </a:cxn>
                      <a:cxn ang="0">
                        <a:pos x="26" y="112"/>
                      </a:cxn>
                      <a:cxn ang="0">
                        <a:pos x="34" y="103"/>
                      </a:cxn>
                      <a:cxn ang="0">
                        <a:pos x="39" y="95"/>
                      </a:cxn>
                      <a:cxn ang="0">
                        <a:pos x="43" y="82"/>
                      </a:cxn>
                      <a:cxn ang="0">
                        <a:pos x="43" y="71"/>
                      </a:cxn>
                      <a:cxn ang="0">
                        <a:pos x="39" y="56"/>
                      </a:cxn>
                      <a:cxn ang="0">
                        <a:pos x="34" y="47"/>
                      </a:cxn>
                      <a:cxn ang="0">
                        <a:pos x="22" y="35"/>
                      </a:cxn>
                      <a:cxn ang="0">
                        <a:pos x="11" y="3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83" h="252">
                        <a:moveTo>
                          <a:pt x="0" y="0"/>
                        </a:moveTo>
                        <a:lnTo>
                          <a:pt x="7" y="1"/>
                        </a:lnTo>
                        <a:lnTo>
                          <a:pt x="16" y="4"/>
                        </a:lnTo>
                        <a:lnTo>
                          <a:pt x="25" y="6"/>
                        </a:lnTo>
                        <a:lnTo>
                          <a:pt x="33" y="9"/>
                        </a:lnTo>
                        <a:lnTo>
                          <a:pt x="39" y="14"/>
                        </a:lnTo>
                        <a:lnTo>
                          <a:pt x="46" y="18"/>
                        </a:lnTo>
                        <a:lnTo>
                          <a:pt x="51" y="23"/>
                        </a:lnTo>
                        <a:lnTo>
                          <a:pt x="56" y="28"/>
                        </a:lnTo>
                        <a:lnTo>
                          <a:pt x="59" y="36"/>
                        </a:lnTo>
                        <a:lnTo>
                          <a:pt x="63" y="42"/>
                        </a:lnTo>
                        <a:lnTo>
                          <a:pt x="66" y="48"/>
                        </a:lnTo>
                        <a:lnTo>
                          <a:pt x="69" y="56"/>
                        </a:lnTo>
                        <a:lnTo>
                          <a:pt x="70" y="63"/>
                        </a:lnTo>
                        <a:lnTo>
                          <a:pt x="71" y="70"/>
                        </a:lnTo>
                        <a:lnTo>
                          <a:pt x="71" y="76"/>
                        </a:lnTo>
                        <a:lnTo>
                          <a:pt x="71" y="79"/>
                        </a:lnTo>
                        <a:lnTo>
                          <a:pt x="70" y="84"/>
                        </a:lnTo>
                        <a:lnTo>
                          <a:pt x="102" y="84"/>
                        </a:lnTo>
                        <a:lnTo>
                          <a:pt x="110" y="84"/>
                        </a:lnTo>
                        <a:lnTo>
                          <a:pt x="118" y="85"/>
                        </a:lnTo>
                        <a:lnTo>
                          <a:pt x="125" y="87"/>
                        </a:lnTo>
                        <a:lnTo>
                          <a:pt x="132" y="90"/>
                        </a:lnTo>
                        <a:lnTo>
                          <a:pt x="142" y="94"/>
                        </a:lnTo>
                        <a:lnTo>
                          <a:pt x="148" y="98"/>
                        </a:lnTo>
                        <a:lnTo>
                          <a:pt x="155" y="103"/>
                        </a:lnTo>
                        <a:lnTo>
                          <a:pt x="161" y="110"/>
                        </a:lnTo>
                        <a:lnTo>
                          <a:pt x="169" y="115"/>
                        </a:lnTo>
                        <a:lnTo>
                          <a:pt x="173" y="123"/>
                        </a:lnTo>
                        <a:lnTo>
                          <a:pt x="176" y="130"/>
                        </a:lnTo>
                        <a:lnTo>
                          <a:pt x="179" y="138"/>
                        </a:lnTo>
                        <a:lnTo>
                          <a:pt x="180" y="143"/>
                        </a:lnTo>
                        <a:lnTo>
                          <a:pt x="182" y="149"/>
                        </a:lnTo>
                        <a:lnTo>
                          <a:pt x="182" y="157"/>
                        </a:lnTo>
                        <a:lnTo>
                          <a:pt x="182" y="251"/>
                        </a:lnTo>
                        <a:lnTo>
                          <a:pt x="151" y="251"/>
                        </a:lnTo>
                        <a:lnTo>
                          <a:pt x="151" y="158"/>
                        </a:lnTo>
                        <a:lnTo>
                          <a:pt x="151" y="151"/>
                        </a:lnTo>
                        <a:lnTo>
                          <a:pt x="150" y="146"/>
                        </a:lnTo>
                        <a:lnTo>
                          <a:pt x="148" y="141"/>
                        </a:lnTo>
                        <a:lnTo>
                          <a:pt x="148" y="138"/>
                        </a:lnTo>
                        <a:lnTo>
                          <a:pt x="144" y="132"/>
                        </a:lnTo>
                        <a:lnTo>
                          <a:pt x="140" y="128"/>
                        </a:lnTo>
                        <a:lnTo>
                          <a:pt x="138" y="126"/>
                        </a:lnTo>
                        <a:lnTo>
                          <a:pt x="132" y="122"/>
                        </a:lnTo>
                        <a:lnTo>
                          <a:pt x="127" y="119"/>
                        </a:lnTo>
                        <a:lnTo>
                          <a:pt x="124" y="117"/>
                        </a:lnTo>
                        <a:lnTo>
                          <a:pt x="120" y="115"/>
                        </a:lnTo>
                        <a:lnTo>
                          <a:pt x="115" y="114"/>
                        </a:lnTo>
                        <a:lnTo>
                          <a:pt x="108" y="113"/>
                        </a:lnTo>
                        <a:lnTo>
                          <a:pt x="103" y="112"/>
                        </a:lnTo>
                        <a:lnTo>
                          <a:pt x="26" y="112"/>
                        </a:lnTo>
                        <a:lnTo>
                          <a:pt x="31" y="108"/>
                        </a:lnTo>
                        <a:lnTo>
                          <a:pt x="34" y="103"/>
                        </a:lnTo>
                        <a:lnTo>
                          <a:pt x="37" y="99"/>
                        </a:lnTo>
                        <a:lnTo>
                          <a:pt x="39" y="95"/>
                        </a:lnTo>
                        <a:lnTo>
                          <a:pt x="42" y="89"/>
                        </a:lnTo>
                        <a:lnTo>
                          <a:pt x="43" y="82"/>
                        </a:lnTo>
                        <a:lnTo>
                          <a:pt x="43" y="77"/>
                        </a:lnTo>
                        <a:lnTo>
                          <a:pt x="43" y="71"/>
                        </a:lnTo>
                        <a:lnTo>
                          <a:pt x="42" y="63"/>
                        </a:lnTo>
                        <a:lnTo>
                          <a:pt x="39" y="56"/>
                        </a:lnTo>
                        <a:lnTo>
                          <a:pt x="37" y="51"/>
                        </a:lnTo>
                        <a:lnTo>
                          <a:pt x="34" y="47"/>
                        </a:lnTo>
                        <a:lnTo>
                          <a:pt x="28" y="40"/>
                        </a:lnTo>
                        <a:lnTo>
                          <a:pt x="22" y="35"/>
                        </a:lnTo>
                        <a:lnTo>
                          <a:pt x="16" y="32"/>
                        </a:lnTo>
                        <a:lnTo>
                          <a:pt x="11" y="30"/>
                        </a:lnTo>
                        <a:lnTo>
                          <a:pt x="4" y="28"/>
                        </a:lnTo>
                        <a:lnTo>
                          <a:pt x="0" y="2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793054" name="Freeform 30"/>
                  <p:cNvSpPr>
                    <a:spLocks/>
                  </p:cNvSpPr>
                  <p:nvPr/>
                </p:nvSpPr>
                <p:spPr bwMode="auto">
                  <a:xfrm>
                    <a:off x="3543" y="2716"/>
                    <a:ext cx="281" cy="262"/>
                  </a:xfrm>
                  <a:custGeom>
                    <a:avLst/>
                    <a:gdLst/>
                    <a:ahLst/>
                    <a:cxnLst>
                      <a:cxn ang="0">
                        <a:pos x="76" y="28"/>
                      </a:cxn>
                      <a:cxn ang="0">
                        <a:pos x="63" y="29"/>
                      </a:cxn>
                      <a:cxn ang="0">
                        <a:pos x="53" y="32"/>
                      </a:cxn>
                      <a:cxn ang="0">
                        <a:pos x="44" y="39"/>
                      </a:cxn>
                      <a:cxn ang="0">
                        <a:pos x="36" y="46"/>
                      </a:cxn>
                      <a:cxn ang="0">
                        <a:pos x="31" y="55"/>
                      </a:cxn>
                      <a:cxn ang="0">
                        <a:pos x="28" y="64"/>
                      </a:cxn>
                      <a:cxn ang="0">
                        <a:pos x="27" y="75"/>
                      </a:cxn>
                      <a:cxn ang="0">
                        <a:pos x="27" y="85"/>
                      </a:cxn>
                      <a:cxn ang="0">
                        <a:pos x="31" y="95"/>
                      </a:cxn>
                      <a:cxn ang="0">
                        <a:pos x="36" y="104"/>
                      </a:cxn>
                      <a:cxn ang="0">
                        <a:pos x="43" y="110"/>
                      </a:cxn>
                      <a:cxn ang="0">
                        <a:pos x="51" y="115"/>
                      </a:cxn>
                      <a:cxn ang="0">
                        <a:pos x="60" y="119"/>
                      </a:cxn>
                      <a:cxn ang="0">
                        <a:pos x="72" y="121"/>
                      </a:cxn>
                      <a:cxn ang="0">
                        <a:pos x="114" y="121"/>
                      </a:cxn>
                      <a:cxn ang="0">
                        <a:pos x="111" y="129"/>
                      </a:cxn>
                      <a:cxn ang="0">
                        <a:pos x="111" y="137"/>
                      </a:cxn>
                      <a:cxn ang="0">
                        <a:pos x="112" y="146"/>
                      </a:cxn>
                      <a:cxn ang="0">
                        <a:pos x="117" y="153"/>
                      </a:cxn>
                      <a:cxn ang="0">
                        <a:pos x="126" y="159"/>
                      </a:cxn>
                      <a:cxn ang="0">
                        <a:pos x="237" y="159"/>
                      </a:cxn>
                      <a:cxn ang="0">
                        <a:pos x="248" y="161"/>
                      </a:cxn>
                      <a:cxn ang="0">
                        <a:pos x="256" y="163"/>
                      </a:cxn>
                      <a:cxn ang="0">
                        <a:pos x="263" y="168"/>
                      </a:cxn>
                      <a:cxn ang="0">
                        <a:pos x="268" y="174"/>
                      </a:cxn>
                      <a:cxn ang="0">
                        <a:pos x="275" y="182"/>
                      </a:cxn>
                      <a:cxn ang="0">
                        <a:pos x="279" y="192"/>
                      </a:cxn>
                      <a:cxn ang="0">
                        <a:pos x="280" y="202"/>
                      </a:cxn>
                      <a:cxn ang="0">
                        <a:pos x="251" y="261"/>
                      </a:cxn>
                      <a:cxn ang="0">
                        <a:pos x="251" y="199"/>
                      </a:cxn>
                      <a:cxn ang="0">
                        <a:pos x="248" y="192"/>
                      </a:cxn>
                      <a:cxn ang="0">
                        <a:pos x="243" y="189"/>
                      </a:cxn>
                      <a:cxn ang="0">
                        <a:pos x="237" y="187"/>
                      </a:cxn>
                      <a:cxn ang="0">
                        <a:pos x="232" y="186"/>
                      </a:cxn>
                      <a:cxn ang="0">
                        <a:pos x="123" y="186"/>
                      </a:cxn>
                      <a:cxn ang="0">
                        <a:pos x="110" y="182"/>
                      </a:cxn>
                      <a:cxn ang="0">
                        <a:pos x="98" y="176"/>
                      </a:cxn>
                      <a:cxn ang="0">
                        <a:pos x="93" y="170"/>
                      </a:cxn>
                      <a:cxn ang="0">
                        <a:pos x="89" y="163"/>
                      </a:cxn>
                      <a:cxn ang="0">
                        <a:pos x="86" y="153"/>
                      </a:cxn>
                      <a:cxn ang="0">
                        <a:pos x="78" y="149"/>
                      </a:cxn>
                      <a:cxn ang="0">
                        <a:pos x="67" y="149"/>
                      </a:cxn>
                      <a:cxn ang="0">
                        <a:pos x="55" y="147"/>
                      </a:cxn>
                      <a:cxn ang="0">
                        <a:pos x="44" y="144"/>
                      </a:cxn>
                      <a:cxn ang="0">
                        <a:pos x="36" y="140"/>
                      </a:cxn>
                      <a:cxn ang="0">
                        <a:pos x="27" y="133"/>
                      </a:cxn>
                      <a:cxn ang="0">
                        <a:pos x="18" y="124"/>
                      </a:cxn>
                      <a:cxn ang="0">
                        <a:pos x="12" y="115"/>
                      </a:cxn>
                      <a:cxn ang="0">
                        <a:pos x="8" y="108"/>
                      </a:cxn>
                      <a:cxn ang="0">
                        <a:pos x="4" y="97"/>
                      </a:cxn>
                      <a:cxn ang="0">
                        <a:pos x="2" y="88"/>
                      </a:cxn>
                      <a:cxn ang="0">
                        <a:pos x="0" y="80"/>
                      </a:cxn>
                      <a:cxn ang="0">
                        <a:pos x="1" y="68"/>
                      </a:cxn>
                      <a:cxn ang="0">
                        <a:pos x="3" y="57"/>
                      </a:cxn>
                      <a:cxn ang="0">
                        <a:pos x="6" y="47"/>
                      </a:cxn>
                      <a:cxn ang="0">
                        <a:pos x="12" y="36"/>
                      </a:cxn>
                      <a:cxn ang="0">
                        <a:pos x="18" y="25"/>
                      </a:cxn>
                      <a:cxn ang="0">
                        <a:pos x="29" y="16"/>
                      </a:cxn>
                      <a:cxn ang="0">
                        <a:pos x="38" y="10"/>
                      </a:cxn>
                      <a:cxn ang="0">
                        <a:pos x="48" y="6"/>
                      </a:cxn>
                      <a:cxn ang="0">
                        <a:pos x="61" y="2"/>
                      </a:cxn>
                      <a:cxn ang="0">
                        <a:pos x="76" y="0"/>
                      </a:cxn>
                    </a:cxnLst>
                    <a:rect l="0" t="0" r="r" b="b"/>
                    <a:pathLst>
                      <a:path w="281" h="262">
                        <a:moveTo>
                          <a:pt x="76" y="0"/>
                        </a:moveTo>
                        <a:lnTo>
                          <a:pt x="76" y="28"/>
                        </a:lnTo>
                        <a:lnTo>
                          <a:pt x="72" y="28"/>
                        </a:lnTo>
                        <a:lnTo>
                          <a:pt x="63" y="29"/>
                        </a:lnTo>
                        <a:lnTo>
                          <a:pt x="58" y="30"/>
                        </a:lnTo>
                        <a:lnTo>
                          <a:pt x="53" y="32"/>
                        </a:lnTo>
                        <a:lnTo>
                          <a:pt x="47" y="36"/>
                        </a:lnTo>
                        <a:lnTo>
                          <a:pt x="44" y="39"/>
                        </a:lnTo>
                        <a:lnTo>
                          <a:pt x="40" y="42"/>
                        </a:lnTo>
                        <a:lnTo>
                          <a:pt x="36" y="46"/>
                        </a:lnTo>
                        <a:lnTo>
                          <a:pt x="34" y="50"/>
                        </a:lnTo>
                        <a:lnTo>
                          <a:pt x="31" y="55"/>
                        </a:lnTo>
                        <a:lnTo>
                          <a:pt x="29" y="60"/>
                        </a:lnTo>
                        <a:lnTo>
                          <a:pt x="28" y="64"/>
                        </a:lnTo>
                        <a:lnTo>
                          <a:pt x="27" y="70"/>
                        </a:lnTo>
                        <a:lnTo>
                          <a:pt x="27" y="75"/>
                        </a:lnTo>
                        <a:lnTo>
                          <a:pt x="27" y="80"/>
                        </a:lnTo>
                        <a:lnTo>
                          <a:pt x="27" y="85"/>
                        </a:lnTo>
                        <a:lnTo>
                          <a:pt x="29" y="90"/>
                        </a:lnTo>
                        <a:lnTo>
                          <a:pt x="31" y="95"/>
                        </a:lnTo>
                        <a:lnTo>
                          <a:pt x="34" y="100"/>
                        </a:lnTo>
                        <a:lnTo>
                          <a:pt x="36" y="104"/>
                        </a:lnTo>
                        <a:lnTo>
                          <a:pt x="40" y="107"/>
                        </a:lnTo>
                        <a:lnTo>
                          <a:pt x="43" y="110"/>
                        </a:lnTo>
                        <a:lnTo>
                          <a:pt x="47" y="113"/>
                        </a:lnTo>
                        <a:lnTo>
                          <a:pt x="51" y="115"/>
                        </a:lnTo>
                        <a:lnTo>
                          <a:pt x="54" y="117"/>
                        </a:lnTo>
                        <a:lnTo>
                          <a:pt x="60" y="119"/>
                        </a:lnTo>
                        <a:lnTo>
                          <a:pt x="65" y="120"/>
                        </a:lnTo>
                        <a:lnTo>
                          <a:pt x="72" y="121"/>
                        </a:lnTo>
                        <a:lnTo>
                          <a:pt x="77" y="121"/>
                        </a:lnTo>
                        <a:lnTo>
                          <a:pt x="114" y="121"/>
                        </a:lnTo>
                        <a:lnTo>
                          <a:pt x="112" y="125"/>
                        </a:lnTo>
                        <a:lnTo>
                          <a:pt x="111" y="129"/>
                        </a:lnTo>
                        <a:lnTo>
                          <a:pt x="111" y="133"/>
                        </a:lnTo>
                        <a:lnTo>
                          <a:pt x="111" y="137"/>
                        </a:lnTo>
                        <a:lnTo>
                          <a:pt x="111" y="141"/>
                        </a:lnTo>
                        <a:lnTo>
                          <a:pt x="112" y="146"/>
                        </a:lnTo>
                        <a:lnTo>
                          <a:pt x="114" y="149"/>
                        </a:lnTo>
                        <a:lnTo>
                          <a:pt x="117" y="153"/>
                        </a:lnTo>
                        <a:lnTo>
                          <a:pt x="121" y="156"/>
                        </a:lnTo>
                        <a:lnTo>
                          <a:pt x="126" y="159"/>
                        </a:lnTo>
                        <a:lnTo>
                          <a:pt x="231" y="159"/>
                        </a:lnTo>
                        <a:lnTo>
                          <a:pt x="237" y="159"/>
                        </a:lnTo>
                        <a:lnTo>
                          <a:pt x="244" y="160"/>
                        </a:lnTo>
                        <a:lnTo>
                          <a:pt x="248" y="161"/>
                        </a:lnTo>
                        <a:lnTo>
                          <a:pt x="252" y="161"/>
                        </a:lnTo>
                        <a:lnTo>
                          <a:pt x="256" y="163"/>
                        </a:lnTo>
                        <a:lnTo>
                          <a:pt x="260" y="166"/>
                        </a:lnTo>
                        <a:lnTo>
                          <a:pt x="263" y="168"/>
                        </a:lnTo>
                        <a:lnTo>
                          <a:pt x="265" y="170"/>
                        </a:lnTo>
                        <a:lnTo>
                          <a:pt x="268" y="174"/>
                        </a:lnTo>
                        <a:lnTo>
                          <a:pt x="272" y="179"/>
                        </a:lnTo>
                        <a:lnTo>
                          <a:pt x="275" y="182"/>
                        </a:lnTo>
                        <a:lnTo>
                          <a:pt x="277" y="187"/>
                        </a:lnTo>
                        <a:lnTo>
                          <a:pt x="279" y="192"/>
                        </a:lnTo>
                        <a:lnTo>
                          <a:pt x="280" y="197"/>
                        </a:lnTo>
                        <a:lnTo>
                          <a:pt x="280" y="202"/>
                        </a:lnTo>
                        <a:lnTo>
                          <a:pt x="280" y="261"/>
                        </a:lnTo>
                        <a:lnTo>
                          <a:pt x="251" y="261"/>
                        </a:lnTo>
                        <a:lnTo>
                          <a:pt x="251" y="203"/>
                        </a:lnTo>
                        <a:lnTo>
                          <a:pt x="251" y="199"/>
                        </a:lnTo>
                        <a:lnTo>
                          <a:pt x="250" y="195"/>
                        </a:lnTo>
                        <a:lnTo>
                          <a:pt x="248" y="192"/>
                        </a:lnTo>
                        <a:lnTo>
                          <a:pt x="246" y="191"/>
                        </a:lnTo>
                        <a:lnTo>
                          <a:pt x="243" y="189"/>
                        </a:lnTo>
                        <a:lnTo>
                          <a:pt x="240" y="187"/>
                        </a:lnTo>
                        <a:lnTo>
                          <a:pt x="237" y="187"/>
                        </a:lnTo>
                        <a:lnTo>
                          <a:pt x="233" y="186"/>
                        </a:lnTo>
                        <a:lnTo>
                          <a:pt x="232" y="186"/>
                        </a:lnTo>
                        <a:lnTo>
                          <a:pt x="130" y="186"/>
                        </a:lnTo>
                        <a:lnTo>
                          <a:pt x="123" y="186"/>
                        </a:lnTo>
                        <a:lnTo>
                          <a:pt x="113" y="184"/>
                        </a:lnTo>
                        <a:lnTo>
                          <a:pt x="110" y="182"/>
                        </a:lnTo>
                        <a:lnTo>
                          <a:pt x="103" y="179"/>
                        </a:lnTo>
                        <a:lnTo>
                          <a:pt x="98" y="176"/>
                        </a:lnTo>
                        <a:lnTo>
                          <a:pt x="96" y="174"/>
                        </a:lnTo>
                        <a:lnTo>
                          <a:pt x="93" y="170"/>
                        </a:lnTo>
                        <a:lnTo>
                          <a:pt x="90" y="167"/>
                        </a:lnTo>
                        <a:lnTo>
                          <a:pt x="89" y="163"/>
                        </a:lnTo>
                        <a:lnTo>
                          <a:pt x="87" y="157"/>
                        </a:lnTo>
                        <a:lnTo>
                          <a:pt x="86" y="153"/>
                        </a:lnTo>
                        <a:lnTo>
                          <a:pt x="84" y="149"/>
                        </a:lnTo>
                        <a:lnTo>
                          <a:pt x="78" y="149"/>
                        </a:lnTo>
                        <a:lnTo>
                          <a:pt x="73" y="149"/>
                        </a:lnTo>
                        <a:lnTo>
                          <a:pt x="67" y="149"/>
                        </a:lnTo>
                        <a:lnTo>
                          <a:pt x="61" y="149"/>
                        </a:lnTo>
                        <a:lnTo>
                          <a:pt x="55" y="147"/>
                        </a:lnTo>
                        <a:lnTo>
                          <a:pt x="51" y="146"/>
                        </a:lnTo>
                        <a:lnTo>
                          <a:pt x="44" y="144"/>
                        </a:lnTo>
                        <a:lnTo>
                          <a:pt x="40" y="142"/>
                        </a:lnTo>
                        <a:lnTo>
                          <a:pt x="36" y="140"/>
                        </a:lnTo>
                        <a:lnTo>
                          <a:pt x="31" y="137"/>
                        </a:lnTo>
                        <a:lnTo>
                          <a:pt x="27" y="133"/>
                        </a:lnTo>
                        <a:lnTo>
                          <a:pt x="22" y="128"/>
                        </a:lnTo>
                        <a:lnTo>
                          <a:pt x="18" y="124"/>
                        </a:lnTo>
                        <a:lnTo>
                          <a:pt x="16" y="120"/>
                        </a:lnTo>
                        <a:lnTo>
                          <a:pt x="12" y="115"/>
                        </a:lnTo>
                        <a:lnTo>
                          <a:pt x="10" y="112"/>
                        </a:lnTo>
                        <a:lnTo>
                          <a:pt x="8" y="108"/>
                        </a:lnTo>
                        <a:lnTo>
                          <a:pt x="6" y="104"/>
                        </a:lnTo>
                        <a:lnTo>
                          <a:pt x="4" y="97"/>
                        </a:lnTo>
                        <a:lnTo>
                          <a:pt x="3" y="93"/>
                        </a:lnTo>
                        <a:lnTo>
                          <a:pt x="2" y="88"/>
                        </a:lnTo>
                        <a:lnTo>
                          <a:pt x="1" y="83"/>
                        </a:lnTo>
                        <a:lnTo>
                          <a:pt x="0" y="80"/>
                        </a:lnTo>
                        <a:lnTo>
                          <a:pt x="0" y="74"/>
                        </a:lnTo>
                        <a:lnTo>
                          <a:pt x="1" y="68"/>
                        </a:lnTo>
                        <a:lnTo>
                          <a:pt x="2" y="62"/>
                        </a:lnTo>
                        <a:lnTo>
                          <a:pt x="3" y="57"/>
                        </a:lnTo>
                        <a:lnTo>
                          <a:pt x="4" y="51"/>
                        </a:lnTo>
                        <a:lnTo>
                          <a:pt x="6" y="47"/>
                        </a:lnTo>
                        <a:lnTo>
                          <a:pt x="9" y="42"/>
                        </a:lnTo>
                        <a:lnTo>
                          <a:pt x="12" y="36"/>
                        </a:lnTo>
                        <a:lnTo>
                          <a:pt x="16" y="30"/>
                        </a:lnTo>
                        <a:lnTo>
                          <a:pt x="18" y="25"/>
                        </a:lnTo>
                        <a:lnTo>
                          <a:pt x="23" y="21"/>
                        </a:lnTo>
                        <a:lnTo>
                          <a:pt x="29" y="16"/>
                        </a:lnTo>
                        <a:lnTo>
                          <a:pt x="34" y="14"/>
                        </a:lnTo>
                        <a:lnTo>
                          <a:pt x="38" y="10"/>
                        </a:lnTo>
                        <a:lnTo>
                          <a:pt x="43" y="8"/>
                        </a:lnTo>
                        <a:lnTo>
                          <a:pt x="48" y="6"/>
                        </a:lnTo>
                        <a:lnTo>
                          <a:pt x="54" y="3"/>
                        </a:lnTo>
                        <a:lnTo>
                          <a:pt x="61" y="2"/>
                        </a:lnTo>
                        <a:lnTo>
                          <a:pt x="68" y="1"/>
                        </a:lnTo>
                        <a:lnTo>
                          <a:pt x="7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793055" name="Group 31"/>
              <p:cNvGrpSpPr>
                <a:grpSpLocks/>
              </p:cNvGrpSpPr>
              <p:nvPr/>
            </p:nvGrpSpPr>
            <p:grpSpPr bwMode="auto">
              <a:xfrm>
                <a:off x="3131" y="2495"/>
                <a:ext cx="908" cy="920"/>
                <a:chOff x="3131" y="2495"/>
                <a:chExt cx="908" cy="920"/>
              </a:xfrm>
            </p:grpSpPr>
            <p:sp>
              <p:nvSpPr>
                <p:cNvPr id="1793056" name="Line 32"/>
                <p:cNvSpPr>
                  <a:spLocks noChangeShapeType="1"/>
                </p:cNvSpPr>
                <p:nvPr/>
              </p:nvSpPr>
              <p:spPr bwMode="auto">
                <a:xfrm>
                  <a:off x="3284" y="2637"/>
                  <a:ext cx="628" cy="62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57" name="Oval 33"/>
                <p:cNvSpPr>
                  <a:spLocks noChangeArrowheads="1"/>
                </p:cNvSpPr>
                <p:nvPr/>
              </p:nvSpPr>
              <p:spPr bwMode="auto">
                <a:xfrm>
                  <a:off x="3131" y="2495"/>
                  <a:ext cx="908" cy="920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793058" name="Group 34"/>
          <p:cNvGrpSpPr>
            <a:grpSpLocks/>
          </p:cNvGrpSpPr>
          <p:nvPr/>
        </p:nvGrpSpPr>
        <p:grpSpPr bwMode="auto">
          <a:xfrm>
            <a:off x="1689100" y="2852738"/>
            <a:ext cx="1011238" cy="852487"/>
            <a:chOff x="855" y="1010"/>
            <a:chExt cx="1075" cy="1098"/>
          </a:xfrm>
        </p:grpSpPr>
        <p:sp>
          <p:nvSpPr>
            <p:cNvPr id="1793059" name="AutoShape 35"/>
            <p:cNvSpPr>
              <a:spLocks noChangeArrowheads="1"/>
            </p:cNvSpPr>
            <p:nvPr/>
          </p:nvSpPr>
          <p:spPr bwMode="auto">
            <a:xfrm>
              <a:off x="855" y="1010"/>
              <a:ext cx="1075" cy="1098"/>
            </a:xfrm>
            <a:prstGeom prst="roundRect">
              <a:avLst>
                <a:gd name="adj" fmla="val 12366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93060" name="Group 36"/>
            <p:cNvGrpSpPr>
              <a:grpSpLocks/>
            </p:cNvGrpSpPr>
            <p:nvPr/>
          </p:nvGrpSpPr>
          <p:grpSpPr bwMode="auto">
            <a:xfrm>
              <a:off x="953" y="1110"/>
              <a:ext cx="899" cy="893"/>
              <a:chOff x="953" y="1110"/>
              <a:chExt cx="899" cy="893"/>
            </a:xfrm>
          </p:grpSpPr>
          <p:grpSp>
            <p:nvGrpSpPr>
              <p:cNvPr id="1793061" name="Group 37"/>
              <p:cNvGrpSpPr>
                <a:grpSpLocks/>
              </p:cNvGrpSpPr>
              <p:nvPr/>
            </p:nvGrpSpPr>
            <p:grpSpPr bwMode="auto">
              <a:xfrm>
                <a:off x="953" y="1121"/>
                <a:ext cx="332" cy="882"/>
                <a:chOff x="953" y="1121"/>
                <a:chExt cx="332" cy="882"/>
              </a:xfrm>
            </p:grpSpPr>
            <p:sp>
              <p:nvSpPr>
                <p:cNvPr id="1793062" name="Freeform 38"/>
                <p:cNvSpPr>
                  <a:spLocks/>
                </p:cNvSpPr>
                <p:nvPr/>
              </p:nvSpPr>
              <p:spPr bwMode="auto">
                <a:xfrm>
                  <a:off x="953" y="1289"/>
                  <a:ext cx="332" cy="714"/>
                </a:xfrm>
                <a:custGeom>
                  <a:avLst/>
                  <a:gdLst/>
                  <a:ahLst/>
                  <a:cxnLst>
                    <a:cxn ang="0">
                      <a:pos x="259" y="0"/>
                    </a:cxn>
                    <a:cxn ang="0">
                      <a:pos x="272" y="2"/>
                    </a:cxn>
                    <a:cxn ang="0">
                      <a:pos x="286" y="6"/>
                    </a:cxn>
                    <a:cxn ang="0">
                      <a:pos x="298" y="12"/>
                    </a:cxn>
                    <a:cxn ang="0">
                      <a:pos x="311" y="21"/>
                    </a:cxn>
                    <a:cxn ang="0">
                      <a:pos x="323" y="34"/>
                    </a:cxn>
                    <a:cxn ang="0">
                      <a:pos x="331" y="49"/>
                    </a:cxn>
                    <a:cxn ang="0">
                      <a:pos x="331" y="324"/>
                    </a:cxn>
                    <a:cxn ang="0">
                      <a:pos x="328" y="333"/>
                    </a:cxn>
                    <a:cxn ang="0">
                      <a:pos x="321" y="343"/>
                    </a:cxn>
                    <a:cxn ang="0">
                      <a:pos x="310" y="349"/>
                    </a:cxn>
                    <a:cxn ang="0">
                      <a:pos x="297" y="350"/>
                    </a:cxn>
                    <a:cxn ang="0">
                      <a:pos x="286" y="347"/>
                    </a:cxn>
                    <a:cxn ang="0">
                      <a:pos x="278" y="339"/>
                    </a:cxn>
                    <a:cxn ang="0">
                      <a:pos x="274" y="332"/>
                    </a:cxn>
                    <a:cxn ang="0">
                      <a:pos x="272" y="323"/>
                    </a:cxn>
                    <a:cxn ang="0">
                      <a:pos x="254" y="673"/>
                    </a:cxn>
                    <a:cxn ang="0">
                      <a:pos x="249" y="690"/>
                    </a:cxn>
                    <a:cxn ang="0">
                      <a:pos x="240" y="704"/>
                    </a:cxn>
                    <a:cxn ang="0">
                      <a:pos x="228" y="711"/>
                    </a:cxn>
                    <a:cxn ang="0">
                      <a:pos x="215" y="713"/>
                    </a:cxn>
                    <a:cxn ang="0">
                      <a:pos x="201" y="711"/>
                    </a:cxn>
                    <a:cxn ang="0">
                      <a:pos x="189" y="704"/>
                    </a:cxn>
                    <a:cxn ang="0">
                      <a:pos x="181" y="693"/>
                    </a:cxn>
                    <a:cxn ang="0">
                      <a:pos x="176" y="682"/>
                    </a:cxn>
                    <a:cxn ang="0">
                      <a:pos x="155" y="341"/>
                    </a:cxn>
                    <a:cxn ang="0">
                      <a:pos x="153" y="685"/>
                    </a:cxn>
                    <a:cxn ang="0">
                      <a:pos x="145" y="701"/>
                    </a:cxn>
                    <a:cxn ang="0">
                      <a:pos x="131" y="711"/>
                    </a:cxn>
                    <a:cxn ang="0">
                      <a:pos x="114" y="713"/>
                    </a:cxn>
                    <a:cxn ang="0">
                      <a:pos x="101" y="710"/>
                    </a:cxn>
                    <a:cxn ang="0">
                      <a:pos x="89" y="702"/>
                    </a:cxn>
                    <a:cxn ang="0">
                      <a:pos x="81" y="690"/>
                    </a:cxn>
                    <a:cxn ang="0">
                      <a:pos x="77" y="676"/>
                    </a:cxn>
                    <a:cxn ang="0">
                      <a:pos x="59" y="323"/>
                    </a:cxn>
                    <a:cxn ang="0">
                      <a:pos x="55" y="335"/>
                    </a:cxn>
                    <a:cxn ang="0">
                      <a:pos x="51" y="341"/>
                    </a:cxn>
                    <a:cxn ang="0">
                      <a:pos x="44" y="347"/>
                    </a:cxn>
                    <a:cxn ang="0">
                      <a:pos x="36" y="350"/>
                    </a:cxn>
                    <a:cxn ang="0">
                      <a:pos x="26" y="350"/>
                    </a:cxn>
                    <a:cxn ang="0">
                      <a:pos x="18" y="348"/>
                    </a:cxn>
                    <a:cxn ang="0">
                      <a:pos x="12" y="344"/>
                    </a:cxn>
                    <a:cxn ang="0">
                      <a:pos x="6" y="337"/>
                    </a:cxn>
                    <a:cxn ang="0">
                      <a:pos x="2" y="330"/>
                    </a:cxn>
                    <a:cxn ang="0">
                      <a:pos x="0" y="58"/>
                    </a:cxn>
                    <a:cxn ang="0">
                      <a:pos x="8" y="36"/>
                    </a:cxn>
                    <a:cxn ang="0">
                      <a:pos x="21" y="22"/>
                    </a:cxn>
                    <a:cxn ang="0">
                      <a:pos x="41" y="9"/>
                    </a:cxn>
                    <a:cxn ang="0">
                      <a:pos x="63" y="2"/>
                    </a:cxn>
                  </a:cxnLst>
                  <a:rect l="0" t="0" r="r" b="b"/>
                  <a:pathLst>
                    <a:path w="332" h="714">
                      <a:moveTo>
                        <a:pt x="79" y="0"/>
                      </a:moveTo>
                      <a:lnTo>
                        <a:pt x="254" y="0"/>
                      </a:lnTo>
                      <a:lnTo>
                        <a:pt x="259" y="0"/>
                      </a:lnTo>
                      <a:lnTo>
                        <a:pt x="264" y="1"/>
                      </a:lnTo>
                      <a:lnTo>
                        <a:pt x="268" y="2"/>
                      </a:lnTo>
                      <a:lnTo>
                        <a:pt x="272" y="2"/>
                      </a:lnTo>
                      <a:lnTo>
                        <a:pt x="276" y="3"/>
                      </a:lnTo>
                      <a:lnTo>
                        <a:pt x="280" y="4"/>
                      </a:lnTo>
                      <a:lnTo>
                        <a:pt x="286" y="6"/>
                      </a:lnTo>
                      <a:lnTo>
                        <a:pt x="290" y="8"/>
                      </a:lnTo>
                      <a:lnTo>
                        <a:pt x="293" y="10"/>
                      </a:lnTo>
                      <a:lnTo>
                        <a:pt x="298" y="12"/>
                      </a:lnTo>
                      <a:lnTo>
                        <a:pt x="303" y="14"/>
                      </a:lnTo>
                      <a:lnTo>
                        <a:pt x="307" y="18"/>
                      </a:lnTo>
                      <a:lnTo>
                        <a:pt x="311" y="21"/>
                      </a:lnTo>
                      <a:lnTo>
                        <a:pt x="316" y="26"/>
                      </a:lnTo>
                      <a:lnTo>
                        <a:pt x="319" y="30"/>
                      </a:lnTo>
                      <a:lnTo>
                        <a:pt x="323" y="34"/>
                      </a:lnTo>
                      <a:lnTo>
                        <a:pt x="327" y="40"/>
                      </a:lnTo>
                      <a:lnTo>
                        <a:pt x="328" y="44"/>
                      </a:lnTo>
                      <a:lnTo>
                        <a:pt x="331" y="49"/>
                      </a:lnTo>
                      <a:lnTo>
                        <a:pt x="331" y="55"/>
                      </a:lnTo>
                      <a:lnTo>
                        <a:pt x="331" y="59"/>
                      </a:lnTo>
                      <a:lnTo>
                        <a:pt x="331" y="324"/>
                      </a:lnTo>
                      <a:lnTo>
                        <a:pt x="330" y="327"/>
                      </a:lnTo>
                      <a:lnTo>
                        <a:pt x="329" y="330"/>
                      </a:lnTo>
                      <a:lnTo>
                        <a:pt x="328" y="333"/>
                      </a:lnTo>
                      <a:lnTo>
                        <a:pt x="326" y="336"/>
                      </a:lnTo>
                      <a:lnTo>
                        <a:pt x="323" y="340"/>
                      </a:lnTo>
                      <a:lnTo>
                        <a:pt x="321" y="343"/>
                      </a:lnTo>
                      <a:lnTo>
                        <a:pt x="317" y="345"/>
                      </a:lnTo>
                      <a:lnTo>
                        <a:pt x="312" y="348"/>
                      </a:lnTo>
                      <a:lnTo>
                        <a:pt x="310" y="349"/>
                      </a:lnTo>
                      <a:lnTo>
                        <a:pt x="306" y="350"/>
                      </a:lnTo>
                      <a:lnTo>
                        <a:pt x="301" y="350"/>
                      </a:lnTo>
                      <a:lnTo>
                        <a:pt x="297" y="350"/>
                      </a:lnTo>
                      <a:lnTo>
                        <a:pt x="293" y="349"/>
                      </a:lnTo>
                      <a:lnTo>
                        <a:pt x="289" y="348"/>
                      </a:lnTo>
                      <a:lnTo>
                        <a:pt x="286" y="347"/>
                      </a:lnTo>
                      <a:lnTo>
                        <a:pt x="283" y="344"/>
                      </a:lnTo>
                      <a:lnTo>
                        <a:pt x="280" y="342"/>
                      </a:lnTo>
                      <a:lnTo>
                        <a:pt x="278" y="339"/>
                      </a:lnTo>
                      <a:lnTo>
                        <a:pt x="276" y="336"/>
                      </a:lnTo>
                      <a:lnTo>
                        <a:pt x="275" y="334"/>
                      </a:lnTo>
                      <a:lnTo>
                        <a:pt x="274" y="332"/>
                      </a:lnTo>
                      <a:lnTo>
                        <a:pt x="273" y="329"/>
                      </a:lnTo>
                      <a:lnTo>
                        <a:pt x="273" y="327"/>
                      </a:lnTo>
                      <a:lnTo>
                        <a:pt x="272" y="323"/>
                      </a:lnTo>
                      <a:lnTo>
                        <a:pt x="273" y="121"/>
                      </a:lnTo>
                      <a:lnTo>
                        <a:pt x="254" y="121"/>
                      </a:lnTo>
                      <a:lnTo>
                        <a:pt x="254" y="673"/>
                      </a:lnTo>
                      <a:lnTo>
                        <a:pt x="254" y="678"/>
                      </a:lnTo>
                      <a:lnTo>
                        <a:pt x="252" y="685"/>
                      </a:lnTo>
                      <a:lnTo>
                        <a:pt x="249" y="690"/>
                      </a:lnTo>
                      <a:lnTo>
                        <a:pt x="247" y="696"/>
                      </a:lnTo>
                      <a:lnTo>
                        <a:pt x="244" y="700"/>
                      </a:lnTo>
                      <a:lnTo>
                        <a:pt x="240" y="704"/>
                      </a:lnTo>
                      <a:lnTo>
                        <a:pt x="236" y="706"/>
                      </a:lnTo>
                      <a:lnTo>
                        <a:pt x="231" y="710"/>
                      </a:lnTo>
                      <a:lnTo>
                        <a:pt x="228" y="711"/>
                      </a:lnTo>
                      <a:lnTo>
                        <a:pt x="224" y="712"/>
                      </a:lnTo>
                      <a:lnTo>
                        <a:pt x="220" y="713"/>
                      </a:lnTo>
                      <a:lnTo>
                        <a:pt x="215" y="713"/>
                      </a:lnTo>
                      <a:lnTo>
                        <a:pt x="211" y="713"/>
                      </a:lnTo>
                      <a:lnTo>
                        <a:pt x="206" y="712"/>
                      </a:lnTo>
                      <a:lnTo>
                        <a:pt x="201" y="711"/>
                      </a:lnTo>
                      <a:lnTo>
                        <a:pt x="196" y="709"/>
                      </a:lnTo>
                      <a:lnTo>
                        <a:pt x="192" y="706"/>
                      </a:lnTo>
                      <a:lnTo>
                        <a:pt x="189" y="704"/>
                      </a:lnTo>
                      <a:lnTo>
                        <a:pt x="186" y="701"/>
                      </a:lnTo>
                      <a:lnTo>
                        <a:pt x="183" y="697"/>
                      </a:lnTo>
                      <a:lnTo>
                        <a:pt x="181" y="693"/>
                      </a:lnTo>
                      <a:lnTo>
                        <a:pt x="179" y="689"/>
                      </a:lnTo>
                      <a:lnTo>
                        <a:pt x="177" y="686"/>
                      </a:lnTo>
                      <a:lnTo>
                        <a:pt x="176" y="682"/>
                      </a:lnTo>
                      <a:lnTo>
                        <a:pt x="176" y="678"/>
                      </a:lnTo>
                      <a:lnTo>
                        <a:pt x="176" y="341"/>
                      </a:lnTo>
                      <a:lnTo>
                        <a:pt x="155" y="341"/>
                      </a:lnTo>
                      <a:lnTo>
                        <a:pt x="155" y="675"/>
                      </a:lnTo>
                      <a:lnTo>
                        <a:pt x="154" y="680"/>
                      </a:lnTo>
                      <a:lnTo>
                        <a:pt x="153" y="685"/>
                      </a:lnTo>
                      <a:lnTo>
                        <a:pt x="151" y="690"/>
                      </a:lnTo>
                      <a:lnTo>
                        <a:pt x="148" y="695"/>
                      </a:lnTo>
                      <a:lnTo>
                        <a:pt x="145" y="701"/>
                      </a:lnTo>
                      <a:lnTo>
                        <a:pt x="141" y="704"/>
                      </a:lnTo>
                      <a:lnTo>
                        <a:pt x="137" y="708"/>
                      </a:lnTo>
                      <a:lnTo>
                        <a:pt x="131" y="711"/>
                      </a:lnTo>
                      <a:lnTo>
                        <a:pt x="126" y="712"/>
                      </a:lnTo>
                      <a:lnTo>
                        <a:pt x="120" y="713"/>
                      </a:lnTo>
                      <a:lnTo>
                        <a:pt x="114" y="713"/>
                      </a:lnTo>
                      <a:lnTo>
                        <a:pt x="109" y="712"/>
                      </a:lnTo>
                      <a:lnTo>
                        <a:pt x="105" y="712"/>
                      </a:lnTo>
                      <a:lnTo>
                        <a:pt x="101" y="710"/>
                      </a:lnTo>
                      <a:lnTo>
                        <a:pt x="97" y="708"/>
                      </a:lnTo>
                      <a:lnTo>
                        <a:pt x="93" y="705"/>
                      </a:lnTo>
                      <a:lnTo>
                        <a:pt x="89" y="702"/>
                      </a:lnTo>
                      <a:lnTo>
                        <a:pt x="86" y="698"/>
                      </a:lnTo>
                      <a:lnTo>
                        <a:pt x="83" y="694"/>
                      </a:lnTo>
                      <a:lnTo>
                        <a:pt x="81" y="690"/>
                      </a:lnTo>
                      <a:lnTo>
                        <a:pt x="79" y="686"/>
                      </a:lnTo>
                      <a:lnTo>
                        <a:pt x="79" y="683"/>
                      </a:lnTo>
                      <a:lnTo>
                        <a:pt x="77" y="676"/>
                      </a:lnTo>
                      <a:lnTo>
                        <a:pt x="78" y="121"/>
                      </a:lnTo>
                      <a:lnTo>
                        <a:pt x="59" y="121"/>
                      </a:lnTo>
                      <a:lnTo>
                        <a:pt x="59" y="323"/>
                      </a:lnTo>
                      <a:lnTo>
                        <a:pt x="58" y="327"/>
                      </a:lnTo>
                      <a:lnTo>
                        <a:pt x="57" y="330"/>
                      </a:lnTo>
                      <a:lnTo>
                        <a:pt x="55" y="335"/>
                      </a:lnTo>
                      <a:lnTo>
                        <a:pt x="54" y="337"/>
                      </a:lnTo>
                      <a:lnTo>
                        <a:pt x="53" y="339"/>
                      </a:lnTo>
                      <a:lnTo>
                        <a:pt x="51" y="341"/>
                      </a:lnTo>
                      <a:lnTo>
                        <a:pt x="48" y="343"/>
                      </a:lnTo>
                      <a:lnTo>
                        <a:pt x="47" y="345"/>
                      </a:lnTo>
                      <a:lnTo>
                        <a:pt x="44" y="347"/>
                      </a:lnTo>
                      <a:lnTo>
                        <a:pt x="42" y="348"/>
                      </a:lnTo>
                      <a:lnTo>
                        <a:pt x="39" y="349"/>
                      </a:lnTo>
                      <a:lnTo>
                        <a:pt x="36" y="350"/>
                      </a:lnTo>
                      <a:lnTo>
                        <a:pt x="34" y="350"/>
                      </a:lnTo>
                      <a:lnTo>
                        <a:pt x="31" y="350"/>
                      </a:lnTo>
                      <a:lnTo>
                        <a:pt x="26" y="350"/>
                      </a:lnTo>
                      <a:lnTo>
                        <a:pt x="24" y="350"/>
                      </a:lnTo>
                      <a:lnTo>
                        <a:pt x="21" y="349"/>
                      </a:lnTo>
                      <a:lnTo>
                        <a:pt x="18" y="348"/>
                      </a:lnTo>
                      <a:lnTo>
                        <a:pt x="16" y="347"/>
                      </a:lnTo>
                      <a:lnTo>
                        <a:pt x="14" y="345"/>
                      </a:lnTo>
                      <a:lnTo>
                        <a:pt x="12" y="344"/>
                      </a:lnTo>
                      <a:lnTo>
                        <a:pt x="10" y="342"/>
                      </a:lnTo>
                      <a:lnTo>
                        <a:pt x="7" y="340"/>
                      </a:lnTo>
                      <a:lnTo>
                        <a:pt x="6" y="337"/>
                      </a:lnTo>
                      <a:lnTo>
                        <a:pt x="4" y="335"/>
                      </a:lnTo>
                      <a:lnTo>
                        <a:pt x="3" y="333"/>
                      </a:lnTo>
                      <a:lnTo>
                        <a:pt x="2" y="330"/>
                      </a:lnTo>
                      <a:lnTo>
                        <a:pt x="1" y="327"/>
                      </a:lnTo>
                      <a:lnTo>
                        <a:pt x="0" y="324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4" y="42"/>
                      </a:lnTo>
                      <a:lnTo>
                        <a:pt x="8" y="36"/>
                      </a:lnTo>
                      <a:lnTo>
                        <a:pt x="12" y="30"/>
                      </a:lnTo>
                      <a:lnTo>
                        <a:pt x="16" y="26"/>
                      </a:lnTo>
                      <a:lnTo>
                        <a:pt x="21" y="22"/>
                      </a:lnTo>
                      <a:lnTo>
                        <a:pt x="27" y="16"/>
                      </a:lnTo>
                      <a:lnTo>
                        <a:pt x="35" y="12"/>
                      </a:lnTo>
                      <a:lnTo>
                        <a:pt x="41" y="9"/>
                      </a:lnTo>
                      <a:lnTo>
                        <a:pt x="47" y="6"/>
                      </a:lnTo>
                      <a:lnTo>
                        <a:pt x="56" y="4"/>
                      </a:lnTo>
                      <a:lnTo>
                        <a:pt x="63" y="2"/>
                      </a:lnTo>
                      <a:lnTo>
                        <a:pt x="72" y="1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3063" name="Oval 39"/>
                <p:cNvSpPr>
                  <a:spLocks noChangeArrowheads="1"/>
                </p:cNvSpPr>
                <p:nvPr/>
              </p:nvSpPr>
              <p:spPr bwMode="auto">
                <a:xfrm>
                  <a:off x="1047" y="1121"/>
                  <a:ext cx="132" cy="13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93064" name="Group 40"/>
              <p:cNvGrpSpPr>
                <a:grpSpLocks/>
              </p:cNvGrpSpPr>
              <p:nvPr/>
            </p:nvGrpSpPr>
            <p:grpSpPr bwMode="auto">
              <a:xfrm>
                <a:off x="1454" y="1121"/>
                <a:ext cx="398" cy="881"/>
                <a:chOff x="1454" y="1121"/>
                <a:chExt cx="398" cy="881"/>
              </a:xfrm>
            </p:grpSpPr>
            <p:sp>
              <p:nvSpPr>
                <p:cNvPr id="1793065" name="Freeform 41"/>
                <p:cNvSpPr>
                  <a:spLocks/>
                </p:cNvSpPr>
                <p:nvPr/>
              </p:nvSpPr>
              <p:spPr bwMode="auto">
                <a:xfrm>
                  <a:off x="1454" y="1289"/>
                  <a:ext cx="398" cy="713"/>
                </a:xfrm>
                <a:custGeom>
                  <a:avLst/>
                  <a:gdLst/>
                  <a:ahLst/>
                  <a:cxnLst>
                    <a:cxn ang="0">
                      <a:pos x="296" y="1"/>
                    </a:cxn>
                    <a:cxn ang="0">
                      <a:pos x="308" y="5"/>
                    </a:cxn>
                    <a:cxn ang="0">
                      <a:pos x="321" y="13"/>
                    </a:cxn>
                    <a:cxn ang="0">
                      <a:pos x="329" y="24"/>
                    </a:cxn>
                    <a:cxn ang="0">
                      <a:pos x="336" y="36"/>
                    </a:cxn>
                    <a:cxn ang="0">
                      <a:pos x="341" y="50"/>
                    </a:cxn>
                    <a:cxn ang="0">
                      <a:pos x="396" y="268"/>
                    </a:cxn>
                    <a:cxn ang="0">
                      <a:pos x="396" y="282"/>
                    </a:cxn>
                    <a:cxn ang="0">
                      <a:pos x="391" y="295"/>
                    </a:cxn>
                    <a:cxn ang="0">
                      <a:pos x="379" y="303"/>
                    </a:cxn>
                    <a:cxn ang="0">
                      <a:pos x="367" y="305"/>
                    </a:cxn>
                    <a:cxn ang="0">
                      <a:pos x="356" y="303"/>
                    </a:cxn>
                    <a:cxn ang="0">
                      <a:pos x="345" y="295"/>
                    </a:cxn>
                    <a:cxn ang="0">
                      <a:pos x="339" y="283"/>
                    </a:cxn>
                    <a:cxn ang="0">
                      <a:pos x="361" y="440"/>
                    </a:cxn>
                    <a:cxn ang="0">
                      <a:pos x="287" y="684"/>
                    </a:cxn>
                    <a:cxn ang="0">
                      <a:pos x="281" y="697"/>
                    </a:cxn>
                    <a:cxn ang="0">
                      <a:pos x="272" y="706"/>
                    </a:cxn>
                    <a:cxn ang="0">
                      <a:pos x="260" y="711"/>
                    </a:cxn>
                    <a:cxn ang="0">
                      <a:pos x="248" y="711"/>
                    </a:cxn>
                    <a:cxn ang="0">
                      <a:pos x="235" y="707"/>
                    </a:cxn>
                    <a:cxn ang="0">
                      <a:pos x="225" y="699"/>
                    </a:cxn>
                    <a:cxn ang="0">
                      <a:pos x="221" y="689"/>
                    </a:cxn>
                    <a:cxn ang="0">
                      <a:pos x="217" y="679"/>
                    </a:cxn>
                    <a:cxn ang="0">
                      <a:pos x="181" y="679"/>
                    </a:cxn>
                    <a:cxn ang="0">
                      <a:pos x="179" y="689"/>
                    </a:cxn>
                    <a:cxn ang="0">
                      <a:pos x="172" y="701"/>
                    </a:cxn>
                    <a:cxn ang="0">
                      <a:pos x="162" y="708"/>
                    </a:cxn>
                    <a:cxn ang="0">
                      <a:pos x="149" y="712"/>
                    </a:cxn>
                    <a:cxn ang="0">
                      <a:pos x="137" y="711"/>
                    </a:cxn>
                    <a:cxn ang="0">
                      <a:pos x="125" y="705"/>
                    </a:cxn>
                    <a:cxn ang="0">
                      <a:pos x="118" y="698"/>
                    </a:cxn>
                    <a:cxn ang="0">
                      <a:pos x="112" y="686"/>
                    </a:cxn>
                    <a:cxn ang="0">
                      <a:pos x="110" y="442"/>
                    </a:cxn>
                    <a:cxn ang="0">
                      <a:pos x="110" y="100"/>
                    </a:cxn>
                    <a:cxn ang="0">
                      <a:pos x="54" y="296"/>
                    </a:cxn>
                    <a:cxn ang="0">
                      <a:pos x="45" y="306"/>
                    </a:cxn>
                    <a:cxn ang="0">
                      <a:pos x="32" y="311"/>
                    </a:cxn>
                    <a:cxn ang="0">
                      <a:pos x="20" y="309"/>
                    </a:cxn>
                    <a:cxn ang="0">
                      <a:pos x="8" y="302"/>
                    </a:cxn>
                    <a:cxn ang="0">
                      <a:pos x="2" y="291"/>
                    </a:cxn>
                    <a:cxn ang="0">
                      <a:pos x="0" y="280"/>
                    </a:cxn>
                    <a:cxn ang="0">
                      <a:pos x="57" y="59"/>
                    </a:cxn>
                    <a:cxn ang="0">
                      <a:pos x="59" y="46"/>
                    </a:cxn>
                    <a:cxn ang="0">
                      <a:pos x="63" y="34"/>
                    </a:cxn>
                    <a:cxn ang="0">
                      <a:pos x="72" y="20"/>
                    </a:cxn>
                    <a:cxn ang="0">
                      <a:pos x="82" y="10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398" h="713">
                      <a:moveTo>
                        <a:pt x="108" y="0"/>
                      </a:moveTo>
                      <a:lnTo>
                        <a:pt x="291" y="0"/>
                      </a:lnTo>
                      <a:lnTo>
                        <a:pt x="296" y="1"/>
                      </a:lnTo>
                      <a:lnTo>
                        <a:pt x="300" y="2"/>
                      </a:lnTo>
                      <a:lnTo>
                        <a:pt x="304" y="3"/>
                      </a:lnTo>
                      <a:lnTo>
                        <a:pt x="308" y="5"/>
                      </a:lnTo>
                      <a:lnTo>
                        <a:pt x="313" y="7"/>
                      </a:lnTo>
                      <a:lnTo>
                        <a:pt x="317" y="10"/>
                      </a:lnTo>
                      <a:lnTo>
                        <a:pt x="321" y="13"/>
                      </a:lnTo>
                      <a:lnTo>
                        <a:pt x="323" y="17"/>
                      </a:lnTo>
                      <a:lnTo>
                        <a:pt x="327" y="20"/>
                      </a:lnTo>
                      <a:lnTo>
                        <a:pt x="329" y="24"/>
                      </a:lnTo>
                      <a:lnTo>
                        <a:pt x="332" y="27"/>
                      </a:lnTo>
                      <a:lnTo>
                        <a:pt x="334" y="32"/>
                      </a:lnTo>
                      <a:lnTo>
                        <a:pt x="336" y="36"/>
                      </a:lnTo>
                      <a:lnTo>
                        <a:pt x="338" y="39"/>
                      </a:lnTo>
                      <a:lnTo>
                        <a:pt x="339" y="44"/>
                      </a:lnTo>
                      <a:lnTo>
                        <a:pt x="341" y="50"/>
                      </a:lnTo>
                      <a:lnTo>
                        <a:pt x="341" y="55"/>
                      </a:lnTo>
                      <a:lnTo>
                        <a:pt x="343" y="62"/>
                      </a:lnTo>
                      <a:lnTo>
                        <a:pt x="396" y="268"/>
                      </a:lnTo>
                      <a:lnTo>
                        <a:pt x="397" y="273"/>
                      </a:lnTo>
                      <a:lnTo>
                        <a:pt x="397" y="277"/>
                      </a:lnTo>
                      <a:lnTo>
                        <a:pt x="396" y="282"/>
                      </a:lnTo>
                      <a:lnTo>
                        <a:pt x="395" y="287"/>
                      </a:lnTo>
                      <a:lnTo>
                        <a:pt x="393" y="290"/>
                      </a:lnTo>
                      <a:lnTo>
                        <a:pt x="391" y="295"/>
                      </a:lnTo>
                      <a:lnTo>
                        <a:pt x="387" y="298"/>
                      </a:lnTo>
                      <a:lnTo>
                        <a:pt x="383" y="301"/>
                      </a:lnTo>
                      <a:lnTo>
                        <a:pt x="379" y="303"/>
                      </a:lnTo>
                      <a:lnTo>
                        <a:pt x="375" y="304"/>
                      </a:lnTo>
                      <a:lnTo>
                        <a:pt x="372" y="305"/>
                      </a:lnTo>
                      <a:lnTo>
                        <a:pt x="367" y="305"/>
                      </a:lnTo>
                      <a:lnTo>
                        <a:pt x="363" y="305"/>
                      </a:lnTo>
                      <a:lnTo>
                        <a:pt x="359" y="304"/>
                      </a:lnTo>
                      <a:lnTo>
                        <a:pt x="356" y="303"/>
                      </a:lnTo>
                      <a:lnTo>
                        <a:pt x="352" y="300"/>
                      </a:lnTo>
                      <a:lnTo>
                        <a:pt x="349" y="298"/>
                      </a:lnTo>
                      <a:lnTo>
                        <a:pt x="345" y="295"/>
                      </a:lnTo>
                      <a:lnTo>
                        <a:pt x="343" y="291"/>
                      </a:lnTo>
                      <a:lnTo>
                        <a:pt x="341" y="287"/>
                      </a:lnTo>
                      <a:lnTo>
                        <a:pt x="339" y="283"/>
                      </a:lnTo>
                      <a:lnTo>
                        <a:pt x="288" y="101"/>
                      </a:lnTo>
                      <a:lnTo>
                        <a:pt x="271" y="101"/>
                      </a:lnTo>
                      <a:lnTo>
                        <a:pt x="361" y="440"/>
                      </a:lnTo>
                      <a:lnTo>
                        <a:pt x="287" y="440"/>
                      </a:lnTo>
                      <a:lnTo>
                        <a:pt x="288" y="679"/>
                      </a:lnTo>
                      <a:lnTo>
                        <a:pt x="287" y="684"/>
                      </a:lnTo>
                      <a:lnTo>
                        <a:pt x="286" y="688"/>
                      </a:lnTo>
                      <a:lnTo>
                        <a:pt x="284" y="693"/>
                      </a:lnTo>
                      <a:lnTo>
                        <a:pt x="281" y="697"/>
                      </a:lnTo>
                      <a:lnTo>
                        <a:pt x="278" y="700"/>
                      </a:lnTo>
                      <a:lnTo>
                        <a:pt x="276" y="703"/>
                      </a:lnTo>
                      <a:lnTo>
                        <a:pt x="272" y="706"/>
                      </a:lnTo>
                      <a:lnTo>
                        <a:pt x="268" y="709"/>
                      </a:lnTo>
                      <a:lnTo>
                        <a:pt x="264" y="710"/>
                      </a:lnTo>
                      <a:lnTo>
                        <a:pt x="260" y="711"/>
                      </a:lnTo>
                      <a:lnTo>
                        <a:pt x="256" y="712"/>
                      </a:lnTo>
                      <a:lnTo>
                        <a:pt x="252" y="712"/>
                      </a:lnTo>
                      <a:lnTo>
                        <a:pt x="248" y="711"/>
                      </a:lnTo>
                      <a:lnTo>
                        <a:pt x="243" y="711"/>
                      </a:lnTo>
                      <a:lnTo>
                        <a:pt x="238" y="709"/>
                      </a:lnTo>
                      <a:lnTo>
                        <a:pt x="235" y="707"/>
                      </a:lnTo>
                      <a:lnTo>
                        <a:pt x="232" y="705"/>
                      </a:lnTo>
                      <a:lnTo>
                        <a:pt x="228" y="702"/>
                      </a:lnTo>
                      <a:lnTo>
                        <a:pt x="225" y="699"/>
                      </a:lnTo>
                      <a:lnTo>
                        <a:pt x="223" y="696"/>
                      </a:lnTo>
                      <a:lnTo>
                        <a:pt x="222" y="693"/>
                      </a:lnTo>
                      <a:lnTo>
                        <a:pt x="221" y="689"/>
                      </a:lnTo>
                      <a:lnTo>
                        <a:pt x="219" y="686"/>
                      </a:lnTo>
                      <a:lnTo>
                        <a:pt x="218" y="682"/>
                      </a:lnTo>
                      <a:lnTo>
                        <a:pt x="217" y="679"/>
                      </a:lnTo>
                      <a:lnTo>
                        <a:pt x="217" y="442"/>
                      </a:lnTo>
                      <a:lnTo>
                        <a:pt x="181" y="442"/>
                      </a:lnTo>
                      <a:lnTo>
                        <a:pt x="181" y="679"/>
                      </a:lnTo>
                      <a:lnTo>
                        <a:pt x="181" y="682"/>
                      </a:lnTo>
                      <a:lnTo>
                        <a:pt x="180" y="686"/>
                      </a:lnTo>
                      <a:lnTo>
                        <a:pt x="179" y="689"/>
                      </a:lnTo>
                      <a:lnTo>
                        <a:pt x="176" y="693"/>
                      </a:lnTo>
                      <a:lnTo>
                        <a:pt x="174" y="697"/>
                      </a:lnTo>
                      <a:lnTo>
                        <a:pt x="172" y="701"/>
                      </a:lnTo>
                      <a:lnTo>
                        <a:pt x="170" y="703"/>
                      </a:lnTo>
                      <a:lnTo>
                        <a:pt x="165" y="706"/>
                      </a:lnTo>
                      <a:lnTo>
                        <a:pt x="162" y="708"/>
                      </a:lnTo>
                      <a:lnTo>
                        <a:pt x="158" y="710"/>
                      </a:lnTo>
                      <a:lnTo>
                        <a:pt x="153" y="711"/>
                      </a:lnTo>
                      <a:lnTo>
                        <a:pt x="149" y="712"/>
                      </a:lnTo>
                      <a:lnTo>
                        <a:pt x="145" y="712"/>
                      </a:lnTo>
                      <a:lnTo>
                        <a:pt x="141" y="711"/>
                      </a:lnTo>
                      <a:lnTo>
                        <a:pt x="137" y="711"/>
                      </a:lnTo>
                      <a:lnTo>
                        <a:pt x="133" y="709"/>
                      </a:lnTo>
                      <a:lnTo>
                        <a:pt x="129" y="708"/>
                      </a:lnTo>
                      <a:lnTo>
                        <a:pt x="125" y="705"/>
                      </a:lnTo>
                      <a:lnTo>
                        <a:pt x="123" y="703"/>
                      </a:lnTo>
                      <a:lnTo>
                        <a:pt x="120" y="701"/>
                      </a:lnTo>
                      <a:lnTo>
                        <a:pt x="118" y="698"/>
                      </a:lnTo>
                      <a:lnTo>
                        <a:pt x="116" y="694"/>
                      </a:lnTo>
                      <a:lnTo>
                        <a:pt x="114" y="690"/>
                      </a:lnTo>
                      <a:lnTo>
                        <a:pt x="112" y="686"/>
                      </a:lnTo>
                      <a:lnTo>
                        <a:pt x="111" y="682"/>
                      </a:lnTo>
                      <a:lnTo>
                        <a:pt x="110" y="679"/>
                      </a:lnTo>
                      <a:lnTo>
                        <a:pt x="110" y="442"/>
                      </a:lnTo>
                      <a:lnTo>
                        <a:pt x="40" y="442"/>
                      </a:lnTo>
                      <a:lnTo>
                        <a:pt x="128" y="100"/>
                      </a:lnTo>
                      <a:lnTo>
                        <a:pt x="110" y="100"/>
                      </a:lnTo>
                      <a:lnTo>
                        <a:pt x="58" y="285"/>
                      </a:lnTo>
                      <a:lnTo>
                        <a:pt x="56" y="291"/>
                      </a:lnTo>
                      <a:lnTo>
                        <a:pt x="54" y="296"/>
                      </a:lnTo>
                      <a:lnTo>
                        <a:pt x="52" y="300"/>
                      </a:lnTo>
                      <a:lnTo>
                        <a:pt x="48" y="304"/>
                      </a:lnTo>
                      <a:lnTo>
                        <a:pt x="45" y="306"/>
                      </a:lnTo>
                      <a:lnTo>
                        <a:pt x="42" y="308"/>
                      </a:lnTo>
                      <a:lnTo>
                        <a:pt x="36" y="310"/>
                      </a:lnTo>
                      <a:lnTo>
                        <a:pt x="32" y="311"/>
                      </a:lnTo>
                      <a:lnTo>
                        <a:pt x="26" y="310"/>
                      </a:lnTo>
                      <a:lnTo>
                        <a:pt x="23" y="310"/>
                      </a:lnTo>
                      <a:lnTo>
                        <a:pt x="20" y="309"/>
                      </a:lnTo>
                      <a:lnTo>
                        <a:pt x="15" y="307"/>
                      </a:lnTo>
                      <a:lnTo>
                        <a:pt x="12" y="305"/>
                      </a:lnTo>
                      <a:lnTo>
                        <a:pt x="8" y="302"/>
                      </a:lnTo>
                      <a:lnTo>
                        <a:pt x="5" y="299"/>
                      </a:lnTo>
                      <a:lnTo>
                        <a:pt x="3" y="295"/>
                      </a:lnTo>
                      <a:lnTo>
                        <a:pt x="2" y="291"/>
                      </a:lnTo>
                      <a:lnTo>
                        <a:pt x="1" y="288"/>
                      </a:lnTo>
                      <a:lnTo>
                        <a:pt x="0" y="283"/>
                      </a:lnTo>
                      <a:lnTo>
                        <a:pt x="0" y="280"/>
                      </a:lnTo>
                      <a:lnTo>
                        <a:pt x="0" y="277"/>
                      </a:lnTo>
                      <a:lnTo>
                        <a:pt x="1" y="273"/>
                      </a:lnTo>
                      <a:lnTo>
                        <a:pt x="57" y="59"/>
                      </a:lnTo>
                      <a:lnTo>
                        <a:pt x="57" y="54"/>
                      </a:lnTo>
                      <a:lnTo>
                        <a:pt x="58" y="49"/>
                      </a:lnTo>
                      <a:lnTo>
                        <a:pt x="59" y="46"/>
                      </a:lnTo>
                      <a:lnTo>
                        <a:pt x="60" y="42"/>
                      </a:lnTo>
                      <a:lnTo>
                        <a:pt x="62" y="37"/>
                      </a:lnTo>
                      <a:lnTo>
                        <a:pt x="63" y="34"/>
                      </a:lnTo>
                      <a:lnTo>
                        <a:pt x="66" y="28"/>
                      </a:lnTo>
                      <a:lnTo>
                        <a:pt x="68" y="24"/>
                      </a:lnTo>
                      <a:lnTo>
                        <a:pt x="72" y="20"/>
                      </a:lnTo>
                      <a:lnTo>
                        <a:pt x="74" y="17"/>
                      </a:lnTo>
                      <a:lnTo>
                        <a:pt x="78" y="13"/>
                      </a:lnTo>
                      <a:lnTo>
                        <a:pt x="82" y="10"/>
                      </a:lnTo>
                      <a:lnTo>
                        <a:pt x="85" y="8"/>
                      </a:lnTo>
                      <a:lnTo>
                        <a:pt x="90" y="5"/>
                      </a:lnTo>
                      <a:lnTo>
                        <a:pt x="95" y="3"/>
                      </a:lnTo>
                      <a:lnTo>
                        <a:pt x="101" y="2"/>
                      </a:lnTo>
                      <a:lnTo>
                        <a:pt x="108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3066" name="Oval 42"/>
                <p:cNvSpPr>
                  <a:spLocks noChangeArrowheads="1"/>
                </p:cNvSpPr>
                <p:nvPr/>
              </p:nvSpPr>
              <p:spPr bwMode="auto">
                <a:xfrm>
                  <a:off x="1585" y="1121"/>
                  <a:ext cx="132" cy="13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793067" name="Rectangle 43"/>
              <p:cNvSpPr>
                <a:spLocks noChangeArrowheads="1"/>
              </p:cNvSpPr>
              <p:nvPr/>
            </p:nvSpPr>
            <p:spPr bwMode="auto">
              <a:xfrm>
                <a:off x="1354" y="1110"/>
                <a:ext cx="39" cy="88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793068" name="Group 44"/>
          <p:cNvGrpSpPr>
            <a:grpSpLocks/>
          </p:cNvGrpSpPr>
          <p:nvPr/>
        </p:nvGrpSpPr>
        <p:grpSpPr bwMode="auto">
          <a:xfrm>
            <a:off x="6729413" y="2852738"/>
            <a:ext cx="1011237" cy="852487"/>
            <a:chOff x="3819" y="1009"/>
            <a:chExt cx="1095" cy="1099"/>
          </a:xfrm>
        </p:grpSpPr>
        <p:sp>
          <p:nvSpPr>
            <p:cNvPr id="1793069" name="AutoShape 45"/>
            <p:cNvSpPr>
              <a:spLocks noChangeArrowheads="1"/>
            </p:cNvSpPr>
            <p:nvPr/>
          </p:nvSpPr>
          <p:spPr bwMode="auto">
            <a:xfrm>
              <a:off x="3819" y="1009"/>
              <a:ext cx="1095" cy="1099"/>
            </a:xfrm>
            <a:prstGeom prst="roundRect">
              <a:avLst>
                <a:gd name="adj" fmla="val 1241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93070" name="Group 46"/>
            <p:cNvGrpSpPr>
              <a:grpSpLocks/>
            </p:cNvGrpSpPr>
            <p:nvPr/>
          </p:nvGrpSpPr>
          <p:grpSpPr bwMode="auto">
            <a:xfrm>
              <a:off x="4447" y="1115"/>
              <a:ext cx="142" cy="873"/>
              <a:chOff x="4447" y="1115"/>
              <a:chExt cx="142" cy="873"/>
            </a:xfrm>
          </p:grpSpPr>
          <p:sp>
            <p:nvSpPr>
              <p:cNvPr id="1793071" name="Oval 47"/>
              <p:cNvSpPr>
                <a:spLocks noChangeArrowheads="1"/>
              </p:cNvSpPr>
              <p:nvPr/>
            </p:nvSpPr>
            <p:spPr bwMode="auto">
              <a:xfrm>
                <a:off x="4447" y="1115"/>
                <a:ext cx="142" cy="14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93072" name="Rectangle 48"/>
              <p:cNvSpPr>
                <a:spLocks noChangeArrowheads="1"/>
              </p:cNvSpPr>
              <p:nvPr/>
            </p:nvSpPr>
            <p:spPr bwMode="auto">
              <a:xfrm>
                <a:off x="4447" y="1187"/>
                <a:ext cx="142" cy="4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93073" name="Rectangle 49"/>
              <p:cNvSpPr>
                <a:spLocks noChangeArrowheads="1"/>
              </p:cNvSpPr>
              <p:nvPr/>
            </p:nvSpPr>
            <p:spPr bwMode="auto">
              <a:xfrm>
                <a:off x="4502" y="1614"/>
                <a:ext cx="87" cy="3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93074" name="Oval 50"/>
              <p:cNvSpPr>
                <a:spLocks noChangeArrowheads="1"/>
              </p:cNvSpPr>
              <p:nvPr/>
            </p:nvSpPr>
            <p:spPr bwMode="auto">
              <a:xfrm>
                <a:off x="4502" y="1906"/>
                <a:ext cx="87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793075" name="Group 51"/>
            <p:cNvGrpSpPr>
              <a:grpSpLocks/>
            </p:cNvGrpSpPr>
            <p:nvPr/>
          </p:nvGrpSpPr>
          <p:grpSpPr bwMode="auto">
            <a:xfrm>
              <a:off x="4131" y="1133"/>
              <a:ext cx="196" cy="861"/>
              <a:chOff x="4131" y="1133"/>
              <a:chExt cx="196" cy="861"/>
            </a:xfrm>
          </p:grpSpPr>
          <p:grpSp>
            <p:nvGrpSpPr>
              <p:cNvPr id="1793076" name="Group 52"/>
              <p:cNvGrpSpPr>
                <a:grpSpLocks/>
              </p:cNvGrpSpPr>
              <p:nvPr/>
            </p:nvGrpSpPr>
            <p:grpSpPr bwMode="auto">
              <a:xfrm>
                <a:off x="4131" y="1133"/>
                <a:ext cx="196" cy="187"/>
                <a:chOff x="4131" y="1133"/>
                <a:chExt cx="196" cy="187"/>
              </a:xfrm>
            </p:grpSpPr>
            <p:grpSp>
              <p:nvGrpSpPr>
                <p:cNvPr id="1793077" name="Group 53"/>
                <p:cNvGrpSpPr>
                  <a:grpSpLocks/>
                </p:cNvGrpSpPr>
                <p:nvPr/>
              </p:nvGrpSpPr>
              <p:grpSpPr bwMode="auto">
                <a:xfrm>
                  <a:off x="4131" y="1133"/>
                  <a:ext cx="30" cy="187"/>
                  <a:chOff x="4131" y="1133"/>
                  <a:chExt cx="30" cy="187"/>
                </a:xfrm>
              </p:grpSpPr>
              <p:sp>
                <p:nvSpPr>
                  <p:cNvPr id="179307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31" y="1133"/>
                    <a:ext cx="30" cy="3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79307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131" y="1152"/>
                    <a:ext cx="30" cy="16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93080" name="Group 56"/>
                <p:cNvGrpSpPr>
                  <a:grpSpLocks/>
                </p:cNvGrpSpPr>
                <p:nvPr/>
              </p:nvGrpSpPr>
              <p:grpSpPr bwMode="auto">
                <a:xfrm>
                  <a:off x="4298" y="1133"/>
                  <a:ext cx="29" cy="187"/>
                  <a:chOff x="4298" y="1133"/>
                  <a:chExt cx="29" cy="187"/>
                </a:xfrm>
              </p:grpSpPr>
              <p:sp>
                <p:nvSpPr>
                  <p:cNvPr id="179308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298" y="1133"/>
                    <a:ext cx="29" cy="3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79308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298" y="1152"/>
                    <a:ext cx="29" cy="16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93083" name="Group 59"/>
                <p:cNvGrpSpPr>
                  <a:grpSpLocks/>
                </p:cNvGrpSpPr>
                <p:nvPr/>
              </p:nvGrpSpPr>
              <p:grpSpPr bwMode="auto">
                <a:xfrm>
                  <a:off x="4188" y="1133"/>
                  <a:ext cx="30" cy="187"/>
                  <a:chOff x="4188" y="1133"/>
                  <a:chExt cx="30" cy="187"/>
                </a:xfrm>
              </p:grpSpPr>
              <p:sp>
                <p:nvSpPr>
                  <p:cNvPr id="179308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188" y="1133"/>
                    <a:ext cx="30" cy="3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79308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188" y="1152"/>
                    <a:ext cx="30" cy="16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93086" name="Group 62"/>
                <p:cNvGrpSpPr>
                  <a:grpSpLocks/>
                </p:cNvGrpSpPr>
                <p:nvPr/>
              </p:nvGrpSpPr>
              <p:grpSpPr bwMode="auto">
                <a:xfrm>
                  <a:off x="4243" y="1133"/>
                  <a:ext cx="30" cy="187"/>
                  <a:chOff x="4243" y="1133"/>
                  <a:chExt cx="30" cy="187"/>
                </a:xfrm>
              </p:grpSpPr>
              <p:sp>
                <p:nvSpPr>
                  <p:cNvPr id="1793087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133"/>
                    <a:ext cx="30" cy="3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79308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152"/>
                    <a:ext cx="30" cy="16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793089" name="Group 65"/>
              <p:cNvGrpSpPr>
                <a:grpSpLocks/>
              </p:cNvGrpSpPr>
              <p:nvPr/>
            </p:nvGrpSpPr>
            <p:grpSpPr bwMode="auto">
              <a:xfrm>
                <a:off x="4131" y="1326"/>
                <a:ext cx="196" cy="668"/>
                <a:chOff x="4131" y="1326"/>
                <a:chExt cx="196" cy="668"/>
              </a:xfrm>
            </p:grpSpPr>
            <p:sp>
              <p:nvSpPr>
                <p:cNvPr id="1793090" name="Rectangle 66"/>
                <p:cNvSpPr>
                  <a:spLocks noChangeArrowheads="1"/>
                </p:cNvSpPr>
                <p:nvPr/>
              </p:nvSpPr>
              <p:spPr bwMode="auto">
                <a:xfrm>
                  <a:off x="4131" y="1326"/>
                  <a:ext cx="196" cy="91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91" name="Oval 67"/>
                <p:cNvSpPr>
                  <a:spLocks noChangeArrowheads="1"/>
                </p:cNvSpPr>
                <p:nvPr/>
              </p:nvSpPr>
              <p:spPr bwMode="auto">
                <a:xfrm>
                  <a:off x="4230" y="1379"/>
                  <a:ext cx="97" cy="7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92" name="Oval 68"/>
                <p:cNvSpPr>
                  <a:spLocks noChangeArrowheads="1"/>
                </p:cNvSpPr>
                <p:nvPr/>
              </p:nvSpPr>
              <p:spPr bwMode="auto">
                <a:xfrm>
                  <a:off x="4131" y="1379"/>
                  <a:ext cx="97" cy="7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93" name="Rectangle 69"/>
                <p:cNvSpPr>
                  <a:spLocks noChangeArrowheads="1"/>
                </p:cNvSpPr>
                <p:nvPr/>
              </p:nvSpPr>
              <p:spPr bwMode="auto">
                <a:xfrm>
                  <a:off x="4187" y="1427"/>
                  <a:ext cx="86" cy="52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93094" name="Oval 70"/>
                <p:cNvSpPr>
                  <a:spLocks noChangeArrowheads="1"/>
                </p:cNvSpPr>
                <p:nvPr/>
              </p:nvSpPr>
              <p:spPr bwMode="auto">
                <a:xfrm>
                  <a:off x="4187" y="1907"/>
                  <a:ext cx="86" cy="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2DCDA1-82BC-4CC2-867A-A04426B3C79F}" type="slidenum">
              <a:rPr lang="pt-BR"/>
              <a:pPr/>
              <a:t>11</a:t>
            </a:fld>
            <a:endParaRPr lang="pt-BR"/>
          </a:p>
        </p:txBody>
      </p:sp>
      <p:sp>
        <p:nvSpPr>
          <p:cNvPr id="179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</a:t>
            </a:r>
            <a:r>
              <a:rPr lang="en-US"/>
              <a:t> de Software</a:t>
            </a:r>
          </a:p>
        </p:txBody>
      </p:sp>
      <p:sp>
        <p:nvSpPr>
          <p:cNvPr id="1795075" name="Rectangle 3"/>
          <p:cNvSpPr>
            <a:spLocks noChangeArrowheads="1"/>
          </p:cNvSpPr>
          <p:nvPr/>
        </p:nvSpPr>
        <p:spPr bwMode="auto">
          <a:xfrm>
            <a:off x="755650" y="2320925"/>
            <a:ext cx="7777163" cy="3124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95076" name="Text Box 4"/>
          <p:cNvSpPr txBox="1">
            <a:spLocks noChangeArrowheads="1"/>
          </p:cNvSpPr>
          <p:nvPr/>
        </p:nvSpPr>
        <p:spPr bwMode="auto">
          <a:xfrm>
            <a:off x="895350" y="2559050"/>
            <a:ext cx="7705725" cy="2654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A modelagem de sistemas de software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consiste na utilização de notações gráficas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e textuais com o objetivo de construir modelos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que representam as partes essenciais de um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sistema, considerando-se diversas perspectivas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diferentes e complementares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A41EAB-8187-443E-9821-E222BF2FE1A9}" type="slidenum">
              <a:rPr lang="pt-BR"/>
              <a:pPr/>
              <a:t>12</a:t>
            </a:fld>
            <a:endParaRPr lang="pt-BR"/>
          </a:p>
        </p:txBody>
      </p:sp>
      <p:sp>
        <p:nvSpPr>
          <p:cNvPr id="179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2800"/>
              <a:t>1.2 </a:t>
            </a:r>
            <a:r>
              <a:rPr lang="pt-BR" sz="2800"/>
              <a:t>O paradigma da orientação a objetos</a:t>
            </a:r>
            <a:endParaRPr lang="en-US" sz="2800"/>
          </a:p>
        </p:txBody>
      </p:sp>
      <p:sp>
        <p:nvSpPr>
          <p:cNvPr id="1797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1890304" name="Object 0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1890304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2378C-F4E6-4F56-8408-8D0F8ACDEF12}" type="slidenum">
              <a:rPr lang="pt-BR"/>
              <a:pPr/>
              <a:t>13</a:t>
            </a:fld>
            <a:endParaRPr lang="pt-BR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Paradigma</a:t>
            </a:r>
            <a:r>
              <a:rPr lang="en-US"/>
              <a:t>?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 i="1"/>
              <a:t>Um paradigma é uma forma de abordar um problema</a:t>
            </a:r>
            <a:r>
              <a:rPr lang="pt-BR"/>
              <a:t>.</a:t>
            </a:r>
          </a:p>
          <a:p>
            <a:r>
              <a:rPr lang="pt-BR"/>
              <a:t>No contexto da modelagem de </a:t>
            </a:r>
            <a:r>
              <a:rPr lang="en-US"/>
              <a:t>um </a:t>
            </a:r>
            <a:r>
              <a:rPr lang="pt-BR"/>
              <a:t>sistema</a:t>
            </a:r>
            <a:r>
              <a:rPr lang="en-US"/>
              <a:t> de software</a:t>
            </a:r>
            <a:r>
              <a:rPr lang="pt-BR"/>
              <a:t>, um paradigma tem a ver com a forma pela qual </a:t>
            </a:r>
            <a:r>
              <a:rPr lang="en-US"/>
              <a:t>esse </a:t>
            </a:r>
            <a:r>
              <a:rPr lang="pt-BR"/>
              <a:t>sistema é entendido e construído.</a:t>
            </a:r>
          </a:p>
          <a:p>
            <a:r>
              <a:rPr lang="en-US"/>
              <a:t>A primeira abordagem usada para modelagem de sistemas de software foi o </a:t>
            </a:r>
            <a:r>
              <a:rPr lang="en-US" b="1" i="1"/>
              <a:t>paradigma estruturado</a:t>
            </a:r>
            <a:r>
              <a:rPr lang="en-US"/>
              <a:t>.</a:t>
            </a:r>
          </a:p>
          <a:p>
            <a:pPr lvl="1"/>
            <a:r>
              <a:rPr lang="en-US"/>
              <a:t>Uso da técnica de </a:t>
            </a:r>
            <a:r>
              <a:rPr lang="en-US" i="1"/>
              <a:t>decomposição funcional</a:t>
            </a:r>
          </a:p>
          <a:p>
            <a:pPr lvl="1"/>
            <a:r>
              <a:rPr lang="en-US"/>
              <a:t>“divida sucessivamente um problema complexto em subproblemas”</a:t>
            </a:r>
          </a:p>
          <a:p>
            <a:r>
              <a:rPr lang="pt-BR"/>
              <a:t>Hoje em dia, praticamente suplantou o paradigma anterior, o </a:t>
            </a:r>
            <a:r>
              <a:rPr lang="pt-BR" b="1" i="1"/>
              <a:t>paradigma </a:t>
            </a:r>
            <a:r>
              <a:rPr lang="en-US" b="1" i="1"/>
              <a:t>da orientação a objetos</a:t>
            </a:r>
            <a:r>
              <a:rPr lang="pt-BR"/>
              <a:t>...</a:t>
            </a:r>
            <a:endParaRPr lang="en-US"/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DA654-7E87-4E13-9D27-7801E21FFA42}" type="slidenum">
              <a:rPr lang="pt-BR"/>
              <a:pPr/>
              <a:t>14</a:t>
            </a:fld>
            <a:endParaRPr lang="pt-BR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 sz="3200"/>
              <a:t>O Paradigma da Orientação a Objetos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O paradigma da </a:t>
            </a:r>
            <a:r>
              <a:rPr lang="en-US"/>
              <a:t>OO </a:t>
            </a:r>
            <a:r>
              <a:rPr lang="pt-BR"/>
              <a:t>surgiu no fim dos anos 60.</a:t>
            </a:r>
          </a:p>
          <a:p>
            <a:r>
              <a:rPr lang="pt-BR"/>
              <a:t>Alan Kay, um dos pais d</a:t>
            </a:r>
            <a:r>
              <a:rPr lang="en-US"/>
              <a:t>esse</a:t>
            </a:r>
            <a:r>
              <a:rPr lang="pt-BR"/>
              <a:t> paradigma, formulou a chamada </a:t>
            </a:r>
            <a:r>
              <a:rPr lang="pt-BR" b="1"/>
              <a:t>analogia biológica</a:t>
            </a:r>
            <a:r>
              <a:rPr lang="pt-BR"/>
              <a:t>. </a:t>
            </a:r>
          </a:p>
          <a:p>
            <a:r>
              <a:rPr lang="pt-BR"/>
              <a:t>“</a:t>
            </a:r>
            <a:r>
              <a:rPr lang="pt-BR" i="1"/>
              <a:t>Como seria um sistema de software que funcionasse como um ser vivo?</a:t>
            </a:r>
            <a:r>
              <a:rPr lang="en-US"/>
              <a:t>”</a:t>
            </a:r>
          </a:p>
        </p:txBody>
      </p:sp>
      <p:pic>
        <p:nvPicPr>
          <p:cNvPr id="1801220" name="Picture 4" descr="C:\Documents and Settings\Eduardo\Desktop\paps2a\180px-Alan-Kay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886200"/>
            <a:ext cx="2819400" cy="2141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6EB66A-3D8B-47C3-98F0-A3FD6384279A}" type="slidenum">
              <a:rPr lang="pt-BR"/>
              <a:pPr/>
              <a:t>15</a:t>
            </a:fld>
            <a:endParaRPr lang="pt-BR"/>
          </a:p>
        </p:txBody>
      </p:sp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Analogia Biológica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/>
              <a:t>Cada “célula” interagiria com outras células através do envio de mensagens para realizar um objetivo comum.</a:t>
            </a:r>
          </a:p>
          <a:p>
            <a:r>
              <a:rPr lang="pt-BR"/>
              <a:t>Adicionalmente, cada célula se comportaria como uma unidade autônoma. 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De uma forma mais geral, Kay pensou em como construir um sistema de software a partir de </a:t>
            </a:r>
            <a:r>
              <a:rPr lang="pt-BR" u="sng"/>
              <a:t>agentes autônomos</a:t>
            </a:r>
            <a:r>
              <a:rPr lang="pt-BR"/>
              <a:t> que </a:t>
            </a:r>
            <a:r>
              <a:rPr lang="pt-BR" u="sng"/>
              <a:t>interagem entre si</a:t>
            </a:r>
            <a:r>
              <a:rPr lang="pt-BR"/>
              <a:t>. </a:t>
            </a:r>
          </a:p>
          <a:p>
            <a:endParaRPr lang="en-US"/>
          </a:p>
        </p:txBody>
      </p:sp>
      <p:pic>
        <p:nvPicPr>
          <p:cNvPr id="1803268" name="Picture 4" descr="celu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57725"/>
            <a:ext cx="3311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140D3-AEA3-44B4-AEF3-2D421F72DF23}" type="slidenum">
              <a:rPr lang="pt-BR"/>
              <a:pPr/>
              <a:t>16</a:t>
            </a:fld>
            <a:endParaRPr lang="pt-BR"/>
          </a:p>
        </p:txBody>
      </p:sp>
      <p:sp>
        <p:nvSpPr>
          <p:cNvPr id="186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Fundamentos</a:t>
            </a:r>
            <a:r>
              <a:rPr lang="pt-BR" sz="3200"/>
              <a:t> da Orientação a Objetos</a:t>
            </a:r>
          </a:p>
        </p:txBody>
      </p:sp>
      <p:sp>
        <p:nvSpPr>
          <p:cNvPr id="186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BR"/>
              <a:t>Através de sua analogia biológica, Alan Kay definiu os </a:t>
            </a:r>
            <a:r>
              <a:rPr lang="en-US"/>
              <a:t>fundamentos</a:t>
            </a:r>
            <a:r>
              <a:rPr lang="pt-BR"/>
              <a:t> da orientação a objetos.</a:t>
            </a:r>
          </a:p>
          <a:p>
            <a:pPr marL="457200" indent="-457200"/>
            <a:endParaRPr lang="pt-BR"/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pt-BR"/>
              <a:t>Qualquer coisa é um objeto.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pt-BR"/>
              <a:t>Objetos realizam tarefas através da requisição de serviços a outros objetos.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pt-BR"/>
              <a:t>Cada objeto pertence a uma determinada </a:t>
            </a:r>
            <a:r>
              <a:rPr lang="pt-BR" i="1"/>
              <a:t>classe</a:t>
            </a:r>
            <a:r>
              <a:rPr lang="pt-BR"/>
              <a:t>. Uma classe agrupa objetos similares.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pt-BR"/>
              <a:t>A classe é um repositório para comportamento associado ao objeto.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pt-BR"/>
              <a:t>Classes são organizadas em hierarquias. </a:t>
            </a:r>
          </a:p>
          <a:p>
            <a:pPr marL="457200" indent="-457200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116B10-A99C-4D0D-A119-4E8001D558DC}" type="slidenum">
              <a:rPr lang="pt-BR"/>
              <a:pPr/>
              <a:t>17</a:t>
            </a:fld>
            <a:endParaRPr lang="pt-BR"/>
          </a:p>
        </p:txBody>
      </p:sp>
      <p:sp>
        <p:nvSpPr>
          <p:cNvPr id="1809461" name="Freeform 53" descr="50%"/>
          <p:cNvSpPr>
            <a:spLocks/>
          </p:cNvSpPr>
          <p:nvPr/>
        </p:nvSpPr>
        <p:spPr bwMode="auto">
          <a:xfrm>
            <a:off x="885825" y="1619250"/>
            <a:ext cx="8078788" cy="5086350"/>
          </a:xfrm>
          <a:custGeom>
            <a:avLst/>
            <a:gdLst/>
            <a:ahLst/>
            <a:cxnLst>
              <a:cxn ang="0">
                <a:pos x="2665" y="168"/>
              </a:cxn>
              <a:cxn ang="0">
                <a:pos x="2917" y="888"/>
              </a:cxn>
              <a:cxn ang="0">
                <a:pos x="2905" y="1104"/>
              </a:cxn>
              <a:cxn ang="0">
                <a:pos x="2761" y="1200"/>
              </a:cxn>
              <a:cxn ang="0">
                <a:pos x="2653" y="1224"/>
              </a:cxn>
              <a:cxn ang="0">
                <a:pos x="2557" y="1272"/>
              </a:cxn>
              <a:cxn ang="0">
                <a:pos x="2521" y="1296"/>
              </a:cxn>
              <a:cxn ang="0">
                <a:pos x="2245" y="1308"/>
              </a:cxn>
              <a:cxn ang="0">
                <a:pos x="1777" y="1452"/>
              </a:cxn>
              <a:cxn ang="0">
                <a:pos x="1105" y="1464"/>
              </a:cxn>
              <a:cxn ang="0">
                <a:pos x="877" y="1560"/>
              </a:cxn>
              <a:cxn ang="0">
                <a:pos x="577" y="1584"/>
              </a:cxn>
              <a:cxn ang="0">
                <a:pos x="313" y="1608"/>
              </a:cxn>
              <a:cxn ang="0">
                <a:pos x="265" y="1644"/>
              </a:cxn>
              <a:cxn ang="0">
                <a:pos x="253" y="1680"/>
              </a:cxn>
              <a:cxn ang="0">
                <a:pos x="193" y="1764"/>
              </a:cxn>
              <a:cxn ang="0">
                <a:pos x="121" y="1872"/>
              </a:cxn>
              <a:cxn ang="0">
                <a:pos x="97" y="1932"/>
              </a:cxn>
              <a:cxn ang="0">
                <a:pos x="37" y="2016"/>
              </a:cxn>
              <a:cxn ang="0">
                <a:pos x="73" y="2460"/>
              </a:cxn>
              <a:cxn ang="0">
                <a:pos x="133" y="2652"/>
              </a:cxn>
              <a:cxn ang="0">
                <a:pos x="253" y="2904"/>
              </a:cxn>
              <a:cxn ang="0">
                <a:pos x="433" y="3012"/>
              </a:cxn>
              <a:cxn ang="0">
                <a:pos x="517" y="3060"/>
              </a:cxn>
              <a:cxn ang="0">
                <a:pos x="793" y="3132"/>
              </a:cxn>
              <a:cxn ang="0">
                <a:pos x="1033" y="3204"/>
              </a:cxn>
              <a:cxn ang="0">
                <a:pos x="2137" y="3192"/>
              </a:cxn>
              <a:cxn ang="0">
                <a:pos x="2257" y="3144"/>
              </a:cxn>
              <a:cxn ang="0">
                <a:pos x="3793" y="3108"/>
              </a:cxn>
              <a:cxn ang="0">
                <a:pos x="4045" y="3072"/>
              </a:cxn>
              <a:cxn ang="0">
                <a:pos x="4081" y="3048"/>
              </a:cxn>
              <a:cxn ang="0">
                <a:pos x="4141" y="3036"/>
              </a:cxn>
              <a:cxn ang="0">
                <a:pos x="4405" y="2976"/>
              </a:cxn>
              <a:cxn ang="0">
                <a:pos x="4621" y="2892"/>
              </a:cxn>
              <a:cxn ang="0">
                <a:pos x="4681" y="2844"/>
              </a:cxn>
              <a:cxn ang="0">
                <a:pos x="4849" y="2724"/>
              </a:cxn>
              <a:cxn ang="0">
                <a:pos x="4909" y="2592"/>
              </a:cxn>
              <a:cxn ang="0">
                <a:pos x="4933" y="1896"/>
              </a:cxn>
              <a:cxn ang="0">
                <a:pos x="4993" y="1764"/>
              </a:cxn>
              <a:cxn ang="0">
                <a:pos x="5089" y="1416"/>
              </a:cxn>
              <a:cxn ang="0">
                <a:pos x="5077" y="888"/>
              </a:cxn>
              <a:cxn ang="0">
                <a:pos x="5053" y="852"/>
              </a:cxn>
              <a:cxn ang="0">
                <a:pos x="5005" y="732"/>
              </a:cxn>
              <a:cxn ang="0">
                <a:pos x="4933" y="648"/>
              </a:cxn>
              <a:cxn ang="0">
                <a:pos x="4861" y="540"/>
              </a:cxn>
              <a:cxn ang="0">
                <a:pos x="4393" y="60"/>
              </a:cxn>
              <a:cxn ang="0">
                <a:pos x="4153" y="0"/>
              </a:cxn>
              <a:cxn ang="0">
                <a:pos x="2701" y="12"/>
              </a:cxn>
              <a:cxn ang="0">
                <a:pos x="2665" y="168"/>
              </a:cxn>
            </a:cxnLst>
            <a:rect l="0" t="0" r="r" b="b"/>
            <a:pathLst>
              <a:path w="5089" h="3204">
                <a:moveTo>
                  <a:pt x="2665" y="168"/>
                </a:moveTo>
                <a:cubicBezTo>
                  <a:pt x="2770" y="400"/>
                  <a:pt x="2822" y="651"/>
                  <a:pt x="2917" y="888"/>
                </a:cubicBezTo>
                <a:cubicBezTo>
                  <a:pt x="2913" y="960"/>
                  <a:pt x="2918" y="1033"/>
                  <a:pt x="2905" y="1104"/>
                </a:cubicBezTo>
                <a:cubicBezTo>
                  <a:pt x="2899" y="1135"/>
                  <a:pt x="2800" y="1191"/>
                  <a:pt x="2761" y="1200"/>
                </a:cubicBezTo>
                <a:cubicBezTo>
                  <a:pt x="2716" y="1210"/>
                  <a:pt x="2692" y="1206"/>
                  <a:pt x="2653" y="1224"/>
                </a:cubicBezTo>
                <a:cubicBezTo>
                  <a:pt x="2620" y="1239"/>
                  <a:pt x="2589" y="1256"/>
                  <a:pt x="2557" y="1272"/>
                </a:cubicBezTo>
                <a:cubicBezTo>
                  <a:pt x="2544" y="1278"/>
                  <a:pt x="2535" y="1294"/>
                  <a:pt x="2521" y="1296"/>
                </a:cubicBezTo>
                <a:cubicBezTo>
                  <a:pt x="2430" y="1307"/>
                  <a:pt x="2337" y="1304"/>
                  <a:pt x="2245" y="1308"/>
                </a:cubicBezTo>
                <a:cubicBezTo>
                  <a:pt x="2084" y="1340"/>
                  <a:pt x="1949" y="1446"/>
                  <a:pt x="1777" y="1452"/>
                </a:cubicBezTo>
                <a:cubicBezTo>
                  <a:pt x="1553" y="1459"/>
                  <a:pt x="1329" y="1460"/>
                  <a:pt x="1105" y="1464"/>
                </a:cubicBezTo>
                <a:cubicBezTo>
                  <a:pt x="1022" y="1488"/>
                  <a:pt x="961" y="1539"/>
                  <a:pt x="877" y="1560"/>
                </a:cubicBezTo>
                <a:cubicBezTo>
                  <a:pt x="806" y="1578"/>
                  <a:pt x="606" y="1582"/>
                  <a:pt x="577" y="1584"/>
                </a:cubicBezTo>
                <a:cubicBezTo>
                  <a:pt x="489" y="1591"/>
                  <a:pt x="401" y="1600"/>
                  <a:pt x="313" y="1608"/>
                </a:cubicBezTo>
                <a:cubicBezTo>
                  <a:pt x="297" y="1620"/>
                  <a:pt x="278" y="1629"/>
                  <a:pt x="265" y="1644"/>
                </a:cubicBezTo>
                <a:cubicBezTo>
                  <a:pt x="257" y="1654"/>
                  <a:pt x="259" y="1669"/>
                  <a:pt x="253" y="1680"/>
                </a:cubicBezTo>
                <a:cubicBezTo>
                  <a:pt x="244" y="1698"/>
                  <a:pt x="201" y="1753"/>
                  <a:pt x="193" y="1764"/>
                </a:cubicBezTo>
                <a:cubicBezTo>
                  <a:pt x="177" y="1811"/>
                  <a:pt x="143" y="1829"/>
                  <a:pt x="121" y="1872"/>
                </a:cubicBezTo>
                <a:cubicBezTo>
                  <a:pt x="111" y="1891"/>
                  <a:pt x="107" y="1913"/>
                  <a:pt x="97" y="1932"/>
                </a:cubicBezTo>
                <a:cubicBezTo>
                  <a:pt x="80" y="1962"/>
                  <a:pt x="56" y="1987"/>
                  <a:pt x="37" y="2016"/>
                </a:cubicBezTo>
                <a:cubicBezTo>
                  <a:pt x="0" y="2163"/>
                  <a:pt x="5" y="2324"/>
                  <a:pt x="73" y="2460"/>
                </a:cubicBezTo>
                <a:cubicBezTo>
                  <a:pt x="86" y="2526"/>
                  <a:pt x="112" y="2588"/>
                  <a:pt x="133" y="2652"/>
                </a:cubicBezTo>
                <a:cubicBezTo>
                  <a:pt x="146" y="2785"/>
                  <a:pt x="147" y="2824"/>
                  <a:pt x="253" y="2904"/>
                </a:cubicBezTo>
                <a:cubicBezTo>
                  <a:pt x="295" y="2989"/>
                  <a:pt x="347" y="2983"/>
                  <a:pt x="433" y="3012"/>
                </a:cubicBezTo>
                <a:cubicBezTo>
                  <a:pt x="464" y="3022"/>
                  <a:pt x="487" y="3049"/>
                  <a:pt x="517" y="3060"/>
                </a:cubicBezTo>
                <a:cubicBezTo>
                  <a:pt x="605" y="3092"/>
                  <a:pt x="701" y="3117"/>
                  <a:pt x="793" y="3132"/>
                </a:cubicBezTo>
                <a:cubicBezTo>
                  <a:pt x="868" y="3177"/>
                  <a:pt x="948" y="3187"/>
                  <a:pt x="1033" y="3204"/>
                </a:cubicBezTo>
                <a:cubicBezTo>
                  <a:pt x="1401" y="3200"/>
                  <a:pt x="1769" y="3200"/>
                  <a:pt x="2137" y="3192"/>
                </a:cubicBezTo>
                <a:cubicBezTo>
                  <a:pt x="2184" y="3191"/>
                  <a:pt x="2207" y="3146"/>
                  <a:pt x="2257" y="3144"/>
                </a:cubicBezTo>
                <a:cubicBezTo>
                  <a:pt x="2769" y="3128"/>
                  <a:pt x="3281" y="3123"/>
                  <a:pt x="3793" y="3108"/>
                </a:cubicBezTo>
                <a:cubicBezTo>
                  <a:pt x="3877" y="3097"/>
                  <a:pt x="3965" y="3099"/>
                  <a:pt x="4045" y="3072"/>
                </a:cubicBezTo>
                <a:cubicBezTo>
                  <a:pt x="4059" y="3067"/>
                  <a:pt x="4067" y="3053"/>
                  <a:pt x="4081" y="3048"/>
                </a:cubicBezTo>
                <a:cubicBezTo>
                  <a:pt x="4100" y="3041"/>
                  <a:pt x="4121" y="3040"/>
                  <a:pt x="4141" y="3036"/>
                </a:cubicBezTo>
                <a:cubicBezTo>
                  <a:pt x="4240" y="2987"/>
                  <a:pt x="4291" y="2986"/>
                  <a:pt x="4405" y="2976"/>
                </a:cubicBezTo>
                <a:cubicBezTo>
                  <a:pt x="4474" y="2959"/>
                  <a:pt x="4562" y="2932"/>
                  <a:pt x="4621" y="2892"/>
                </a:cubicBezTo>
                <a:cubicBezTo>
                  <a:pt x="4642" y="2878"/>
                  <a:pt x="4659" y="2858"/>
                  <a:pt x="4681" y="2844"/>
                </a:cubicBezTo>
                <a:cubicBezTo>
                  <a:pt x="4747" y="2802"/>
                  <a:pt x="4793" y="2780"/>
                  <a:pt x="4849" y="2724"/>
                </a:cubicBezTo>
                <a:cubicBezTo>
                  <a:pt x="4865" y="2677"/>
                  <a:pt x="4881" y="2634"/>
                  <a:pt x="4909" y="2592"/>
                </a:cubicBezTo>
                <a:cubicBezTo>
                  <a:pt x="4914" y="2360"/>
                  <a:pt x="4872" y="2120"/>
                  <a:pt x="4933" y="1896"/>
                </a:cubicBezTo>
                <a:cubicBezTo>
                  <a:pt x="4945" y="1852"/>
                  <a:pt x="4976" y="1806"/>
                  <a:pt x="4993" y="1764"/>
                </a:cubicBezTo>
                <a:cubicBezTo>
                  <a:pt x="5038" y="1652"/>
                  <a:pt x="5060" y="1533"/>
                  <a:pt x="5089" y="1416"/>
                </a:cubicBezTo>
                <a:cubicBezTo>
                  <a:pt x="5085" y="1240"/>
                  <a:pt x="5088" y="1064"/>
                  <a:pt x="5077" y="888"/>
                </a:cubicBezTo>
                <a:cubicBezTo>
                  <a:pt x="5076" y="874"/>
                  <a:pt x="5059" y="865"/>
                  <a:pt x="5053" y="852"/>
                </a:cubicBezTo>
                <a:cubicBezTo>
                  <a:pt x="5035" y="813"/>
                  <a:pt x="5021" y="772"/>
                  <a:pt x="5005" y="732"/>
                </a:cubicBezTo>
                <a:cubicBezTo>
                  <a:pt x="4991" y="698"/>
                  <a:pt x="4955" y="678"/>
                  <a:pt x="4933" y="648"/>
                </a:cubicBezTo>
                <a:cubicBezTo>
                  <a:pt x="4907" y="613"/>
                  <a:pt x="4884" y="577"/>
                  <a:pt x="4861" y="540"/>
                </a:cubicBezTo>
                <a:cubicBezTo>
                  <a:pt x="4740" y="347"/>
                  <a:pt x="4613" y="148"/>
                  <a:pt x="4393" y="60"/>
                </a:cubicBezTo>
                <a:cubicBezTo>
                  <a:pt x="4317" y="30"/>
                  <a:pt x="4231" y="22"/>
                  <a:pt x="4153" y="0"/>
                </a:cubicBezTo>
                <a:cubicBezTo>
                  <a:pt x="3669" y="4"/>
                  <a:pt x="3185" y="4"/>
                  <a:pt x="2701" y="12"/>
                </a:cubicBezTo>
                <a:cubicBezTo>
                  <a:pt x="2633" y="13"/>
                  <a:pt x="2593" y="168"/>
                  <a:pt x="2665" y="168"/>
                </a:cubicBezTo>
                <a:close/>
              </a:path>
            </a:pathLst>
          </a:custGeom>
          <a:pattFill prst="pct50">
            <a:fgClr>
              <a:srgbClr val="FFFF99"/>
            </a:fgClr>
            <a:bgClr>
              <a:schemeClr val="bg1"/>
            </a:bgClr>
          </a:pattFill>
          <a:ln w="952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/>
              <a:t>S</a:t>
            </a:r>
            <a:r>
              <a:rPr lang="en-US"/>
              <a:t>S</a:t>
            </a:r>
            <a:r>
              <a:rPr lang="pt-BR"/>
              <a:t>OO: uma </a:t>
            </a:r>
            <a:r>
              <a:rPr lang="en-US"/>
              <a:t>a</a:t>
            </a:r>
            <a:r>
              <a:rPr lang="pt-BR"/>
              <a:t>nalogia</a:t>
            </a:r>
          </a:p>
        </p:txBody>
      </p:sp>
      <p:grpSp>
        <p:nvGrpSpPr>
          <p:cNvPr id="1809412" name="Group 4"/>
          <p:cNvGrpSpPr>
            <a:grpSpLocks/>
          </p:cNvGrpSpPr>
          <p:nvPr/>
        </p:nvGrpSpPr>
        <p:grpSpPr bwMode="auto">
          <a:xfrm flipH="1">
            <a:off x="7451725" y="5013325"/>
            <a:ext cx="631825" cy="830263"/>
            <a:chOff x="2640" y="2932"/>
            <a:chExt cx="398" cy="523"/>
          </a:xfrm>
        </p:grpSpPr>
        <p:sp>
          <p:nvSpPr>
            <p:cNvPr id="1809413" name="Freeform 5"/>
            <p:cNvSpPr>
              <a:spLocks/>
            </p:cNvSpPr>
            <p:nvPr/>
          </p:nvSpPr>
          <p:spPr bwMode="auto">
            <a:xfrm>
              <a:off x="2735" y="3401"/>
              <a:ext cx="163" cy="47"/>
            </a:xfrm>
            <a:custGeom>
              <a:avLst/>
              <a:gdLst/>
              <a:ahLst/>
              <a:cxnLst>
                <a:cxn ang="0">
                  <a:pos x="47" y="62"/>
                </a:cxn>
                <a:cxn ang="0">
                  <a:pos x="14" y="99"/>
                </a:cxn>
                <a:cxn ang="0">
                  <a:pos x="0" y="175"/>
                </a:cxn>
                <a:cxn ang="0">
                  <a:pos x="8" y="225"/>
                </a:cxn>
                <a:cxn ang="0">
                  <a:pos x="107" y="235"/>
                </a:cxn>
                <a:cxn ang="0">
                  <a:pos x="203" y="222"/>
                </a:cxn>
                <a:cxn ang="0">
                  <a:pos x="326" y="153"/>
                </a:cxn>
                <a:cxn ang="0">
                  <a:pos x="420" y="62"/>
                </a:cxn>
                <a:cxn ang="0">
                  <a:pos x="498" y="115"/>
                </a:cxn>
                <a:cxn ang="0">
                  <a:pos x="555" y="177"/>
                </a:cxn>
                <a:cxn ang="0">
                  <a:pos x="611" y="213"/>
                </a:cxn>
                <a:cxn ang="0">
                  <a:pos x="679" y="232"/>
                </a:cxn>
                <a:cxn ang="0">
                  <a:pos x="800" y="222"/>
                </a:cxn>
                <a:cxn ang="0">
                  <a:pos x="813" y="178"/>
                </a:cxn>
                <a:cxn ang="0">
                  <a:pos x="810" y="123"/>
                </a:cxn>
                <a:cxn ang="0">
                  <a:pos x="756" y="0"/>
                </a:cxn>
                <a:cxn ang="0">
                  <a:pos x="90" y="19"/>
                </a:cxn>
                <a:cxn ang="0">
                  <a:pos x="47" y="62"/>
                </a:cxn>
                <a:cxn ang="0">
                  <a:pos x="47" y="62"/>
                </a:cxn>
                <a:cxn ang="0">
                  <a:pos x="47" y="62"/>
                </a:cxn>
              </a:cxnLst>
              <a:rect l="0" t="0" r="r" b="b"/>
              <a:pathLst>
                <a:path w="813" h="235">
                  <a:moveTo>
                    <a:pt x="47" y="62"/>
                  </a:moveTo>
                  <a:lnTo>
                    <a:pt x="14" y="99"/>
                  </a:lnTo>
                  <a:lnTo>
                    <a:pt x="0" y="175"/>
                  </a:lnTo>
                  <a:lnTo>
                    <a:pt x="8" y="225"/>
                  </a:lnTo>
                  <a:lnTo>
                    <a:pt x="107" y="235"/>
                  </a:lnTo>
                  <a:lnTo>
                    <a:pt x="203" y="222"/>
                  </a:lnTo>
                  <a:lnTo>
                    <a:pt x="326" y="153"/>
                  </a:lnTo>
                  <a:lnTo>
                    <a:pt x="420" y="62"/>
                  </a:lnTo>
                  <a:lnTo>
                    <a:pt x="498" y="115"/>
                  </a:lnTo>
                  <a:lnTo>
                    <a:pt x="555" y="177"/>
                  </a:lnTo>
                  <a:lnTo>
                    <a:pt x="611" y="213"/>
                  </a:lnTo>
                  <a:lnTo>
                    <a:pt x="679" y="232"/>
                  </a:lnTo>
                  <a:lnTo>
                    <a:pt x="800" y="222"/>
                  </a:lnTo>
                  <a:lnTo>
                    <a:pt x="813" y="178"/>
                  </a:lnTo>
                  <a:lnTo>
                    <a:pt x="810" y="123"/>
                  </a:lnTo>
                  <a:lnTo>
                    <a:pt x="756" y="0"/>
                  </a:lnTo>
                  <a:lnTo>
                    <a:pt x="90" y="19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14" name="Freeform 6"/>
            <p:cNvSpPr>
              <a:spLocks/>
            </p:cNvSpPr>
            <p:nvPr/>
          </p:nvSpPr>
          <p:spPr bwMode="auto">
            <a:xfrm>
              <a:off x="2658" y="3217"/>
              <a:ext cx="228" cy="189"/>
            </a:xfrm>
            <a:custGeom>
              <a:avLst/>
              <a:gdLst/>
              <a:ahLst/>
              <a:cxnLst>
                <a:cxn ang="0">
                  <a:pos x="372" y="14"/>
                </a:cxn>
                <a:cxn ang="0">
                  <a:pos x="268" y="100"/>
                </a:cxn>
                <a:cxn ang="0">
                  <a:pos x="145" y="285"/>
                </a:cxn>
                <a:cxn ang="0">
                  <a:pos x="58" y="488"/>
                </a:cxn>
                <a:cxn ang="0">
                  <a:pos x="0" y="720"/>
                </a:cxn>
                <a:cxn ang="0">
                  <a:pos x="31" y="769"/>
                </a:cxn>
                <a:cxn ang="0">
                  <a:pos x="226" y="869"/>
                </a:cxn>
                <a:cxn ang="0">
                  <a:pos x="513" y="944"/>
                </a:cxn>
                <a:cxn ang="0">
                  <a:pos x="989" y="934"/>
                </a:cxn>
                <a:cxn ang="0">
                  <a:pos x="1139" y="887"/>
                </a:cxn>
                <a:cxn ang="0">
                  <a:pos x="1118" y="801"/>
                </a:cxn>
                <a:cxn ang="0">
                  <a:pos x="1080" y="612"/>
                </a:cxn>
                <a:cxn ang="0">
                  <a:pos x="1072" y="336"/>
                </a:cxn>
                <a:cxn ang="0">
                  <a:pos x="1106" y="176"/>
                </a:cxn>
                <a:cxn ang="0">
                  <a:pos x="479" y="0"/>
                </a:cxn>
                <a:cxn ang="0">
                  <a:pos x="372" y="14"/>
                </a:cxn>
                <a:cxn ang="0">
                  <a:pos x="372" y="14"/>
                </a:cxn>
                <a:cxn ang="0">
                  <a:pos x="372" y="14"/>
                </a:cxn>
              </a:cxnLst>
              <a:rect l="0" t="0" r="r" b="b"/>
              <a:pathLst>
                <a:path w="1139" h="944">
                  <a:moveTo>
                    <a:pt x="372" y="14"/>
                  </a:moveTo>
                  <a:lnTo>
                    <a:pt x="268" y="100"/>
                  </a:lnTo>
                  <a:lnTo>
                    <a:pt x="145" y="285"/>
                  </a:lnTo>
                  <a:lnTo>
                    <a:pt x="58" y="488"/>
                  </a:lnTo>
                  <a:lnTo>
                    <a:pt x="0" y="720"/>
                  </a:lnTo>
                  <a:lnTo>
                    <a:pt x="31" y="769"/>
                  </a:lnTo>
                  <a:lnTo>
                    <a:pt x="226" y="869"/>
                  </a:lnTo>
                  <a:lnTo>
                    <a:pt x="513" y="944"/>
                  </a:lnTo>
                  <a:lnTo>
                    <a:pt x="989" y="934"/>
                  </a:lnTo>
                  <a:lnTo>
                    <a:pt x="1139" y="887"/>
                  </a:lnTo>
                  <a:lnTo>
                    <a:pt x="1118" y="801"/>
                  </a:lnTo>
                  <a:lnTo>
                    <a:pt x="1080" y="612"/>
                  </a:lnTo>
                  <a:lnTo>
                    <a:pt x="1072" y="336"/>
                  </a:lnTo>
                  <a:lnTo>
                    <a:pt x="1106" y="176"/>
                  </a:lnTo>
                  <a:lnTo>
                    <a:pt x="479" y="0"/>
                  </a:lnTo>
                  <a:lnTo>
                    <a:pt x="372" y="14"/>
                  </a:lnTo>
                  <a:lnTo>
                    <a:pt x="372" y="14"/>
                  </a:lnTo>
                  <a:lnTo>
                    <a:pt x="372" y="14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15" name="Freeform 7"/>
            <p:cNvSpPr>
              <a:spLocks/>
            </p:cNvSpPr>
            <p:nvPr/>
          </p:nvSpPr>
          <p:spPr bwMode="auto">
            <a:xfrm>
              <a:off x="2686" y="3199"/>
              <a:ext cx="244" cy="97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93" y="244"/>
                </a:cxn>
                <a:cxn ang="0">
                  <a:pos x="147" y="181"/>
                </a:cxn>
                <a:cxn ang="0">
                  <a:pos x="223" y="111"/>
                </a:cxn>
                <a:cxn ang="0">
                  <a:pos x="362" y="189"/>
                </a:cxn>
                <a:cxn ang="0">
                  <a:pos x="870" y="255"/>
                </a:cxn>
                <a:cxn ang="0">
                  <a:pos x="937" y="255"/>
                </a:cxn>
                <a:cxn ang="0">
                  <a:pos x="912" y="421"/>
                </a:cxn>
                <a:cxn ang="0">
                  <a:pos x="1036" y="488"/>
                </a:cxn>
                <a:cxn ang="0">
                  <a:pos x="1164" y="371"/>
                </a:cxn>
                <a:cxn ang="0">
                  <a:pos x="1221" y="266"/>
                </a:cxn>
                <a:cxn ang="0">
                  <a:pos x="1205" y="225"/>
                </a:cxn>
                <a:cxn ang="0">
                  <a:pos x="1101" y="125"/>
                </a:cxn>
                <a:cxn ang="0">
                  <a:pos x="967" y="51"/>
                </a:cxn>
                <a:cxn ang="0">
                  <a:pos x="303" y="37"/>
                </a:cxn>
                <a:cxn ang="0">
                  <a:pos x="233" y="78"/>
                </a:cxn>
                <a:cxn ang="0">
                  <a:pos x="93" y="0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1221" h="488">
                  <a:moveTo>
                    <a:pt x="0" y="156"/>
                  </a:moveTo>
                  <a:lnTo>
                    <a:pt x="93" y="244"/>
                  </a:lnTo>
                  <a:lnTo>
                    <a:pt x="147" y="181"/>
                  </a:lnTo>
                  <a:lnTo>
                    <a:pt x="223" y="111"/>
                  </a:lnTo>
                  <a:lnTo>
                    <a:pt x="362" y="189"/>
                  </a:lnTo>
                  <a:lnTo>
                    <a:pt x="870" y="255"/>
                  </a:lnTo>
                  <a:lnTo>
                    <a:pt x="937" y="255"/>
                  </a:lnTo>
                  <a:lnTo>
                    <a:pt x="912" y="421"/>
                  </a:lnTo>
                  <a:lnTo>
                    <a:pt x="1036" y="488"/>
                  </a:lnTo>
                  <a:lnTo>
                    <a:pt x="1164" y="371"/>
                  </a:lnTo>
                  <a:lnTo>
                    <a:pt x="1221" y="266"/>
                  </a:lnTo>
                  <a:lnTo>
                    <a:pt x="1205" y="225"/>
                  </a:lnTo>
                  <a:lnTo>
                    <a:pt x="1101" y="125"/>
                  </a:lnTo>
                  <a:lnTo>
                    <a:pt x="967" y="51"/>
                  </a:lnTo>
                  <a:lnTo>
                    <a:pt x="303" y="37"/>
                  </a:lnTo>
                  <a:lnTo>
                    <a:pt x="233" y="78"/>
                  </a:lnTo>
                  <a:lnTo>
                    <a:pt x="93" y="0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16" name="Freeform 8"/>
            <p:cNvSpPr>
              <a:spLocks/>
            </p:cNvSpPr>
            <p:nvPr/>
          </p:nvSpPr>
          <p:spPr bwMode="auto">
            <a:xfrm>
              <a:off x="2746" y="3180"/>
              <a:ext cx="222" cy="103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49" y="11"/>
                </a:cxn>
                <a:cxn ang="0">
                  <a:pos x="49" y="74"/>
                </a:cxn>
                <a:cxn ang="0">
                  <a:pos x="4" y="92"/>
                </a:cxn>
                <a:cxn ang="0">
                  <a:pos x="13" y="156"/>
                </a:cxn>
                <a:cxn ang="0">
                  <a:pos x="0" y="260"/>
                </a:cxn>
                <a:cxn ang="0">
                  <a:pos x="39" y="407"/>
                </a:cxn>
                <a:cxn ang="0">
                  <a:pos x="108" y="515"/>
                </a:cxn>
                <a:cxn ang="0">
                  <a:pos x="206" y="503"/>
                </a:cxn>
                <a:cxn ang="0">
                  <a:pos x="293" y="472"/>
                </a:cxn>
                <a:cxn ang="0">
                  <a:pos x="386" y="427"/>
                </a:cxn>
                <a:cxn ang="0">
                  <a:pos x="538" y="326"/>
                </a:cxn>
                <a:cxn ang="0">
                  <a:pos x="675" y="170"/>
                </a:cxn>
                <a:cxn ang="0">
                  <a:pos x="742" y="190"/>
                </a:cxn>
                <a:cxn ang="0">
                  <a:pos x="836" y="253"/>
                </a:cxn>
                <a:cxn ang="0">
                  <a:pos x="949" y="231"/>
                </a:cxn>
                <a:cxn ang="0">
                  <a:pos x="899" y="178"/>
                </a:cxn>
                <a:cxn ang="0">
                  <a:pos x="774" y="145"/>
                </a:cxn>
                <a:cxn ang="0">
                  <a:pos x="896" y="124"/>
                </a:cxn>
                <a:cxn ang="0">
                  <a:pos x="1053" y="94"/>
                </a:cxn>
                <a:cxn ang="0">
                  <a:pos x="1110" y="45"/>
                </a:cxn>
                <a:cxn ang="0">
                  <a:pos x="940" y="29"/>
                </a:cxn>
                <a:cxn ang="0">
                  <a:pos x="830" y="45"/>
                </a:cxn>
                <a:cxn ang="0">
                  <a:pos x="679" y="96"/>
                </a:cxn>
                <a:cxn ang="0">
                  <a:pos x="661" y="69"/>
                </a:cxn>
                <a:cxn ang="0">
                  <a:pos x="100" y="9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7" y="0"/>
                </a:cxn>
              </a:cxnLst>
              <a:rect l="0" t="0" r="r" b="b"/>
              <a:pathLst>
                <a:path w="1110" h="515">
                  <a:moveTo>
                    <a:pt x="67" y="0"/>
                  </a:moveTo>
                  <a:lnTo>
                    <a:pt x="49" y="11"/>
                  </a:lnTo>
                  <a:lnTo>
                    <a:pt x="49" y="74"/>
                  </a:lnTo>
                  <a:lnTo>
                    <a:pt x="4" y="92"/>
                  </a:lnTo>
                  <a:lnTo>
                    <a:pt x="13" y="156"/>
                  </a:lnTo>
                  <a:lnTo>
                    <a:pt x="0" y="260"/>
                  </a:lnTo>
                  <a:lnTo>
                    <a:pt x="39" y="407"/>
                  </a:lnTo>
                  <a:lnTo>
                    <a:pt x="108" y="515"/>
                  </a:lnTo>
                  <a:lnTo>
                    <a:pt x="206" y="503"/>
                  </a:lnTo>
                  <a:lnTo>
                    <a:pt x="293" y="472"/>
                  </a:lnTo>
                  <a:lnTo>
                    <a:pt x="386" y="427"/>
                  </a:lnTo>
                  <a:lnTo>
                    <a:pt x="538" y="326"/>
                  </a:lnTo>
                  <a:lnTo>
                    <a:pt x="675" y="170"/>
                  </a:lnTo>
                  <a:lnTo>
                    <a:pt x="742" y="190"/>
                  </a:lnTo>
                  <a:lnTo>
                    <a:pt x="836" y="253"/>
                  </a:lnTo>
                  <a:lnTo>
                    <a:pt x="949" y="231"/>
                  </a:lnTo>
                  <a:lnTo>
                    <a:pt x="899" y="178"/>
                  </a:lnTo>
                  <a:lnTo>
                    <a:pt x="774" y="145"/>
                  </a:lnTo>
                  <a:lnTo>
                    <a:pt x="896" y="124"/>
                  </a:lnTo>
                  <a:lnTo>
                    <a:pt x="1053" y="94"/>
                  </a:lnTo>
                  <a:lnTo>
                    <a:pt x="1110" y="45"/>
                  </a:lnTo>
                  <a:lnTo>
                    <a:pt x="940" y="29"/>
                  </a:lnTo>
                  <a:lnTo>
                    <a:pt x="830" y="45"/>
                  </a:lnTo>
                  <a:lnTo>
                    <a:pt x="679" y="96"/>
                  </a:lnTo>
                  <a:lnTo>
                    <a:pt x="661" y="69"/>
                  </a:lnTo>
                  <a:lnTo>
                    <a:pt x="100" y="9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17" name="Freeform 9"/>
            <p:cNvSpPr>
              <a:spLocks/>
            </p:cNvSpPr>
            <p:nvPr/>
          </p:nvSpPr>
          <p:spPr bwMode="auto">
            <a:xfrm>
              <a:off x="2869" y="3283"/>
              <a:ext cx="38" cy="3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3" y="62"/>
                </a:cxn>
                <a:cxn ang="0">
                  <a:pos x="175" y="108"/>
                </a:cxn>
                <a:cxn ang="0">
                  <a:pos x="189" y="131"/>
                </a:cxn>
                <a:cxn ang="0">
                  <a:pos x="180" y="153"/>
                </a:cxn>
                <a:cxn ang="0">
                  <a:pos x="130" y="165"/>
                </a:cxn>
                <a:cxn ang="0">
                  <a:pos x="39" y="148"/>
                </a:cxn>
                <a:cxn ang="0">
                  <a:pos x="24" y="155"/>
                </a:cxn>
                <a:cxn ang="0">
                  <a:pos x="12" y="131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89" h="165">
                  <a:moveTo>
                    <a:pt x="2" y="0"/>
                  </a:moveTo>
                  <a:lnTo>
                    <a:pt x="113" y="62"/>
                  </a:lnTo>
                  <a:lnTo>
                    <a:pt x="175" y="108"/>
                  </a:lnTo>
                  <a:lnTo>
                    <a:pt x="189" y="131"/>
                  </a:lnTo>
                  <a:lnTo>
                    <a:pt x="180" y="153"/>
                  </a:lnTo>
                  <a:lnTo>
                    <a:pt x="130" y="165"/>
                  </a:lnTo>
                  <a:lnTo>
                    <a:pt x="39" y="148"/>
                  </a:lnTo>
                  <a:lnTo>
                    <a:pt x="24" y="155"/>
                  </a:lnTo>
                  <a:lnTo>
                    <a:pt x="12" y="131"/>
                  </a:lnTo>
                  <a:lnTo>
                    <a:pt x="0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2D8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18" name="Freeform 10"/>
            <p:cNvSpPr>
              <a:spLocks/>
            </p:cNvSpPr>
            <p:nvPr/>
          </p:nvSpPr>
          <p:spPr bwMode="auto">
            <a:xfrm>
              <a:off x="2643" y="3140"/>
              <a:ext cx="76" cy="95"/>
            </a:xfrm>
            <a:custGeom>
              <a:avLst/>
              <a:gdLst/>
              <a:ahLst/>
              <a:cxnLst>
                <a:cxn ang="0">
                  <a:pos x="230" y="46"/>
                </a:cxn>
                <a:cxn ang="0">
                  <a:pos x="189" y="83"/>
                </a:cxn>
                <a:cxn ang="0">
                  <a:pos x="166" y="110"/>
                </a:cxn>
                <a:cxn ang="0">
                  <a:pos x="143" y="86"/>
                </a:cxn>
                <a:cxn ang="0">
                  <a:pos x="106" y="0"/>
                </a:cxn>
                <a:cxn ang="0">
                  <a:pos x="86" y="27"/>
                </a:cxn>
                <a:cxn ang="0">
                  <a:pos x="65" y="47"/>
                </a:cxn>
                <a:cxn ang="0">
                  <a:pos x="34" y="61"/>
                </a:cxn>
                <a:cxn ang="0">
                  <a:pos x="22" y="116"/>
                </a:cxn>
                <a:cxn ang="0">
                  <a:pos x="0" y="129"/>
                </a:cxn>
                <a:cxn ang="0">
                  <a:pos x="1" y="225"/>
                </a:cxn>
                <a:cxn ang="0">
                  <a:pos x="57" y="318"/>
                </a:cxn>
                <a:cxn ang="0">
                  <a:pos x="129" y="381"/>
                </a:cxn>
                <a:cxn ang="0">
                  <a:pos x="184" y="403"/>
                </a:cxn>
                <a:cxn ang="0">
                  <a:pos x="184" y="468"/>
                </a:cxn>
                <a:cxn ang="0">
                  <a:pos x="223" y="476"/>
                </a:cxn>
                <a:cxn ang="0">
                  <a:pos x="281" y="447"/>
                </a:cxn>
                <a:cxn ang="0">
                  <a:pos x="327" y="398"/>
                </a:cxn>
                <a:cxn ang="0">
                  <a:pos x="350" y="306"/>
                </a:cxn>
                <a:cxn ang="0">
                  <a:pos x="381" y="252"/>
                </a:cxn>
                <a:cxn ang="0">
                  <a:pos x="380" y="157"/>
                </a:cxn>
                <a:cxn ang="0">
                  <a:pos x="373" y="123"/>
                </a:cxn>
                <a:cxn ang="0">
                  <a:pos x="356" y="138"/>
                </a:cxn>
                <a:cxn ang="0">
                  <a:pos x="325" y="214"/>
                </a:cxn>
                <a:cxn ang="0">
                  <a:pos x="295" y="233"/>
                </a:cxn>
                <a:cxn ang="0">
                  <a:pos x="275" y="234"/>
                </a:cxn>
                <a:cxn ang="0">
                  <a:pos x="216" y="172"/>
                </a:cxn>
                <a:cxn ang="0">
                  <a:pos x="230" y="122"/>
                </a:cxn>
                <a:cxn ang="0">
                  <a:pos x="262" y="103"/>
                </a:cxn>
                <a:cxn ang="0">
                  <a:pos x="358" y="103"/>
                </a:cxn>
                <a:cxn ang="0">
                  <a:pos x="357" y="85"/>
                </a:cxn>
                <a:cxn ang="0">
                  <a:pos x="352" y="61"/>
                </a:cxn>
                <a:cxn ang="0">
                  <a:pos x="307" y="35"/>
                </a:cxn>
                <a:cxn ang="0">
                  <a:pos x="247" y="32"/>
                </a:cxn>
                <a:cxn ang="0">
                  <a:pos x="230" y="46"/>
                </a:cxn>
                <a:cxn ang="0">
                  <a:pos x="230" y="46"/>
                </a:cxn>
                <a:cxn ang="0">
                  <a:pos x="230" y="46"/>
                </a:cxn>
              </a:cxnLst>
              <a:rect l="0" t="0" r="r" b="b"/>
              <a:pathLst>
                <a:path w="381" h="476">
                  <a:moveTo>
                    <a:pt x="230" y="46"/>
                  </a:moveTo>
                  <a:lnTo>
                    <a:pt x="189" y="83"/>
                  </a:lnTo>
                  <a:lnTo>
                    <a:pt x="166" y="110"/>
                  </a:lnTo>
                  <a:lnTo>
                    <a:pt x="143" y="86"/>
                  </a:lnTo>
                  <a:lnTo>
                    <a:pt x="106" y="0"/>
                  </a:lnTo>
                  <a:lnTo>
                    <a:pt x="86" y="27"/>
                  </a:lnTo>
                  <a:lnTo>
                    <a:pt x="65" y="47"/>
                  </a:lnTo>
                  <a:lnTo>
                    <a:pt x="34" y="61"/>
                  </a:lnTo>
                  <a:lnTo>
                    <a:pt x="22" y="116"/>
                  </a:lnTo>
                  <a:lnTo>
                    <a:pt x="0" y="129"/>
                  </a:lnTo>
                  <a:lnTo>
                    <a:pt x="1" y="225"/>
                  </a:lnTo>
                  <a:lnTo>
                    <a:pt x="57" y="318"/>
                  </a:lnTo>
                  <a:lnTo>
                    <a:pt x="129" y="381"/>
                  </a:lnTo>
                  <a:lnTo>
                    <a:pt x="184" y="403"/>
                  </a:lnTo>
                  <a:lnTo>
                    <a:pt x="184" y="468"/>
                  </a:lnTo>
                  <a:lnTo>
                    <a:pt x="223" y="476"/>
                  </a:lnTo>
                  <a:lnTo>
                    <a:pt x="281" y="447"/>
                  </a:lnTo>
                  <a:lnTo>
                    <a:pt x="327" y="398"/>
                  </a:lnTo>
                  <a:lnTo>
                    <a:pt x="350" y="306"/>
                  </a:lnTo>
                  <a:lnTo>
                    <a:pt x="381" y="252"/>
                  </a:lnTo>
                  <a:lnTo>
                    <a:pt x="380" y="157"/>
                  </a:lnTo>
                  <a:lnTo>
                    <a:pt x="373" y="123"/>
                  </a:lnTo>
                  <a:lnTo>
                    <a:pt x="356" y="138"/>
                  </a:lnTo>
                  <a:lnTo>
                    <a:pt x="325" y="214"/>
                  </a:lnTo>
                  <a:lnTo>
                    <a:pt x="295" y="233"/>
                  </a:lnTo>
                  <a:lnTo>
                    <a:pt x="275" y="234"/>
                  </a:lnTo>
                  <a:lnTo>
                    <a:pt x="216" y="172"/>
                  </a:lnTo>
                  <a:lnTo>
                    <a:pt x="230" y="122"/>
                  </a:lnTo>
                  <a:lnTo>
                    <a:pt x="262" y="103"/>
                  </a:lnTo>
                  <a:lnTo>
                    <a:pt x="358" y="103"/>
                  </a:lnTo>
                  <a:lnTo>
                    <a:pt x="357" y="85"/>
                  </a:lnTo>
                  <a:lnTo>
                    <a:pt x="352" y="61"/>
                  </a:lnTo>
                  <a:lnTo>
                    <a:pt x="307" y="35"/>
                  </a:lnTo>
                  <a:lnTo>
                    <a:pt x="247" y="32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0" y="46"/>
                  </a:lnTo>
                  <a:close/>
                </a:path>
              </a:pathLst>
            </a:custGeom>
            <a:solidFill>
              <a:srgbClr val="FFDA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19" name="Freeform 11"/>
            <p:cNvSpPr>
              <a:spLocks/>
            </p:cNvSpPr>
            <p:nvPr/>
          </p:nvSpPr>
          <p:spPr bwMode="auto">
            <a:xfrm>
              <a:off x="2755" y="2935"/>
              <a:ext cx="279" cy="197"/>
            </a:xfrm>
            <a:custGeom>
              <a:avLst/>
              <a:gdLst/>
              <a:ahLst/>
              <a:cxnLst>
                <a:cxn ang="0">
                  <a:pos x="260" y="708"/>
                </a:cxn>
                <a:cxn ang="0">
                  <a:pos x="200" y="648"/>
                </a:cxn>
                <a:cxn ang="0">
                  <a:pos x="90" y="568"/>
                </a:cxn>
                <a:cxn ang="0">
                  <a:pos x="71" y="473"/>
                </a:cxn>
                <a:cxn ang="0">
                  <a:pos x="0" y="316"/>
                </a:cxn>
                <a:cxn ang="0">
                  <a:pos x="84" y="107"/>
                </a:cxn>
                <a:cxn ang="0">
                  <a:pos x="295" y="27"/>
                </a:cxn>
                <a:cxn ang="0">
                  <a:pos x="454" y="0"/>
                </a:cxn>
                <a:cxn ang="0">
                  <a:pos x="1040" y="190"/>
                </a:cxn>
                <a:cxn ang="0">
                  <a:pos x="1160" y="313"/>
                </a:cxn>
                <a:cxn ang="0">
                  <a:pos x="1398" y="732"/>
                </a:cxn>
                <a:cxn ang="0">
                  <a:pos x="1395" y="806"/>
                </a:cxn>
                <a:cxn ang="0">
                  <a:pos x="1162" y="986"/>
                </a:cxn>
                <a:cxn ang="0">
                  <a:pos x="805" y="976"/>
                </a:cxn>
                <a:cxn ang="0">
                  <a:pos x="319" y="772"/>
                </a:cxn>
                <a:cxn ang="0">
                  <a:pos x="260" y="708"/>
                </a:cxn>
                <a:cxn ang="0">
                  <a:pos x="260" y="708"/>
                </a:cxn>
                <a:cxn ang="0">
                  <a:pos x="260" y="708"/>
                </a:cxn>
              </a:cxnLst>
              <a:rect l="0" t="0" r="r" b="b"/>
              <a:pathLst>
                <a:path w="1398" h="986">
                  <a:moveTo>
                    <a:pt x="260" y="708"/>
                  </a:moveTo>
                  <a:lnTo>
                    <a:pt x="200" y="648"/>
                  </a:lnTo>
                  <a:lnTo>
                    <a:pt x="90" y="568"/>
                  </a:lnTo>
                  <a:lnTo>
                    <a:pt x="71" y="473"/>
                  </a:lnTo>
                  <a:lnTo>
                    <a:pt x="0" y="316"/>
                  </a:lnTo>
                  <a:lnTo>
                    <a:pt x="84" y="107"/>
                  </a:lnTo>
                  <a:lnTo>
                    <a:pt x="295" y="27"/>
                  </a:lnTo>
                  <a:lnTo>
                    <a:pt x="454" y="0"/>
                  </a:lnTo>
                  <a:lnTo>
                    <a:pt x="1040" y="190"/>
                  </a:lnTo>
                  <a:lnTo>
                    <a:pt x="1160" y="313"/>
                  </a:lnTo>
                  <a:lnTo>
                    <a:pt x="1398" y="732"/>
                  </a:lnTo>
                  <a:lnTo>
                    <a:pt x="1395" y="806"/>
                  </a:lnTo>
                  <a:lnTo>
                    <a:pt x="1162" y="986"/>
                  </a:lnTo>
                  <a:lnTo>
                    <a:pt x="805" y="976"/>
                  </a:lnTo>
                  <a:lnTo>
                    <a:pt x="319" y="772"/>
                  </a:lnTo>
                  <a:lnTo>
                    <a:pt x="260" y="708"/>
                  </a:lnTo>
                  <a:lnTo>
                    <a:pt x="260" y="708"/>
                  </a:lnTo>
                  <a:lnTo>
                    <a:pt x="260" y="7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0" name="Freeform 12"/>
            <p:cNvSpPr>
              <a:spLocks/>
            </p:cNvSpPr>
            <p:nvPr/>
          </p:nvSpPr>
          <p:spPr bwMode="auto">
            <a:xfrm>
              <a:off x="2758" y="3075"/>
              <a:ext cx="151" cy="136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86" y="51"/>
                </a:cxn>
                <a:cxn ang="0">
                  <a:pos x="29" y="228"/>
                </a:cxn>
                <a:cxn ang="0">
                  <a:pos x="0" y="357"/>
                </a:cxn>
                <a:cxn ang="0">
                  <a:pos x="4" y="477"/>
                </a:cxn>
                <a:cxn ang="0">
                  <a:pos x="42" y="574"/>
                </a:cxn>
                <a:cxn ang="0">
                  <a:pos x="99" y="627"/>
                </a:cxn>
                <a:cxn ang="0">
                  <a:pos x="170" y="662"/>
                </a:cxn>
                <a:cxn ang="0">
                  <a:pos x="307" y="678"/>
                </a:cxn>
                <a:cxn ang="0">
                  <a:pos x="467" y="660"/>
                </a:cxn>
                <a:cxn ang="0">
                  <a:pos x="597" y="612"/>
                </a:cxn>
                <a:cxn ang="0">
                  <a:pos x="720" y="460"/>
                </a:cxn>
                <a:cxn ang="0">
                  <a:pos x="756" y="243"/>
                </a:cxn>
                <a:cxn ang="0">
                  <a:pos x="715" y="142"/>
                </a:cxn>
                <a:cxn ang="0">
                  <a:pos x="672" y="93"/>
                </a:cxn>
                <a:cxn ang="0">
                  <a:pos x="585" y="46"/>
                </a:cxn>
                <a:cxn ang="0">
                  <a:pos x="483" y="8"/>
                </a:cxn>
                <a:cxn ang="0">
                  <a:pos x="363" y="1"/>
                </a:cxn>
                <a:cxn ang="0">
                  <a:pos x="328" y="0"/>
                </a:cxn>
                <a:cxn ang="0">
                  <a:pos x="328" y="0"/>
                </a:cxn>
                <a:cxn ang="0">
                  <a:pos x="328" y="0"/>
                </a:cxn>
              </a:cxnLst>
              <a:rect l="0" t="0" r="r" b="b"/>
              <a:pathLst>
                <a:path w="756" h="678">
                  <a:moveTo>
                    <a:pt x="328" y="0"/>
                  </a:moveTo>
                  <a:lnTo>
                    <a:pt x="86" y="51"/>
                  </a:lnTo>
                  <a:lnTo>
                    <a:pt x="29" y="228"/>
                  </a:lnTo>
                  <a:lnTo>
                    <a:pt x="0" y="357"/>
                  </a:lnTo>
                  <a:lnTo>
                    <a:pt x="4" y="477"/>
                  </a:lnTo>
                  <a:lnTo>
                    <a:pt x="42" y="574"/>
                  </a:lnTo>
                  <a:lnTo>
                    <a:pt x="99" y="627"/>
                  </a:lnTo>
                  <a:lnTo>
                    <a:pt x="170" y="662"/>
                  </a:lnTo>
                  <a:lnTo>
                    <a:pt x="307" y="678"/>
                  </a:lnTo>
                  <a:lnTo>
                    <a:pt x="467" y="660"/>
                  </a:lnTo>
                  <a:lnTo>
                    <a:pt x="597" y="612"/>
                  </a:lnTo>
                  <a:lnTo>
                    <a:pt x="720" y="460"/>
                  </a:lnTo>
                  <a:lnTo>
                    <a:pt x="756" y="243"/>
                  </a:lnTo>
                  <a:lnTo>
                    <a:pt x="715" y="142"/>
                  </a:lnTo>
                  <a:lnTo>
                    <a:pt x="672" y="93"/>
                  </a:lnTo>
                  <a:lnTo>
                    <a:pt x="585" y="46"/>
                  </a:lnTo>
                  <a:lnTo>
                    <a:pt x="483" y="8"/>
                  </a:lnTo>
                  <a:lnTo>
                    <a:pt x="363" y="1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DA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1" name="Freeform 13"/>
            <p:cNvSpPr>
              <a:spLocks/>
            </p:cNvSpPr>
            <p:nvPr/>
          </p:nvSpPr>
          <p:spPr bwMode="auto">
            <a:xfrm>
              <a:off x="2827" y="3090"/>
              <a:ext cx="11" cy="13"/>
            </a:xfrm>
            <a:custGeom>
              <a:avLst/>
              <a:gdLst/>
              <a:ahLst/>
              <a:cxnLst>
                <a:cxn ang="0">
                  <a:pos x="59" y="15"/>
                </a:cxn>
                <a:cxn ang="0">
                  <a:pos x="51" y="0"/>
                </a:cxn>
                <a:cxn ang="0">
                  <a:pos x="25" y="4"/>
                </a:cxn>
                <a:cxn ang="0">
                  <a:pos x="2" y="30"/>
                </a:cxn>
                <a:cxn ang="0">
                  <a:pos x="0" y="52"/>
                </a:cxn>
                <a:cxn ang="0">
                  <a:pos x="7" y="64"/>
                </a:cxn>
                <a:cxn ang="0">
                  <a:pos x="21" y="66"/>
                </a:cxn>
                <a:cxn ang="0">
                  <a:pos x="45" y="50"/>
                </a:cxn>
                <a:cxn ang="0">
                  <a:pos x="56" y="34"/>
                </a:cxn>
                <a:cxn ang="0">
                  <a:pos x="59" y="15"/>
                </a:cxn>
                <a:cxn ang="0">
                  <a:pos x="59" y="15"/>
                </a:cxn>
                <a:cxn ang="0">
                  <a:pos x="59" y="15"/>
                </a:cxn>
              </a:cxnLst>
              <a:rect l="0" t="0" r="r" b="b"/>
              <a:pathLst>
                <a:path w="59" h="66">
                  <a:moveTo>
                    <a:pt x="59" y="15"/>
                  </a:moveTo>
                  <a:lnTo>
                    <a:pt x="51" y="0"/>
                  </a:lnTo>
                  <a:lnTo>
                    <a:pt x="25" y="4"/>
                  </a:lnTo>
                  <a:lnTo>
                    <a:pt x="2" y="30"/>
                  </a:lnTo>
                  <a:lnTo>
                    <a:pt x="0" y="52"/>
                  </a:lnTo>
                  <a:lnTo>
                    <a:pt x="7" y="64"/>
                  </a:lnTo>
                  <a:lnTo>
                    <a:pt x="21" y="66"/>
                  </a:lnTo>
                  <a:lnTo>
                    <a:pt x="45" y="50"/>
                  </a:lnTo>
                  <a:lnTo>
                    <a:pt x="56" y="34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2" name="Freeform 14"/>
            <p:cNvSpPr>
              <a:spLocks/>
            </p:cNvSpPr>
            <p:nvPr/>
          </p:nvSpPr>
          <p:spPr bwMode="auto">
            <a:xfrm>
              <a:off x="2843" y="3097"/>
              <a:ext cx="11" cy="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0" y="7"/>
                </a:cxn>
                <a:cxn ang="0">
                  <a:pos x="9" y="26"/>
                </a:cxn>
                <a:cxn ang="0">
                  <a:pos x="0" y="44"/>
                </a:cxn>
                <a:cxn ang="0">
                  <a:pos x="4" y="64"/>
                </a:cxn>
                <a:cxn ang="0">
                  <a:pos x="18" y="66"/>
                </a:cxn>
                <a:cxn ang="0">
                  <a:pos x="44" y="55"/>
                </a:cxn>
                <a:cxn ang="0">
                  <a:pos x="53" y="18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53" h="66">
                  <a:moveTo>
                    <a:pt x="46" y="0"/>
                  </a:moveTo>
                  <a:lnTo>
                    <a:pt x="30" y="7"/>
                  </a:lnTo>
                  <a:lnTo>
                    <a:pt x="9" y="26"/>
                  </a:lnTo>
                  <a:lnTo>
                    <a:pt x="0" y="44"/>
                  </a:lnTo>
                  <a:lnTo>
                    <a:pt x="4" y="64"/>
                  </a:lnTo>
                  <a:lnTo>
                    <a:pt x="18" y="66"/>
                  </a:lnTo>
                  <a:lnTo>
                    <a:pt x="44" y="55"/>
                  </a:lnTo>
                  <a:lnTo>
                    <a:pt x="53" y="18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3" name="Freeform 15"/>
            <p:cNvSpPr>
              <a:spLocks/>
            </p:cNvSpPr>
            <p:nvPr/>
          </p:nvSpPr>
          <p:spPr bwMode="auto">
            <a:xfrm>
              <a:off x="2806" y="3114"/>
              <a:ext cx="43" cy="2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9" y="39"/>
                </a:cxn>
                <a:cxn ang="0">
                  <a:pos x="70" y="61"/>
                </a:cxn>
                <a:cxn ang="0">
                  <a:pos x="100" y="57"/>
                </a:cxn>
                <a:cxn ang="0">
                  <a:pos x="128" y="78"/>
                </a:cxn>
                <a:cxn ang="0">
                  <a:pos x="174" y="78"/>
                </a:cxn>
                <a:cxn ang="0">
                  <a:pos x="216" y="78"/>
                </a:cxn>
                <a:cxn ang="0">
                  <a:pos x="214" y="89"/>
                </a:cxn>
                <a:cxn ang="0">
                  <a:pos x="175" y="93"/>
                </a:cxn>
                <a:cxn ang="0">
                  <a:pos x="128" y="119"/>
                </a:cxn>
                <a:cxn ang="0">
                  <a:pos x="73" y="128"/>
                </a:cxn>
                <a:cxn ang="0">
                  <a:pos x="42" y="115"/>
                </a:cxn>
                <a:cxn ang="0">
                  <a:pos x="29" y="86"/>
                </a:cxn>
                <a:cxn ang="0">
                  <a:pos x="29" y="53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6" h="128">
                  <a:moveTo>
                    <a:pt x="13" y="0"/>
                  </a:moveTo>
                  <a:lnTo>
                    <a:pt x="39" y="39"/>
                  </a:lnTo>
                  <a:lnTo>
                    <a:pt x="70" y="61"/>
                  </a:lnTo>
                  <a:lnTo>
                    <a:pt x="100" y="57"/>
                  </a:lnTo>
                  <a:lnTo>
                    <a:pt x="128" y="78"/>
                  </a:lnTo>
                  <a:lnTo>
                    <a:pt x="174" y="78"/>
                  </a:lnTo>
                  <a:lnTo>
                    <a:pt x="216" y="78"/>
                  </a:lnTo>
                  <a:lnTo>
                    <a:pt x="214" y="89"/>
                  </a:lnTo>
                  <a:lnTo>
                    <a:pt x="175" y="93"/>
                  </a:lnTo>
                  <a:lnTo>
                    <a:pt x="128" y="119"/>
                  </a:lnTo>
                  <a:lnTo>
                    <a:pt x="73" y="128"/>
                  </a:lnTo>
                  <a:lnTo>
                    <a:pt x="42" y="115"/>
                  </a:lnTo>
                  <a:lnTo>
                    <a:pt x="29" y="86"/>
                  </a:lnTo>
                  <a:lnTo>
                    <a:pt x="29" y="53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4" name="Freeform 16"/>
            <p:cNvSpPr>
              <a:spLocks/>
            </p:cNvSpPr>
            <p:nvPr/>
          </p:nvSpPr>
          <p:spPr bwMode="auto">
            <a:xfrm>
              <a:off x="2772" y="3111"/>
              <a:ext cx="106" cy="42"/>
            </a:xfrm>
            <a:custGeom>
              <a:avLst/>
              <a:gdLst/>
              <a:ahLst/>
              <a:cxnLst>
                <a:cxn ang="0">
                  <a:pos x="154" y="8"/>
                </a:cxn>
                <a:cxn ang="0">
                  <a:pos x="144" y="29"/>
                </a:cxn>
                <a:cxn ang="0">
                  <a:pos x="75" y="39"/>
                </a:cxn>
                <a:cxn ang="0">
                  <a:pos x="75" y="60"/>
                </a:cxn>
                <a:cxn ang="0">
                  <a:pos x="126" y="108"/>
                </a:cxn>
                <a:cxn ang="0">
                  <a:pos x="189" y="140"/>
                </a:cxn>
                <a:cxn ang="0">
                  <a:pos x="299" y="172"/>
                </a:cxn>
                <a:cxn ang="0">
                  <a:pos x="388" y="179"/>
                </a:cxn>
                <a:cxn ang="0">
                  <a:pos x="449" y="173"/>
                </a:cxn>
                <a:cxn ang="0">
                  <a:pos x="416" y="138"/>
                </a:cxn>
                <a:cxn ang="0">
                  <a:pos x="411" y="115"/>
                </a:cxn>
                <a:cxn ang="0">
                  <a:pos x="439" y="117"/>
                </a:cxn>
                <a:cxn ang="0">
                  <a:pos x="531" y="182"/>
                </a:cxn>
                <a:cxn ang="0">
                  <a:pos x="521" y="206"/>
                </a:cxn>
                <a:cxn ang="0">
                  <a:pos x="447" y="200"/>
                </a:cxn>
                <a:cxn ang="0">
                  <a:pos x="390" y="199"/>
                </a:cxn>
                <a:cxn ang="0">
                  <a:pos x="299" y="188"/>
                </a:cxn>
                <a:cxn ang="0">
                  <a:pos x="172" y="152"/>
                </a:cxn>
                <a:cxn ang="0">
                  <a:pos x="115" y="120"/>
                </a:cxn>
                <a:cxn ang="0">
                  <a:pos x="56" y="69"/>
                </a:cxn>
                <a:cxn ang="0">
                  <a:pos x="53" y="42"/>
                </a:cxn>
                <a:cxn ang="0">
                  <a:pos x="0" y="39"/>
                </a:cxn>
                <a:cxn ang="0">
                  <a:pos x="6" y="15"/>
                </a:cxn>
                <a:cxn ang="0">
                  <a:pos x="45" y="5"/>
                </a:cxn>
                <a:cxn ang="0">
                  <a:pos x="98" y="0"/>
                </a:cxn>
                <a:cxn ang="0">
                  <a:pos x="141" y="0"/>
                </a:cxn>
                <a:cxn ang="0">
                  <a:pos x="154" y="8"/>
                </a:cxn>
                <a:cxn ang="0">
                  <a:pos x="154" y="8"/>
                </a:cxn>
                <a:cxn ang="0">
                  <a:pos x="154" y="8"/>
                </a:cxn>
              </a:cxnLst>
              <a:rect l="0" t="0" r="r" b="b"/>
              <a:pathLst>
                <a:path w="531" h="206">
                  <a:moveTo>
                    <a:pt x="154" y="8"/>
                  </a:moveTo>
                  <a:lnTo>
                    <a:pt x="144" y="29"/>
                  </a:lnTo>
                  <a:lnTo>
                    <a:pt x="75" y="39"/>
                  </a:lnTo>
                  <a:lnTo>
                    <a:pt x="75" y="60"/>
                  </a:lnTo>
                  <a:lnTo>
                    <a:pt x="126" y="108"/>
                  </a:lnTo>
                  <a:lnTo>
                    <a:pt x="189" y="140"/>
                  </a:lnTo>
                  <a:lnTo>
                    <a:pt x="299" y="172"/>
                  </a:lnTo>
                  <a:lnTo>
                    <a:pt x="388" y="179"/>
                  </a:lnTo>
                  <a:lnTo>
                    <a:pt x="449" y="173"/>
                  </a:lnTo>
                  <a:lnTo>
                    <a:pt x="416" y="138"/>
                  </a:lnTo>
                  <a:lnTo>
                    <a:pt x="411" y="115"/>
                  </a:lnTo>
                  <a:lnTo>
                    <a:pt x="439" y="117"/>
                  </a:lnTo>
                  <a:lnTo>
                    <a:pt x="531" y="182"/>
                  </a:lnTo>
                  <a:lnTo>
                    <a:pt x="521" y="206"/>
                  </a:lnTo>
                  <a:lnTo>
                    <a:pt x="447" y="200"/>
                  </a:lnTo>
                  <a:lnTo>
                    <a:pt x="390" y="199"/>
                  </a:lnTo>
                  <a:lnTo>
                    <a:pt x="299" y="188"/>
                  </a:lnTo>
                  <a:lnTo>
                    <a:pt x="172" y="152"/>
                  </a:lnTo>
                  <a:lnTo>
                    <a:pt x="115" y="120"/>
                  </a:lnTo>
                  <a:lnTo>
                    <a:pt x="56" y="69"/>
                  </a:lnTo>
                  <a:lnTo>
                    <a:pt x="53" y="42"/>
                  </a:lnTo>
                  <a:lnTo>
                    <a:pt x="0" y="39"/>
                  </a:lnTo>
                  <a:lnTo>
                    <a:pt x="6" y="15"/>
                  </a:lnTo>
                  <a:lnTo>
                    <a:pt x="45" y="5"/>
                  </a:lnTo>
                  <a:lnTo>
                    <a:pt x="98" y="0"/>
                  </a:lnTo>
                  <a:lnTo>
                    <a:pt x="141" y="0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5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5" name="Freeform 17"/>
            <p:cNvSpPr>
              <a:spLocks/>
            </p:cNvSpPr>
            <p:nvPr/>
          </p:nvSpPr>
          <p:spPr bwMode="auto">
            <a:xfrm>
              <a:off x="2744" y="3063"/>
              <a:ext cx="85" cy="61"/>
            </a:xfrm>
            <a:custGeom>
              <a:avLst/>
              <a:gdLst/>
              <a:ahLst/>
              <a:cxnLst>
                <a:cxn ang="0">
                  <a:pos x="389" y="58"/>
                </a:cxn>
                <a:cxn ang="0">
                  <a:pos x="337" y="60"/>
                </a:cxn>
                <a:cxn ang="0">
                  <a:pos x="297" y="23"/>
                </a:cxn>
                <a:cxn ang="0">
                  <a:pos x="190" y="0"/>
                </a:cxn>
                <a:cxn ang="0">
                  <a:pos x="206" y="53"/>
                </a:cxn>
                <a:cxn ang="0">
                  <a:pos x="42" y="53"/>
                </a:cxn>
                <a:cxn ang="0">
                  <a:pos x="108" y="108"/>
                </a:cxn>
                <a:cxn ang="0">
                  <a:pos x="0" y="173"/>
                </a:cxn>
                <a:cxn ang="0">
                  <a:pos x="68" y="200"/>
                </a:cxn>
                <a:cxn ang="0">
                  <a:pos x="66" y="302"/>
                </a:cxn>
                <a:cxn ang="0">
                  <a:pos x="108" y="295"/>
                </a:cxn>
                <a:cxn ang="0">
                  <a:pos x="146" y="212"/>
                </a:cxn>
                <a:cxn ang="0">
                  <a:pos x="206" y="148"/>
                </a:cxn>
                <a:cxn ang="0">
                  <a:pos x="270" y="113"/>
                </a:cxn>
                <a:cxn ang="0">
                  <a:pos x="382" y="85"/>
                </a:cxn>
                <a:cxn ang="0">
                  <a:pos x="424" y="60"/>
                </a:cxn>
                <a:cxn ang="0">
                  <a:pos x="389" y="58"/>
                </a:cxn>
                <a:cxn ang="0">
                  <a:pos x="389" y="58"/>
                </a:cxn>
                <a:cxn ang="0">
                  <a:pos x="389" y="58"/>
                </a:cxn>
              </a:cxnLst>
              <a:rect l="0" t="0" r="r" b="b"/>
              <a:pathLst>
                <a:path w="424" h="302">
                  <a:moveTo>
                    <a:pt x="389" y="58"/>
                  </a:moveTo>
                  <a:lnTo>
                    <a:pt x="337" y="60"/>
                  </a:lnTo>
                  <a:lnTo>
                    <a:pt x="297" y="23"/>
                  </a:lnTo>
                  <a:lnTo>
                    <a:pt x="190" y="0"/>
                  </a:lnTo>
                  <a:lnTo>
                    <a:pt x="206" y="53"/>
                  </a:lnTo>
                  <a:lnTo>
                    <a:pt x="42" y="53"/>
                  </a:lnTo>
                  <a:lnTo>
                    <a:pt x="108" y="108"/>
                  </a:lnTo>
                  <a:lnTo>
                    <a:pt x="0" y="173"/>
                  </a:lnTo>
                  <a:lnTo>
                    <a:pt x="68" y="200"/>
                  </a:lnTo>
                  <a:lnTo>
                    <a:pt x="66" y="302"/>
                  </a:lnTo>
                  <a:lnTo>
                    <a:pt x="108" y="295"/>
                  </a:lnTo>
                  <a:lnTo>
                    <a:pt x="146" y="212"/>
                  </a:lnTo>
                  <a:lnTo>
                    <a:pt x="206" y="148"/>
                  </a:lnTo>
                  <a:lnTo>
                    <a:pt x="270" y="113"/>
                  </a:lnTo>
                  <a:lnTo>
                    <a:pt x="382" y="85"/>
                  </a:lnTo>
                  <a:lnTo>
                    <a:pt x="424" y="60"/>
                  </a:lnTo>
                  <a:lnTo>
                    <a:pt x="389" y="58"/>
                  </a:lnTo>
                  <a:lnTo>
                    <a:pt x="389" y="58"/>
                  </a:lnTo>
                  <a:lnTo>
                    <a:pt x="38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6" name="Freeform 18"/>
            <p:cNvSpPr>
              <a:spLocks/>
            </p:cNvSpPr>
            <p:nvPr/>
          </p:nvSpPr>
          <p:spPr bwMode="auto">
            <a:xfrm>
              <a:off x="2894" y="3107"/>
              <a:ext cx="47" cy="67"/>
            </a:xfrm>
            <a:custGeom>
              <a:avLst/>
              <a:gdLst/>
              <a:ahLst/>
              <a:cxnLst>
                <a:cxn ang="0">
                  <a:pos x="36" y="18"/>
                </a:cxn>
                <a:cxn ang="0">
                  <a:pos x="45" y="65"/>
                </a:cxn>
                <a:cxn ang="0">
                  <a:pos x="29" y="47"/>
                </a:cxn>
                <a:cxn ang="0">
                  <a:pos x="40" y="133"/>
                </a:cxn>
                <a:cxn ang="0">
                  <a:pos x="36" y="230"/>
                </a:cxn>
                <a:cxn ang="0">
                  <a:pos x="0" y="324"/>
                </a:cxn>
                <a:cxn ang="0">
                  <a:pos x="11" y="339"/>
                </a:cxn>
                <a:cxn ang="0">
                  <a:pos x="108" y="331"/>
                </a:cxn>
                <a:cxn ang="0">
                  <a:pos x="126" y="311"/>
                </a:cxn>
                <a:cxn ang="0">
                  <a:pos x="143" y="241"/>
                </a:cxn>
                <a:cxn ang="0">
                  <a:pos x="183" y="268"/>
                </a:cxn>
                <a:cxn ang="0">
                  <a:pos x="176" y="223"/>
                </a:cxn>
                <a:cxn ang="0">
                  <a:pos x="166" y="175"/>
                </a:cxn>
                <a:cxn ang="0">
                  <a:pos x="231" y="193"/>
                </a:cxn>
                <a:cxn ang="0">
                  <a:pos x="233" y="143"/>
                </a:cxn>
                <a:cxn ang="0">
                  <a:pos x="187" y="88"/>
                </a:cxn>
                <a:cxn ang="0">
                  <a:pos x="215" y="75"/>
                </a:cxn>
                <a:cxn ang="0">
                  <a:pos x="142" y="36"/>
                </a:cxn>
                <a:cxn ang="0">
                  <a:pos x="67" y="28"/>
                </a:cxn>
                <a:cxn ang="0">
                  <a:pos x="51" y="0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36" y="18"/>
                </a:cxn>
              </a:cxnLst>
              <a:rect l="0" t="0" r="r" b="b"/>
              <a:pathLst>
                <a:path w="233" h="339">
                  <a:moveTo>
                    <a:pt x="36" y="18"/>
                  </a:moveTo>
                  <a:lnTo>
                    <a:pt x="45" y="65"/>
                  </a:lnTo>
                  <a:lnTo>
                    <a:pt x="29" y="47"/>
                  </a:lnTo>
                  <a:lnTo>
                    <a:pt x="40" y="133"/>
                  </a:lnTo>
                  <a:lnTo>
                    <a:pt x="36" y="230"/>
                  </a:lnTo>
                  <a:lnTo>
                    <a:pt x="0" y="324"/>
                  </a:lnTo>
                  <a:lnTo>
                    <a:pt x="11" y="339"/>
                  </a:lnTo>
                  <a:lnTo>
                    <a:pt x="108" y="331"/>
                  </a:lnTo>
                  <a:lnTo>
                    <a:pt x="126" y="311"/>
                  </a:lnTo>
                  <a:lnTo>
                    <a:pt x="143" y="241"/>
                  </a:lnTo>
                  <a:lnTo>
                    <a:pt x="183" y="268"/>
                  </a:lnTo>
                  <a:lnTo>
                    <a:pt x="176" y="223"/>
                  </a:lnTo>
                  <a:lnTo>
                    <a:pt x="166" y="175"/>
                  </a:lnTo>
                  <a:lnTo>
                    <a:pt x="231" y="193"/>
                  </a:lnTo>
                  <a:lnTo>
                    <a:pt x="233" y="143"/>
                  </a:lnTo>
                  <a:lnTo>
                    <a:pt x="187" y="88"/>
                  </a:lnTo>
                  <a:lnTo>
                    <a:pt x="215" y="75"/>
                  </a:lnTo>
                  <a:lnTo>
                    <a:pt x="142" y="36"/>
                  </a:lnTo>
                  <a:lnTo>
                    <a:pt x="67" y="28"/>
                  </a:lnTo>
                  <a:lnTo>
                    <a:pt x="51" y="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7" name="Freeform 19"/>
            <p:cNvSpPr>
              <a:spLocks/>
            </p:cNvSpPr>
            <p:nvPr/>
          </p:nvSpPr>
          <p:spPr bwMode="auto">
            <a:xfrm>
              <a:off x="2822" y="3074"/>
              <a:ext cx="82" cy="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8" y="0"/>
                </a:cxn>
                <a:cxn ang="0">
                  <a:pos x="164" y="9"/>
                </a:cxn>
                <a:cxn ang="0">
                  <a:pos x="268" y="43"/>
                </a:cxn>
                <a:cxn ang="0">
                  <a:pos x="354" y="91"/>
                </a:cxn>
                <a:cxn ang="0">
                  <a:pos x="392" y="133"/>
                </a:cxn>
                <a:cxn ang="0">
                  <a:pos x="414" y="164"/>
                </a:cxn>
                <a:cxn ang="0">
                  <a:pos x="399" y="182"/>
                </a:cxn>
                <a:cxn ang="0">
                  <a:pos x="379" y="141"/>
                </a:cxn>
                <a:cxn ang="0">
                  <a:pos x="339" y="102"/>
                </a:cxn>
                <a:cxn ang="0">
                  <a:pos x="267" y="58"/>
                </a:cxn>
                <a:cxn ang="0">
                  <a:pos x="162" y="23"/>
                </a:cxn>
                <a:cxn ang="0">
                  <a:pos x="78" y="17"/>
                </a:cxn>
                <a:cxn ang="0">
                  <a:pos x="9" y="1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14" h="182">
                  <a:moveTo>
                    <a:pt x="0" y="5"/>
                  </a:moveTo>
                  <a:lnTo>
                    <a:pt x="78" y="0"/>
                  </a:lnTo>
                  <a:lnTo>
                    <a:pt x="164" y="9"/>
                  </a:lnTo>
                  <a:lnTo>
                    <a:pt x="268" y="43"/>
                  </a:lnTo>
                  <a:lnTo>
                    <a:pt x="354" y="91"/>
                  </a:lnTo>
                  <a:lnTo>
                    <a:pt x="392" y="133"/>
                  </a:lnTo>
                  <a:lnTo>
                    <a:pt x="414" y="164"/>
                  </a:lnTo>
                  <a:lnTo>
                    <a:pt x="399" y="182"/>
                  </a:lnTo>
                  <a:lnTo>
                    <a:pt x="379" y="141"/>
                  </a:lnTo>
                  <a:lnTo>
                    <a:pt x="339" y="102"/>
                  </a:lnTo>
                  <a:lnTo>
                    <a:pt x="267" y="58"/>
                  </a:lnTo>
                  <a:lnTo>
                    <a:pt x="162" y="23"/>
                  </a:lnTo>
                  <a:lnTo>
                    <a:pt x="78" y="17"/>
                  </a:lnTo>
                  <a:lnTo>
                    <a:pt x="9" y="1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8" name="Freeform 20"/>
            <p:cNvSpPr>
              <a:spLocks/>
            </p:cNvSpPr>
            <p:nvPr/>
          </p:nvSpPr>
          <p:spPr bwMode="auto">
            <a:xfrm>
              <a:off x="2755" y="3122"/>
              <a:ext cx="143" cy="91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0" y="118"/>
                </a:cxn>
                <a:cxn ang="0">
                  <a:pos x="5" y="229"/>
                </a:cxn>
                <a:cxn ang="0">
                  <a:pos x="25" y="293"/>
                </a:cxn>
                <a:cxn ang="0">
                  <a:pos x="51" y="339"/>
                </a:cxn>
                <a:cxn ang="0">
                  <a:pos x="103" y="396"/>
                </a:cxn>
                <a:cxn ang="0">
                  <a:pos x="160" y="427"/>
                </a:cxn>
                <a:cxn ang="0">
                  <a:pos x="250" y="447"/>
                </a:cxn>
                <a:cxn ang="0">
                  <a:pos x="352" y="455"/>
                </a:cxn>
                <a:cxn ang="0">
                  <a:pos x="498" y="436"/>
                </a:cxn>
                <a:cxn ang="0">
                  <a:pos x="587" y="400"/>
                </a:cxn>
                <a:cxn ang="0">
                  <a:pos x="646" y="363"/>
                </a:cxn>
                <a:cxn ang="0">
                  <a:pos x="700" y="306"/>
                </a:cxn>
                <a:cxn ang="0">
                  <a:pos x="716" y="258"/>
                </a:cxn>
                <a:cxn ang="0">
                  <a:pos x="697" y="246"/>
                </a:cxn>
                <a:cxn ang="0">
                  <a:pos x="670" y="291"/>
                </a:cxn>
                <a:cxn ang="0">
                  <a:pos x="623" y="342"/>
                </a:cxn>
                <a:cxn ang="0">
                  <a:pos x="581" y="376"/>
                </a:cxn>
                <a:cxn ang="0">
                  <a:pos x="490" y="411"/>
                </a:cxn>
                <a:cxn ang="0">
                  <a:pos x="357" y="427"/>
                </a:cxn>
                <a:cxn ang="0">
                  <a:pos x="253" y="426"/>
                </a:cxn>
                <a:cxn ang="0">
                  <a:pos x="172" y="412"/>
                </a:cxn>
                <a:cxn ang="0">
                  <a:pos x="114" y="381"/>
                </a:cxn>
                <a:cxn ang="0">
                  <a:pos x="64" y="327"/>
                </a:cxn>
                <a:cxn ang="0">
                  <a:pos x="46" y="280"/>
                </a:cxn>
                <a:cxn ang="0">
                  <a:pos x="29" y="225"/>
                </a:cxn>
                <a:cxn ang="0">
                  <a:pos x="27" y="115"/>
                </a:cxn>
                <a:cxn ang="0">
                  <a:pos x="53" y="0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716" h="455">
                  <a:moveTo>
                    <a:pt x="21" y="2"/>
                  </a:moveTo>
                  <a:lnTo>
                    <a:pt x="0" y="118"/>
                  </a:lnTo>
                  <a:lnTo>
                    <a:pt x="5" y="229"/>
                  </a:lnTo>
                  <a:lnTo>
                    <a:pt x="25" y="293"/>
                  </a:lnTo>
                  <a:lnTo>
                    <a:pt x="51" y="339"/>
                  </a:lnTo>
                  <a:lnTo>
                    <a:pt x="103" y="396"/>
                  </a:lnTo>
                  <a:lnTo>
                    <a:pt x="160" y="427"/>
                  </a:lnTo>
                  <a:lnTo>
                    <a:pt x="250" y="447"/>
                  </a:lnTo>
                  <a:lnTo>
                    <a:pt x="352" y="455"/>
                  </a:lnTo>
                  <a:lnTo>
                    <a:pt x="498" y="436"/>
                  </a:lnTo>
                  <a:lnTo>
                    <a:pt x="587" y="400"/>
                  </a:lnTo>
                  <a:lnTo>
                    <a:pt x="646" y="363"/>
                  </a:lnTo>
                  <a:lnTo>
                    <a:pt x="700" y="306"/>
                  </a:lnTo>
                  <a:lnTo>
                    <a:pt x="716" y="258"/>
                  </a:lnTo>
                  <a:lnTo>
                    <a:pt x="697" y="246"/>
                  </a:lnTo>
                  <a:lnTo>
                    <a:pt x="670" y="291"/>
                  </a:lnTo>
                  <a:lnTo>
                    <a:pt x="623" y="342"/>
                  </a:lnTo>
                  <a:lnTo>
                    <a:pt x="581" y="376"/>
                  </a:lnTo>
                  <a:lnTo>
                    <a:pt x="490" y="411"/>
                  </a:lnTo>
                  <a:lnTo>
                    <a:pt x="357" y="427"/>
                  </a:lnTo>
                  <a:lnTo>
                    <a:pt x="253" y="426"/>
                  </a:lnTo>
                  <a:lnTo>
                    <a:pt x="172" y="412"/>
                  </a:lnTo>
                  <a:lnTo>
                    <a:pt x="114" y="381"/>
                  </a:lnTo>
                  <a:lnTo>
                    <a:pt x="64" y="327"/>
                  </a:lnTo>
                  <a:lnTo>
                    <a:pt x="46" y="280"/>
                  </a:lnTo>
                  <a:lnTo>
                    <a:pt x="29" y="225"/>
                  </a:lnTo>
                  <a:lnTo>
                    <a:pt x="27" y="115"/>
                  </a:lnTo>
                  <a:lnTo>
                    <a:pt x="53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29" name="Freeform 21"/>
            <p:cNvSpPr>
              <a:spLocks/>
            </p:cNvSpPr>
            <p:nvPr/>
          </p:nvSpPr>
          <p:spPr bwMode="auto">
            <a:xfrm>
              <a:off x="2794" y="3030"/>
              <a:ext cx="59" cy="46"/>
            </a:xfrm>
            <a:custGeom>
              <a:avLst/>
              <a:gdLst/>
              <a:ahLst/>
              <a:cxnLst>
                <a:cxn ang="0">
                  <a:pos x="140" y="222"/>
                </a:cxn>
                <a:cxn ang="0">
                  <a:pos x="295" y="42"/>
                </a:cxn>
                <a:cxn ang="0">
                  <a:pos x="237" y="42"/>
                </a:cxn>
                <a:cxn ang="0">
                  <a:pos x="158" y="42"/>
                </a:cxn>
                <a:cxn ang="0">
                  <a:pos x="80" y="35"/>
                </a:cxn>
                <a:cxn ang="0">
                  <a:pos x="0" y="0"/>
                </a:cxn>
                <a:cxn ang="0">
                  <a:pos x="60" y="43"/>
                </a:cxn>
                <a:cxn ang="0">
                  <a:pos x="108" y="55"/>
                </a:cxn>
                <a:cxn ang="0">
                  <a:pos x="210" y="76"/>
                </a:cxn>
                <a:cxn ang="0">
                  <a:pos x="136" y="94"/>
                </a:cxn>
                <a:cxn ang="0">
                  <a:pos x="43" y="118"/>
                </a:cxn>
                <a:cxn ang="0">
                  <a:pos x="177" y="122"/>
                </a:cxn>
                <a:cxn ang="0">
                  <a:pos x="178" y="149"/>
                </a:cxn>
                <a:cxn ang="0">
                  <a:pos x="95" y="229"/>
                </a:cxn>
                <a:cxn ang="0">
                  <a:pos x="140" y="222"/>
                </a:cxn>
                <a:cxn ang="0">
                  <a:pos x="140" y="222"/>
                </a:cxn>
                <a:cxn ang="0">
                  <a:pos x="140" y="222"/>
                </a:cxn>
              </a:cxnLst>
              <a:rect l="0" t="0" r="r" b="b"/>
              <a:pathLst>
                <a:path w="295" h="229">
                  <a:moveTo>
                    <a:pt x="140" y="222"/>
                  </a:moveTo>
                  <a:lnTo>
                    <a:pt x="295" y="42"/>
                  </a:lnTo>
                  <a:lnTo>
                    <a:pt x="237" y="42"/>
                  </a:lnTo>
                  <a:lnTo>
                    <a:pt x="158" y="42"/>
                  </a:lnTo>
                  <a:lnTo>
                    <a:pt x="80" y="35"/>
                  </a:lnTo>
                  <a:lnTo>
                    <a:pt x="0" y="0"/>
                  </a:lnTo>
                  <a:lnTo>
                    <a:pt x="60" y="43"/>
                  </a:lnTo>
                  <a:lnTo>
                    <a:pt x="108" y="55"/>
                  </a:lnTo>
                  <a:lnTo>
                    <a:pt x="210" y="76"/>
                  </a:lnTo>
                  <a:lnTo>
                    <a:pt x="136" y="94"/>
                  </a:lnTo>
                  <a:lnTo>
                    <a:pt x="43" y="118"/>
                  </a:lnTo>
                  <a:lnTo>
                    <a:pt x="177" y="122"/>
                  </a:lnTo>
                  <a:lnTo>
                    <a:pt x="178" y="149"/>
                  </a:lnTo>
                  <a:lnTo>
                    <a:pt x="95" y="229"/>
                  </a:lnTo>
                  <a:lnTo>
                    <a:pt x="140" y="222"/>
                  </a:lnTo>
                  <a:lnTo>
                    <a:pt x="140" y="222"/>
                  </a:lnTo>
                  <a:lnTo>
                    <a:pt x="140" y="2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0" name="Freeform 22"/>
            <p:cNvSpPr>
              <a:spLocks/>
            </p:cNvSpPr>
            <p:nvPr/>
          </p:nvSpPr>
          <p:spPr bwMode="auto">
            <a:xfrm>
              <a:off x="2889" y="3040"/>
              <a:ext cx="87" cy="7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1" y="31"/>
                </a:cxn>
                <a:cxn ang="0">
                  <a:pos x="82" y="63"/>
                </a:cxn>
                <a:cxn ang="0">
                  <a:pos x="149" y="128"/>
                </a:cxn>
                <a:cxn ang="0">
                  <a:pos x="157" y="155"/>
                </a:cxn>
                <a:cxn ang="0">
                  <a:pos x="131" y="137"/>
                </a:cxn>
                <a:cxn ang="0">
                  <a:pos x="136" y="188"/>
                </a:cxn>
                <a:cxn ang="0">
                  <a:pos x="105" y="276"/>
                </a:cxn>
                <a:cxn ang="0">
                  <a:pos x="71" y="333"/>
                </a:cxn>
                <a:cxn ang="0">
                  <a:pos x="95" y="359"/>
                </a:cxn>
                <a:cxn ang="0">
                  <a:pos x="123" y="294"/>
                </a:cxn>
                <a:cxn ang="0">
                  <a:pos x="197" y="300"/>
                </a:cxn>
                <a:cxn ang="0">
                  <a:pos x="169" y="224"/>
                </a:cxn>
                <a:cxn ang="0">
                  <a:pos x="170" y="209"/>
                </a:cxn>
                <a:cxn ang="0">
                  <a:pos x="248" y="294"/>
                </a:cxn>
                <a:cxn ang="0">
                  <a:pos x="331" y="350"/>
                </a:cxn>
                <a:cxn ang="0">
                  <a:pos x="397" y="381"/>
                </a:cxn>
                <a:cxn ang="0">
                  <a:pos x="330" y="333"/>
                </a:cxn>
                <a:cxn ang="0">
                  <a:pos x="249" y="271"/>
                </a:cxn>
                <a:cxn ang="0">
                  <a:pos x="186" y="202"/>
                </a:cxn>
                <a:cxn ang="0">
                  <a:pos x="173" y="166"/>
                </a:cxn>
                <a:cxn ang="0">
                  <a:pos x="322" y="245"/>
                </a:cxn>
                <a:cxn ang="0">
                  <a:pos x="378" y="264"/>
                </a:cxn>
                <a:cxn ang="0">
                  <a:pos x="311" y="221"/>
                </a:cxn>
                <a:cxn ang="0">
                  <a:pos x="180" y="147"/>
                </a:cxn>
                <a:cxn ang="0">
                  <a:pos x="170" y="121"/>
                </a:cxn>
                <a:cxn ang="0">
                  <a:pos x="248" y="147"/>
                </a:cxn>
                <a:cxn ang="0">
                  <a:pos x="332" y="163"/>
                </a:cxn>
                <a:cxn ang="0">
                  <a:pos x="438" y="166"/>
                </a:cxn>
                <a:cxn ang="0">
                  <a:pos x="336" y="153"/>
                </a:cxn>
                <a:cxn ang="0">
                  <a:pos x="262" y="135"/>
                </a:cxn>
                <a:cxn ang="0">
                  <a:pos x="150" y="96"/>
                </a:cxn>
                <a:cxn ang="0">
                  <a:pos x="93" y="51"/>
                </a:cxn>
                <a:cxn ang="0">
                  <a:pos x="43" y="13"/>
                </a:cxn>
                <a:cxn ang="0">
                  <a:pos x="0" y="0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438" h="381">
                  <a:moveTo>
                    <a:pt x="3" y="15"/>
                  </a:moveTo>
                  <a:lnTo>
                    <a:pt x="11" y="31"/>
                  </a:lnTo>
                  <a:lnTo>
                    <a:pt x="82" y="63"/>
                  </a:lnTo>
                  <a:lnTo>
                    <a:pt x="149" y="128"/>
                  </a:lnTo>
                  <a:lnTo>
                    <a:pt x="157" y="155"/>
                  </a:lnTo>
                  <a:lnTo>
                    <a:pt x="131" y="137"/>
                  </a:lnTo>
                  <a:lnTo>
                    <a:pt x="136" y="188"/>
                  </a:lnTo>
                  <a:lnTo>
                    <a:pt x="105" y="276"/>
                  </a:lnTo>
                  <a:lnTo>
                    <a:pt x="71" y="333"/>
                  </a:lnTo>
                  <a:lnTo>
                    <a:pt x="95" y="359"/>
                  </a:lnTo>
                  <a:lnTo>
                    <a:pt x="123" y="294"/>
                  </a:lnTo>
                  <a:lnTo>
                    <a:pt x="197" y="300"/>
                  </a:lnTo>
                  <a:lnTo>
                    <a:pt x="169" y="224"/>
                  </a:lnTo>
                  <a:lnTo>
                    <a:pt x="170" y="209"/>
                  </a:lnTo>
                  <a:lnTo>
                    <a:pt x="248" y="294"/>
                  </a:lnTo>
                  <a:lnTo>
                    <a:pt x="331" y="350"/>
                  </a:lnTo>
                  <a:lnTo>
                    <a:pt x="397" y="381"/>
                  </a:lnTo>
                  <a:lnTo>
                    <a:pt x="330" y="333"/>
                  </a:lnTo>
                  <a:lnTo>
                    <a:pt x="249" y="271"/>
                  </a:lnTo>
                  <a:lnTo>
                    <a:pt x="186" y="202"/>
                  </a:lnTo>
                  <a:lnTo>
                    <a:pt x="173" y="166"/>
                  </a:lnTo>
                  <a:lnTo>
                    <a:pt x="322" y="245"/>
                  </a:lnTo>
                  <a:lnTo>
                    <a:pt x="378" y="264"/>
                  </a:lnTo>
                  <a:lnTo>
                    <a:pt x="311" y="221"/>
                  </a:lnTo>
                  <a:lnTo>
                    <a:pt x="180" y="147"/>
                  </a:lnTo>
                  <a:lnTo>
                    <a:pt x="170" y="121"/>
                  </a:lnTo>
                  <a:lnTo>
                    <a:pt x="248" y="147"/>
                  </a:lnTo>
                  <a:lnTo>
                    <a:pt x="332" y="163"/>
                  </a:lnTo>
                  <a:lnTo>
                    <a:pt x="438" y="166"/>
                  </a:lnTo>
                  <a:lnTo>
                    <a:pt x="336" y="153"/>
                  </a:lnTo>
                  <a:lnTo>
                    <a:pt x="262" y="135"/>
                  </a:lnTo>
                  <a:lnTo>
                    <a:pt x="150" y="96"/>
                  </a:lnTo>
                  <a:lnTo>
                    <a:pt x="93" y="51"/>
                  </a:lnTo>
                  <a:lnTo>
                    <a:pt x="43" y="13"/>
                  </a:lnTo>
                  <a:lnTo>
                    <a:pt x="0" y="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1" name="Freeform 23"/>
            <p:cNvSpPr>
              <a:spLocks/>
            </p:cNvSpPr>
            <p:nvPr/>
          </p:nvSpPr>
          <p:spPr bwMode="auto">
            <a:xfrm>
              <a:off x="2745" y="3176"/>
              <a:ext cx="140" cy="11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43" y="10"/>
                </a:cxn>
                <a:cxn ang="0">
                  <a:pos x="45" y="80"/>
                </a:cxn>
                <a:cxn ang="0">
                  <a:pos x="0" y="92"/>
                </a:cxn>
                <a:cxn ang="0">
                  <a:pos x="11" y="165"/>
                </a:cxn>
                <a:cxn ang="0">
                  <a:pos x="0" y="214"/>
                </a:cxn>
                <a:cxn ang="0">
                  <a:pos x="10" y="355"/>
                </a:cxn>
                <a:cxn ang="0">
                  <a:pos x="50" y="468"/>
                </a:cxn>
                <a:cxn ang="0">
                  <a:pos x="109" y="554"/>
                </a:cxn>
                <a:cxn ang="0">
                  <a:pos x="200" y="536"/>
                </a:cxn>
                <a:cxn ang="0">
                  <a:pos x="247" y="564"/>
                </a:cxn>
                <a:cxn ang="0">
                  <a:pos x="500" y="389"/>
                </a:cxn>
                <a:cxn ang="0">
                  <a:pos x="550" y="378"/>
                </a:cxn>
                <a:cxn ang="0">
                  <a:pos x="660" y="242"/>
                </a:cxn>
                <a:cxn ang="0">
                  <a:pos x="701" y="147"/>
                </a:cxn>
                <a:cxn ang="0">
                  <a:pos x="685" y="85"/>
                </a:cxn>
                <a:cxn ang="0">
                  <a:pos x="669" y="90"/>
                </a:cxn>
                <a:cxn ang="0">
                  <a:pos x="682" y="126"/>
                </a:cxn>
                <a:cxn ang="0">
                  <a:pos x="665" y="175"/>
                </a:cxn>
                <a:cxn ang="0">
                  <a:pos x="597" y="267"/>
                </a:cxn>
                <a:cxn ang="0">
                  <a:pos x="468" y="376"/>
                </a:cxn>
                <a:cxn ang="0">
                  <a:pos x="336" y="462"/>
                </a:cxn>
                <a:cxn ang="0">
                  <a:pos x="188" y="515"/>
                </a:cxn>
                <a:cxn ang="0">
                  <a:pos x="128" y="517"/>
                </a:cxn>
                <a:cxn ang="0">
                  <a:pos x="84" y="466"/>
                </a:cxn>
                <a:cxn ang="0">
                  <a:pos x="43" y="353"/>
                </a:cxn>
                <a:cxn ang="0">
                  <a:pos x="27" y="231"/>
                </a:cxn>
                <a:cxn ang="0">
                  <a:pos x="35" y="165"/>
                </a:cxn>
                <a:cxn ang="0">
                  <a:pos x="22" y="119"/>
                </a:cxn>
                <a:cxn ang="0">
                  <a:pos x="69" y="103"/>
                </a:cxn>
                <a:cxn ang="0">
                  <a:pos x="65" y="42"/>
                </a:cxn>
                <a:cxn ang="0">
                  <a:pos x="91" y="3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69" y="0"/>
                </a:cxn>
              </a:cxnLst>
              <a:rect l="0" t="0" r="r" b="b"/>
              <a:pathLst>
                <a:path w="701" h="564">
                  <a:moveTo>
                    <a:pt x="69" y="0"/>
                  </a:moveTo>
                  <a:lnTo>
                    <a:pt x="43" y="10"/>
                  </a:lnTo>
                  <a:lnTo>
                    <a:pt x="45" y="80"/>
                  </a:lnTo>
                  <a:lnTo>
                    <a:pt x="0" y="92"/>
                  </a:lnTo>
                  <a:lnTo>
                    <a:pt x="11" y="165"/>
                  </a:lnTo>
                  <a:lnTo>
                    <a:pt x="0" y="214"/>
                  </a:lnTo>
                  <a:lnTo>
                    <a:pt x="10" y="355"/>
                  </a:lnTo>
                  <a:lnTo>
                    <a:pt x="50" y="468"/>
                  </a:lnTo>
                  <a:lnTo>
                    <a:pt x="109" y="554"/>
                  </a:lnTo>
                  <a:lnTo>
                    <a:pt x="200" y="536"/>
                  </a:lnTo>
                  <a:lnTo>
                    <a:pt x="247" y="564"/>
                  </a:lnTo>
                  <a:lnTo>
                    <a:pt x="500" y="389"/>
                  </a:lnTo>
                  <a:lnTo>
                    <a:pt x="550" y="378"/>
                  </a:lnTo>
                  <a:lnTo>
                    <a:pt x="660" y="242"/>
                  </a:lnTo>
                  <a:lnTo>
                    <a:pt x="701" y="147"/>
                  </a:lnTo>
                  <a:lnTo>
                    <a:pt x="685" y="85"/>
                  </a:lnTo>
                  <a:lnTo>
                    <a:pt x="669" y="90"/>
                  </a:lnTo>
                  <a:lnTo>
                    <a:pt x="682" y="126"/>
                  </a:lnTo>
                  <a:lnTo>
                    <a:pt x="665" y="175"/>
                  </a:lnTo>
                  <a:lnTo>
                    <a:pt x="597" y="267"/>
                  </a:lnTo>
                  <a:lnTo>
                    <a:pt x="468" y="376"/>
                  </a:lnTo>
                  <a:lnTo>
                    <a:pt x="336" y="462"/>
                  </a:lnTo>
                  <a:lnTo>
                    <a:pt x="188" y="515"/>
                  </a:lnTo>
                  <a:lnTo>
                    <a:pt x="128" y="517"/>
                  </a:lnTo>
                  <a:lnTo>
                    <a:pt x="84" y="466"/>
                  </a:lnTo>
                  <a:lnTo>
                    <a:pt x="43" y="353"/>
                  </a:lnTo>
                  <a:lnTo>
                    <a:pt x="27" y="231"/>
                  </a:lnTo>
                  <a:lnTo>
                    <a:pt x="35" y="165"/>
                  </a:lnTo>
                  <a:lnTo>
                    <a:pt x="22" y="119"/>
                  </a:lnTo>
                  <a:lnTo>
                    <a:pt x="69" y="103"/>
                  </a:lnTo>
                  <a:lnTo>
                    <a:pt x="65" y="42"/>
                  </a:lnTo>
                  <a:lnTo>
                    <a:pt x="91" y="3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2" name="Freeform 24"/>
            <p:cNvSpPr>
              <a:spLocks/>
            </p:cNvSpPr>
            <p:nvPr/>
          </p:nvSpPr>
          <p:spPr bwMode="auto">
            <a:xfrm>
              <a:off x="2769" y="3205"/>
              <a:ext cx="93" cy="33"/>
            </a:xfrm>
            <a:custGeom>
              <a:avLst/>
              <a:gdLst/>
              <a:ahLst/>
              <a:cxnLst>
                <a:cxn ang="0">
                  <a:pos x="430" y="9"/>
                </a:cxn>
                <a:cxn ang="0">
                  <a:pos x="367" y="46"/>
                </a:cxn>
                <a:cxn ang="0">
                  <a:pos x="261" y="84"/>
                </a:cxn>
                <a:cxn ang="0">
                  <a:pos x="208" y="94"/>
                </a:cxn>
                <a:cxn ang="0">
                  <a:pos x="174" y="84"/>
                </a:cxn>
                <a:cxn ang="0">
                  <a:pos x="69" y="78"/>
                </a:cxn>
                <a:cxn ang="0">
                  <a:pos x="0" y="46"/>
                </a:cxn>
                <a:cxn ang="0">
                  <a:pos x="21" y="94"/>
                </a:cxn>
                <a:cxn ang="0">
                  <a:pos x="47" y="136"/>
                </a:cxn>
                <a:cxn ang="0">
                  <a:pos x="83" y="156"/>
                </a:cxn>
                <a:cxn ang="0">
                  <a:pos x="146" y="164"/>
                </a:cxn>
                <a:cxn ang="0">
                  <a:pos x="202" y="130"/>
                </a:cxn>
                <a:cxn ang="0">
                  <a:pos x="261" y="105"/>
                </a:cxn>
                <a:cxn ang="0">
                  <a:pos x="378" y="59"/>
                </a:cxn>
                <a:cxn ang="0">
                  <a:pos x="469" y="0"/>
                </a:cxn>
                <a:cxn ang="0">
                  <a:pos x="430" y="9"/>
                </a:cxn>
                <a:cxn ang="0">
                  <a:pos x="430" y="9"/>
                </a:cxn>
                <a:cxn ang="0">
                  <a:pos x="430" y="9"/>
                </a:cxn>
              </a:cxnLst>
              <a:rect l="0" t="0" r="r" b="b"/>
              <a:pathLst>
                <a:path w="469" h="164">
                  <a:moveTo>
                    <a:pt x="430" y="9"/>
                  </a:moveTo>
                  <a:lnTo>
                    <a:pt x="367" y="46"/>
                  </a:lnTo>
                  <a:lnTo>
                    <a:pt x="261" y="84"/>
                  </a:lnTo>
                  <a:lnTo>
                    <a:pt x="208" y="94"/>
                  </a:lnTo>
                  <a:lnTo>
                    <a:pt x="174" y="84"/>
                  </a:lnTo>
                  <a:lnTo>
                    <a:pt x="69" y="78"/>
                  </a:lnTo>
                  <a:lnTo>
                    <a:pt x="0" y="46"/>
                  </a:lnTo>
                  <a:lnTo>
                    <a:pt x="21" y="94"/>
                  </a:lnTo>
                  <a:lnTo>
                    <a:pt x="47" y="136"/>
                  </a:lnTo>
                  <a:lnTo>
                    <a:pt x="83" y="156"/>
                  </a:lnTo>
                  <a:lnTo>
                    <a:pt x="146" y="164"/>
                  </a:lnTo>
                  <a:lnTo>
                    <a:pt x="202" y="130"/>
                  </a:lnTo>
                  <a:lnTo>
                    <a:pt x="261" y="105"/>
                  </a:lnTo>
                  <a:lnTo>
                    <a:pt x="378" y="59"/>
                  </a:lnTo>
                  <a:lnTo>
                    <a:pt x="469" y="0"/>
                  </a:lnTo>
                  <a:lnTo>
                    <a:pt x="430" y="9"/>
                  </a:lnTo>
                  <a:lnTo>
                    <a:pt x="430" y="9"/>
                  </a:lnTo>
                  <a:lnTo>
                    <a:pt x="43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3" name="Freeform 25"/>
            <p:cNvSpPr>
              <a:spLocks/>
            </p:cNvSpPr>
            <p:nvPr/>
          </p:nvSpPr>
          <p:spPr bwMode="auto">
            <a:xfrm>
              <a:off x="2781" y="3197"/>
              <a:ext cx="99" cy="64"/>
            </a:xfrm>
            <a:custGeom>
              <a:avLst/>
              <a:gdLst/>
              <a:ahLst/>
              <a:cxnLst>
                <a:cxn ang="0">
                  <a:pos x="459" y="18"/>
                </a:cxn>
                <a:cxn ang="0">
                  <a:pos x="375" y="97"/>
                </a:cxn>
                <a:cxn ang="0">
                  <a:pos x="277" y="169"/>
                </a:cxn>
                <a:cxn ang="0">
                  <a:pos x="177" y="234"/>
                </a:cxn>
                <a:cxn ang="0">
                  <a:pos x="133" y="250"/>
                </a:cxn>
                <a:cxn ang="0">
                  <a:pos x="13" y="258"/>
                </a:cxn>
                <a:cxn ang="0">
                  <a:pos x="0" y="280"/>
                </a:cxn>
                <a:cxn ang="0">
                  <a:pos x="5" y="307"/>
                </a:cxn>
                <a:cxn ang="0">
                  <a:pos x="26" y="322"/>
                </a:cxn>
                <a:cxn ang="0">
                  <a:pos x="102" y="312"/>
                </a:cxn>
                <a:cxn ang="0">
                  <a:pos x="167" y="262"/>
                </a:cxn>
                <a:cxn ang="0">
                  <a:pos x="292" y="187"/>
                </a:cxn>
                <a:cxn ang="0">
                  <a:pos x="398" y="97"/>
                </a:cxn>
                <a:cxn ang="0">
                  <a:pos x="494" y="0"/>
                </a:cxn>
                <a:cxn ang="0">
                  <a:pos x="459" y="18"/>
                </a:cxn>
                <a:cxn ang="0">
                  <a:pos x="459" y="18"/>
                </a:cxn>
                <a:cxn ang="0">
                  <a:pos x="459" y="18"/>
                </a:cxn>
              </a:cxnLst>
              <a:rect l="0" t="0" r="r" b="b"/>
              <a:pathLst>
                <a:path w="494" h="322">
                  <a:moveTo>
                    <a:pt x="459" y="18"/>
                  </a:moveTo>
                  <a:lnTo>
                    <a:pt x="375" y="97"/>
                  </a:lnTo>
                  <a:lnTo>
                    <a:pt x="277" y="169"/>
                  </a:lnTo>
                  <a:lnTo>
                    <a:pt x="177" y="234"/>
                  </a:lnTo>
                  <a:lnTo>
                    <a:pt x="133" y="250"/>
                  </a:lnTo>
                  <a:lnTo>
                    <a:pt x="13" y="258"/>
                  </a:lnTo>
                  <a:lnTo>
                    <a:pt x="0" y="280"/>
                  </a:lnTo>
                  <a:lnTo>
                    <a:pt x="5" y="307"/>
                  </a:lnTo>
                  <a:lnTo>
                    <a:pt x="26" y="322"/>
                  </a:lnTo>
                  <a:lnTo>
                    <a:pt x="102" y="312"/>
                  </a:lnTo>
                  <a:lnTo>
                    <a:pt x="167" y="262"/>
                  </a:lnTo>
                  <a:lnTo>
                    <a:pt x="292" y="187"/>
                  </a:lnTo>
                  <a:lnTo>
                    <a:pt x="398" y="97"/>
                  </a:lnTo>
                  <a:lnTo>
                    <a:pt x="494" y="0"/>
                  </a:lnTo>
                  <a:lnTo>
                    <a:pt x="459" y="18"/>
                  </a:lnTo>
                  <a:lnTo>
                    <a:pt x="459" y="18"/>
                  </a:lnTo>
                  <a:lnTo>
                    <a:pt x="45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4" name="Freeform 26"/>
            <p:cNvSpPr>
              <a:spLocks/>
            </p:cNvSpPr>
            <p:nvPr/>
          </p:nvSpPr>
          <p:spPr bwMode="auto">
            <a:xfrm>
              <a:off x="2656" y="3203"/>
              <a:ext cx="132" cy="181"/>
            </a:xfrm>
            <a:custGeom>
              <a:avLst/>
              <a:gdLst/>
              <a:ahLst/>
              <a:cxnLst>
                <a:cxn ang="0">
                  <a:pos x="445" y="0"/>
                </a:cxn>
                <a:cxn ang="0">
                  <a:pos x="374" y="55"/>
                </a:cxn>
                <a:cxn ang="0">
                  <a:pos x="258" y="168"/>
                </a:cxn>
                <a:cxn ang="0">
                  <a:pos x="168" y="296"/>
                </a:cxn>
                <a:cxn ang="0">
                  <a:pos x="53" y="530"/>
                </a:cxn>
                <a:cxn ang="0">
                  <a:pos x="10" y="723"/>
                </a:cxn>
                <a:cxn ang="0">
                  <a:pos x="0" y="817"/>
                </a:cxn>
                <a:cxn ang="0">
                  <a:pos x="37" y="793"/>
                </a:cxn>
                <a:cxn ang="0">
                  <a:pos x="114" y="831"/>
                </a:cxn>
                <a:cxn ang="0">
                  <a:pos x="262" y="872"/>
                </a:cxn>
                <a:cxn ang="0">
                  <a:pos x="402" y="896"/>
                </a:cxn>
                <a:cxn ang="0">
                  <a:pos x="657" y="906"/>
                </a:cxn>
                <a:cxn ang="0">
                  <a:pos x="407" y="883"/>
                </a:cxn>
                <a:cxn ang="0">
                  <a:pos x="273" y="857"/>
                </a:cxn>
                <a:cxn ang="0">
                  <a:pos x="132" y="815"/>
                </a:cxn>
                <a:cxn ang="0">
                  <a:pos x="43" y="775"/>
                </a:cxn>
                <a:cxn ang="0">
                  <a:pos x="48" y="717"/>
                </a:cxn>
                <a:cxn ang="0">
                  <a:pos x="88" y="539"/>
                </a:cxn>
                <a:cxn ang="0">
                  <a:pos x="200" y="320"/>
                </a:cxn>
                <a:cxn ang="0">
                  <a:pos x="311" y="168"/>
                </a:cxn>
                <a:cxn ang="0">
                  <a:pos x="346" y="250"/>
                </a:cxn>
                <a:cxn ang="0">
                  <a:pos x="328" y="144"/>
                </a:cxn>
                <a:cxn ang="0">
                  <a:pos x="374" y="106"/>
                </a:cxn>
                <a:cxn ang="0">
                  <a:pos x="447" y="161"/>
                </a:cxn>
                <a:cxn ang="0">
                  <a:pos x="451" y="129"/>
                </a:cxn>
                <a:cxn ang="0">
                  <a:pos x="392" y="78"/>
                </a:cxn>
                <a:cxn ang="0">
                  <a:pos x="452" y="34"/>
                </a:cxn>
                <a:cxn ang="0">
                  <a:pos x="445" y="0"/>
                </a:cxn>
                <a:cxn ang="0">
                  <a:pos x="445" y="0"/>
                </a:cxn>
                <a:cxn ang="0">
                  <a:pos x="445" y="0"/>
                </a:cxn>
              </a:cxnLst>
              <a:rect l="0" t="0" r="r" b="b"/>
              <a:pathLst>
                <a:path w="657" h="906">
                  <a:moveTo>
                    <a:pt x="445" y="0"/>
                  </a:moveTo>
                  <a:lnTo>
                    <a:pt x="374" y="55"/>
                  </a:lnTo>
                  <a:lnTo>
                    <a:pt x="258" y="168"/>
                  </a:lnTo>
                  <a:lnTo>
                    <a:pt x="168" y="296"/>
                  </a:lnTo>
                  <a:lnTo>
                    <a:pt x="53" y="530"/>
                  </a:lnTo>
                  <a:lnTo>
                    <a:pt x="10" y="723"/>
                  </a:lnTo>
                  <a:lnTo>
                    <a:pt x="0" y="817"/>
                  </a:lnTo>
                  <a:lnTo>
                    <a:pt x="37" y="793"/>
                  </a:lnTo>
                  <a:lnTo>
                    <a:pt x="114" y="831"/>
                  </a:lnTo>
                  <a:lnTo>
                    <a:pt x="262" y="872"/>
                  </a:lnTo>
                  <a:lnTo>
                    <a:pt x="402" y="896"/>
                  </a:lnTo>
                  <a:lnTo>
                    <a:pt x="657" y="906"/>
                  </a:lnTo>
                  <a:lnTo>
                    <a:pt x="407" y="883"/>
                  </a:lnTo>
                  <a:lnTo>
                    <a:pt x="273" y="857"/>
                  </a:lnTo>
                  <a:lnTo>
                    <a:pt x="132" y="815"/>
                  </a:lnTo>
                  <a:lnTo>
                    <a:pt x="43" y="775"/>
                  </a:lnTo>
                  <a:lnTo>
                    <a:pt x="48" y="717"/>
                  </a:lnTo>
                  <a:lnTo>
                    <a:pt x="88" y="539"/>
                  </a:lnTo>
                  <a:lnTo>
                    <a:pt x="200" y="320"/>
                  </a:lnTo>
                  <a:lnTo>
                    <a:pt x="311" y="168"/>
                  </a:lnTo>
                  <a:lnTo>
                    <a:pt x="346" y="250"/>
                  </a:lnTo>
                  <a:lnTo>
                    <a:pt x="328" y="144"/>
                  </a:lnTo>
                  <a:lnTo>
                    <a:pt x="374" y="106"/>
                  </a:lnTo>
                  <a:lnTo>
                    <a:pt x="447" y="161"/>
                  </a:lnTo>
                  <a:lnTo>
                    <a:pt x="451" y="129"/>
                  </a:lnTo>
                  <a:lnTo>
                    <a:pt x="392" y="78"/>
                  </a:lnTo>
                  <a:lnTo>
                    <a:pt x="452" y="3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5" name="Freeform 27"/>
            <p:cNvSpPr>
              <a:spLocks/>
            </p:cNvSpPr>
            <p:nvPr/>
          </p:nvSpPr>
          <p:spPr bwMode="auto">
            <a:xfrm>
              <a:off x="2727" y="3231"/>
              <a:ext cx="22" cy="18"/>
            </a:xfrm>
            <a:custGeom>
              <a:avLst/>
              <a:gdLst/>
              <a:ahLst/>
              <a:cxnLst>
                <a:cxn ang="0">
                  <a:pos x="105" y="54"/>
                </a:cxn>
                <a:cxn ang="0">
                  <a:pos x="0" y="0"/>
                </a:cxn>
                <a:cxn ang="0">
                  <a:pos x="110" y="86"/>
                </a:cxn>
                <a:cxn ang="0">
                  <a:pos x="105" y="54"/>
                </a:cxn>
                <a:cxn ang="0">
                  <a:pos x="105" y="54"/>
                </a:cxn>
                <a:cxn ang="0">
                  <a:pos x="105" y="54"/>
                </a:cxn>
              </a:cxnLst>
              <a:rect l="0" t="0" r="r" b="b"/>
              <a:pathLst>
                <a:path w="110" h="86">
                  <a:moveTo>
                    <a:pt x="105" y="54"/>
                  </a:moveTo>
                  <a:lnTo>
                    <a:pt x="0" y="0"/>
                  </a:lnTo>
                  <a:lnTo>
                    <a:pt x="110" y="86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5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6" name="Freeform 28"/>
            <p:cNvSpPr>
              <a:spLocks/>
            </p:cNvSpPr>
            <p:nvPr/>
          </p:nvSpPr>
          <p:spPr bwMode="auto">
            <a:xfrm>
              <a:off x="2823" y="3247"/>
              <a:ext cx="64" cy="155"/>
            </a:xfrm>
            <a:custGeom>
              <a:avLst/>
              <a:gdLst/>
              <a:ahLst/>
              <a:cxnLst>
                <a:cxn ang="0">
                  <a:pos x="179" y="4"/>
                </a:cxn>
                <a:cxn ang="0">
                  <a:pos x="268" y="0"/>
                </a:cxn>
                <a:cxn ang="0">
                  <a:pos x="307" y="49"/>
                </a:cxn>
                <a:cxn ang="0">
                  <a:pos x="314" y="74"/>
                </a:cxn>
                <a:cxn ang="0">
                  <a:pos x="268" y="83"/>
                </a:cxn>
                <a:cxn ang="0">
                  <a:pos x="273" y="115"/>
                </a:cxn>
                <a:cxn ang="0">
                  <a:pos x="239" y="172"/>
                </a:cxn>
                <a:cxn ang="0">
                  <a:pos x="252" y="322"/>
                </a:cxn>
                <a:cxn ang="0">
                  <a:pos x="270" y="329"/>
                </a:cxn>
                <a:cxn ang="0">
                  <a:pos x="273" y="498"/>
                </a:cxn>
                <a:cxn ang="0">
                  <a:pos x="322" y="773"/>
                </a:cxn>
                <a:cxn ang="0">
                  <a:pos x="248" y="514"/>
                </a:cxn>
                <a:cxn ang="0">
                  <a:pos x="231" y="333"/>
                </a:cxn>
                <a:cxn ang="0">
                  <a:pos x="220" y="168"/>
                </a:cxn>
                <a:cxn ang="0">
                  <a:pos x="223" y="120"/>
                </a:cxn>
                <a:cxn ang="0">
                  <a:pos x="84" y="206"/>
                </a:cxn>
                <a:cxn ang="0">
                  <a:pos x="231" y="70"/>
                </a:cxn>
                <a:cxn ang="0">
                  <a:pos x="0" y="141"/>
                </a:cxn>
                <a:cxn ang="0">
                  <a:pos x="239" y="28"/>
                </a:cxn>
                <a:cxn ang="0">
                  <a:pos x="158" y="25"/>
                </a:cxn>
                <a:cxn ang="0">
                  <a:pos x="179" y="4"/>
                </a:cxn>
                <a:cxn ang="0">
                  <a:pos x="179" y="4"/>
                </a:cxn>
                <a:cxn ang="0">
                  <a:pos x="179" y="4"/>
                </a:cxn>
              </a:cxnLst>
              <a:rect l="0" t="0" r="r" b="b"/>
              <a:pathLst>
                <a:path w="322" h="773">
                  <a:moveTo>
                    <a:pt x="179" y="4"/>
                  </a:moveTo>
                  <a:lnTo>
                    <a:pt x="268" y="0"/>
                  </a:lnTo>
                  <a:lnTo>
                    <a:pt x="307" y="49"/>
                  </a:lnTo>
                  <a:lnTo>
                    <a:pt x="314" y="74"/>
                  </a:lnTo>
                  <a:lnTo>
                    <a:pt x="268" y="83"/>
                  </a:lnTo>
                  <a:lnTo>
                    <a:pt x="273" y="115"/>
                  </a:lnTo>
                  <a:lnTo>
                    <a:pt x="239" y="172"/>
                  </a:lnTo>
                  <a:lnTo>
                    <a:pt x="252" y="322"/>
                  </a:lnTo>
                  <a:lnTo>
                    <a:pt x="270" y="329"/>
                  </a:lnTo>
                  <a:lnTo>
                    <a:pt x="273" y="498"/>
                  </a:lnTo>
                  <a:lnTo>
                    <a:pt x="322" y="773"/>
                  </a:lnTo>
                  <a:lnTo>
                    <a:pt x="248" y="514"/>
                  </a:lnTo>
                  <a:lnTo>
                    <a:pt x="231" y="333"/>
                  </a:lnTo>
                  <a:lnTo>
                    <a:pt x="220" y="168"/>
                  </a:lnTo>
                  <a:lnTo>
                    <a:pt x="223" y="120"/>
                  </a:lnTo>
                  <a:lnTo>
                    <a:pt x="84" y="206"/>
                  </a:lnTo>
                  <a:lnTo>
                    <a:pt x="231" y="70"/>
                  </a:lnTo>
                  <a:lnTo>
                    <a:pt x="0" y="141"/>
                  </a:lnTo>
                  <a:lnTo>
                    <a:pt x="239" y="28"/>
                  </a:lnTo>
                  <a:lnTo>
                    <a:pt x="158" y="25"/>
                  </a:lnTo>
                  <a:lnTo>
                    <a:pt x="179" y="4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7" name="Freeform 29"/>
            <p:cNvSpPr>
              <a:spLocks/>
            </p:cNvSpPr>
            <p:nvPr/>
          </p:nvSpPr>
          <p:spPr bwMode="auto">
            <a:xfrm>
              <a:off x="2873" y="3210"/>
              <a:ext cx="60" cy="89"/>
            </a:xfrm>
            <a:custGeom>
              <a:avLst/>
              <a:gdLst/>
              <a:ahLst/>
              <a:cxnLst>
                <a:cxn ang="0">
                  <a:pos x="39" y="29"/>
                </a:cxn>
                <a:cxn ang="0">
                  <a:pos x="103" y="51"/>
                </a:cxn>
                <a:cxn ang="0">
                  <a:pos x="197" y="114"/>
                </a:cxn>
                <a:cxn ang="0">
                  <a:pos x="273" y="203"/>
                </a:cxn>
                <a:cxn ang="0">
                  <a:pos x="247" y="232"/>
                </a:cxn>
                <a:cxn ang="0">
                  <a:pos x="164" y="260"/>
                </a:cxn>
                <a:cxn ang="0">
                  <a:pos x="110" y="250"/>
                </a:cxn>
                <a:cxn ang="0">
                  <a:pos x="92" y="258"/>
                </a:cxn>
                <a:cxn ang="0">
                  <a:pos x="115" y="277"/>
                </a:cxn>
                <a:cxn ang="0">
                  <a:pos x="156" y="281"/>
                </a:cxn>
                <a:cxn ang="0">
                  <a:pos x="229" y="264"/>
                </a:cxn>
                <a:cxn ang="0">
                  <a:pos x="162" y="301"/>
                </a:cxn>
                <a:cxn ang="0">
                  <a:pos x="107" y="306"/>
                </a:cxn>
                <a:cxn ang="0">
                  <a:pos x="149" y="322"/>
                </a:cxn>
                <a:cxn ang="0">
                  <a:pos x="110" y="363"/>
                </a:cxn>
                <a:cxn ang="0">
                  <a:pos x="81" y="363"/>
                </a:cxn>
                <a:cxn ang="0">
                  <a:pos x="22" y="288"/>
                </a:cxn>
                <a:cxn ang="0">
                  <a:pos x="0" y="295"/>
                </a:cxn>
                <a:cxn ang="0">
                  <a:pos x="65" y="374"/>
                </a:cxn>
                <a:cxn ang="0">
                  <a:pos x="119" y="389"/>
                </a:cxn>
                <a:cxn ang="0">
                  <a:pos x="82" y="430"/>
                </a:cxn>
                <a:cxn ang="0">
                  <a:pos x="103" y="445"/>
                </a:cxn>
                <a:cxn ang="0">
                  <a:pos x="149" y="408"/>
                </a:cxn>
                <a:cxn ang="0">
                  <a:pos x="232" y="350"/>
                </a:cxn>
                <a:cxn ang="0">
                  <a:pos x="278" y="293"/>
                </a:cxn>
                <a:cxn ang="0">
                  <a:pos x="298" y="214"/>
                </a:cxn>
                <a:cxn ang="0">
                  <a:pos x="278" y="170"/>
                </a:cxn>
                <a:cxn ang="0">
                  <a:pos x="215" y="104"/>
                </a:cxn>
                <a:cxn ang="0">
                  <a:pos x="107" y="33"/>
                </a:cxn>
                <a:cxn ang="0">
                  <a:pos x="37" y="0"/>
                </a:cxn>
                <a:cxn ang="0">
                  <a:pos x="39" y="29"/>
                </a:cxn>
                <a:cxn ang="0">
                  <a:pos x="39" y="29"/>
                </a:cxn>
                <a:cxn ang="0">
                  <a:pos x="39" y="29"/>
                </a:cxn>
              </a:cxnLst>
              <a:rect l="0" t="0" r="r" b="b"/>
              <a:pathLst>
                <a:path w="298" h="445">
                  <a:moveTo>
                    <a:pt x="39" y="29"/>
                  </a:moveTo>
                  <a:lnTo>
                    <a:pt x="103" y="51"/>
                  </a:lnTo>
                  <a:lnTo>
                    <a:pt x="197" y="114"/>
                  </a:lnTo>
                  <a:lnTo>
                    <a:pt x="273" y="203"/>
                  </a:lnTo>
                  <a:lnTo>
                    <a:pt x="247" y="232"/>
                  </a:lnTo>
                  <a:lnTo>
                    <a:pt x="164" y="260"/>
                  </a:lnTo>
                  <a:lnTo>
                    <a:pt x="110" y="250"/>
                  </a:lnTo>
                  <a:lnTo>
                    <a:pt x="92" y="258"/>
                  </a:lnTo>
                  <a:lnTo>
                    <a:pt x="115" y="277"/>
                  </a:lnTo>
                  <a:lnTo>
                    <a:pt x="156" y="281"/>
                  </a:lnTo>
                  <a:lnTo>
                    <a:pt x="229" y="264"/>
                  </a:lnTo>
                  <a:lnTo>
                    <a:pt x="162" y="301"/>
                  </a:lnTo>
                  <a:lnTo>
                    <a:pt x="107" y="306"/>
                  </a:lnTo>
                  <a:lnTo>
                    <a:pt x="149" y="322"/>
                  </a:lnTo>
                  <a:lnTo>
                    <a:pt x="110" y="363"/>
                  </a:lnTo>
                  <a:lnTo>
                    <a:pt x="81" y="363"/>
                  </a:lnTo>
                  <a:lnTo>
                    <a:pt x="22" y="288"/>
                  </a:lnTo>
                  <a:lnTo>
                    <a:pt x="0" y="295"/>
                  </a:lnTo>
                  <a:lnTo>
                    <a:pt x="65" y="374"/>
                  </a:lnTo>
                  <a:lnTo>
                    <a:pt x="119" y="389"/>
                  </a:lnTo>
                  <a:lnTo>
                    <a:pt x="82" y="430"/>
                  </a:lnTo>
                  <a:lnTo>
                    <a:pt x="103" y="445"/>
                  </a:lnTo>
                  <a:lnTo>
                    <a:pt x="149" y="408"/>
                  </a:lnTo>
                  <a:lnTo>
                    <a:pt x="232" y="350"/>
                  </a:lnTo>
                  <a:lnTo>
                    <a:pt x="278" y="293"/>
                  </a:lnTo>
                  <a:lnTo>
                    <a:pt x="298" y="214"/>
                  </a:lnTo>
                  <a:lnTo>
                    <a:pt x="278" y="170"/>
                  </a:lnTo>
                  <a:lnTo>
                    <a:pt x="215" y="104"/>
                  </a:lnTo>
                  <a:lnTo>
                    <a:pt x="107" y="33"/>
                  </a:lnTo>
                  <a:lnTo>
                    <a:pt x="37" y="0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39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8" name="Freeform 30"/>
            <p:cNvSpPr>
              <a:spLocks/>
            </p:cNvSpPr>
            <p:nvPr/>
          </p:nvSpPr>
          <p:spPr bwMode="auto">
            <a:xfrm>
              <a:off x="2870" y="3281"/>
              <a:ext cx="23" cy="1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5" y="61"/>
                </a:cxn>
                <a:cxn ang="0">
                  <a:pos x="98" y="72"/>
                </a:cxn>
                <a:cxn ang="0">
                  <a:pos x="0" y="1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5" h="72">
                  <a:moveTo>
                    <a:pt x="4" y="0"/>
                  </a:moveTo>
                  <a:lnTo>
                    <a:pt x="115" y="61"/>
                  </a:lnTo>
                  <a:lnTo>
                    <a:pt x="98" y="72"/>
                  </a:lnTo>
                  <a:lnTo>
                    <a:pt x="0" y="1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39" name="Freeform 31"/>
            <p:cNvSpPr>
              <a:spLocks/>
            </p:cNvSpPr>
            <p:nvPr/>
          </p:nvSpPr>
          <p:spPr bwMode="auto">
            <a:xfrm>
              <a:off x="2876" y="3295"/>
              <a:ext cx="36" cy="24"/>
            </a:xfrm>
            <a:custGeom>
              <a:avLst/>
              <a:gdLst/>
              <a:ahLst/>
              <a:cxnLst>
                <a:cxn ang="0">
                  <a:pos x="101" y="16"/>
                </a:cxn>
                <a:cxn ang="0">
                  <a:pos x="165" y="49"/>
                </a:cxn>
                <a:cxn ang="0">
                  <a:pos x="182" y="78"/>
                </a:cxn>
                <a:cxn ang="0">
                  <a:pos x="170" y="97"/>
                </a:cxn>
                <a:cxn ang="0">
                  <a:pos x="142" y="101"/>
                </a:cxn>
                <a:cxn ang="0">
                  <a:pos x="147" y="118"/>
                </a:cxn>
                <a:cxn ang="0">
                  <a:pos x="89" y="114"/>
                </a:cxn>
                <a:cxn ang="0">
                  <a:pos x="0" y="97"/>
                </a:cxn>
                <a:cxn ang="0">
                  <a:pos x="0" y="76"/>
                </a:cxn>
                <a:cxn ang="0">
                  <a:pos x="98" y="96"/>
                </a:cxn>
                <a:cxn ang="0">
                  <a:pos x="33" y="56"/>
                </a:cxn>
                <a:cxn ang="0">
                  <a:pos x="44" y="32"/>
                </a:cxn>
                <a:cxn ang="0">
                  <a:pos x="20" y="0"/>
                </a:cxn>
                <a:cxn ang="0">
                  <a:pos x="56" y="3"/>
                </a:cxn>
                <a:cxn ang="0">
                  <a:pos x="61" y="34"/>
                </a:cxn>
                <a:cxn ang="0">
                  <a:pos x="66" y="55"/>
                </a:cxn>
                <a:cxn ang="0">
                  <a:pos x="103" y="76"/>
                </a:cxn>
                <a:cxn ang="0">
                  <a:pos x="144" y="76"/>
                </a:cxn>
                <a:cxn ang="0">
                  <a:pos x="137" y="55"/>
                </a:cxn>
                <a:cxn ang="0">
                  <a:pos x="70" y="3"/>
                </a:cxn>
                <a:cxn ang="0">
                  <a:pos x="101" y="16"/>
                </a:cxn>
                <a:cxn ang="0">
                  <a:pos x="101" y="16"/>
                </a:cxn>
                <a:cxn ang="0">
                  <a:pos x="101" y="16"/>
                </a:cxn>
              </a:cxnLst>
              <a:rect l="0" t="0" r="r" b="b"/>
              <a:pathLst>
                <a:path w="182" h="118">
                  <a:moveTo>
                    <a:pt x="101" y="16"/>
                  </a:moveTo>
                  <a:lnTo>
                    <a:pt x="165" y="49"/>
                  </a:lnTo>
                  <a:lnTo>
                    <a:pt x="182" y="78"/>
                  </a:lnTo>
                  <a:lnTo>
                    <a:pt x="170" y="97"/>
                  </a:lnTo>
                  <a:lnTo>
                    <a:pt x="142" y="101"/>
                  </a:lnTo>
                  <a:lnTo>
                    <a:pt x="147" y="118"/>
                  </a:lnTo>
                  <a:lnTo>
                    <a:pt x="89" y="114"/>
                  </a:lnTo>
                  <a:lnTo>
                    <a:pt x="0" y="97"/>
                  </a:lnTo>
                  <a:lnTo>
                    <a:pt x="0" y="76"/>
                  </a:lnTo>
                  <a:lnTo>
                    <a:pt x="98" y="96"/>
                  </a:lnTo>
                  <a:lnTo>
                    <a:pt x="33" y="56"/>
                  </a:lnTo>
                  <a:lnTo>
                    <a:pt x="44" y="32"/>
                  </a:lnTo>
                  <a:lnTo>
                    <a:pt x="20" y="0"/>
                  </a:lnTo>
                  <a:lnTo>
                    <a:pt x="56" y="3"/>
                  </a:lnTo>
                  <a:lnTo>
                    <a:pt x="61" y="34"/>
                  </a:lnTo>
                  <a:lnTo>
                    <a:pt x="66" y="55"/>
                  </a:lnTo>
                  <a:lnTo>
                    <a:pt x="103" y="76"/>
                  </a:lnTo>
                  <a:lnTo>
                    <a:pt x="144" y="76"/>
                  </a:lnTo>
                  <a:lnTo>
                    <a:pt x="137" y="55"/>
                  </a:lnTo>
                  <a:lnTo>
                    <a:pt x="70" y="3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10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0" name="Freeform 32"/>
            <p:cNvSpPr>
              <a:spLocks/>
            </p:cNvSpPr>
            <p:nvPr/>
          </p:nvSpPr>
          <p:spPr bwMode="auto">
            <a:xfrm>
              <a:off x="2881" y="3184"/>
              <a:ext cx="92" cy="47"/>
            </a:xfrm>
            <a:custGeom>
              <a:avLst/>
              <a:gdLst/>
              <a:ahLst/>
              <a:cxnLst>
                <a:cxn ang="0">
                  <a:pos x="24" y="58"/>
                </a:cxn>
                <a:cxn ang="0">
                  <a:pos x="125" y="21"/>
                </a:cxn>
                <a:cxn ang="0">
                  <a:pos x="214" y="4"/>
                </a:cxn>
                <a:cxn ang="0">
                  <a:pos x="294" y="0"/>
                </a:cxn>
                <a:cxn ang="0">
                  <a:pos x="458" y="15"/>
                </a:cxn>
                <a:cxn ang="0">
                  <a:pos x="428" y="45"/>
                </a:cxn>
                <a:cxn ang="0">
                  <a:pos x="386" y="73"/>
                </a:cxn>
                <a:cxn ang="0">
                  <a:pos x="283" y="105"/>
                </a:cxn>
                <a:cxn ang="0">
                  <a:pos x="206" y="118"/>
                </a:cxn>
                <a:cxn ang="0">
                  <a:pos x="125" y="125"/>
                </a:cxn>
                <a:cxn ang="0">
                  <a:pos x="229" y="154"/>
                </a:cxn>
                <a:cxn ang="0">
                  <a:pos x="297" y="214"/>
                </a:cxn>
                <a:cxn ang="0">
                  <a:pos x="176" y="231"/>
                </a:cxn>
                <a:cxn ang="0">
                  <a:pos x="173" y="210"/>
                </a:cxn>
                <a:cxn ang="0">
                  <a:pos x="262" y="202"/>
                </a:cxn>
                <a:cxn ang="0">
                  <a:pos x="218" y="169"/>
                </a:cxn>
                <a:cxn ang="0">
                  <a:pos x="103" y="133"/>
                </a:cxn>
                <a:cxn ang="0">
                  <a:pos x="3" y="105"/>
                </a:cxn>
                <a:cxn ang="0">
                  <a:pos x="0" y="86"/>
                </a:cxn>
                <a:cxn ang="0">
                  <a:pos x="84" y="109"/>
                </a:cxn>
                <a:cxn ang="0">
                  <a:pos x="190" y="99"/>
                </a:cxn>
                <a:cxn ang="0">
                  <a:pos x="276" y="81"/>
                </a:cxn>
                <a:cxn ang="0">
                  <a:pos x="350" y="63"/>
                </a:cxn>
                <a:cxn ang="0">
                  <a:pos x="416" y="28"/>
                </a:cxn>
                <a:cxn ang="0">
                  <a:pos x="299" y="17"/>
                </a:cxn>
                <a:cxn ang="0">
                  <a:pos x="222" y="23"/>
                </a:cxn>
                <a:cxn ang="0">
                  <a:pos x="136" y="38"/>
                </a:cxn>
                <a:cxn ang="0">
                  <a:pos x="32" y="71"/>
                </a:cxn>
                <a:cxn ang="0">
                  <a:pos x="24" y="58"/>
                </a:cxn>
                <a:cxn ang="0">
                  <a:pos x="24" y="58"/>
                </a:cxn>
                <a:cxn ang="0">
                  <a:pos x="24" y="58"/>
                </a:cxn>
              </a:cxnLst>
              <a:rect l="0" t="0" r="r" b="b"/>
              <a:pathLst>
                <a:path w="458" h="231">
                  <a:moveTo>
                    <a:pt x="24" y="58"/>
                  </a:moveTo>
                  <a:lnTo>
                    <a:pt x="125" y="21"/>
                  </a:lnTo>
                  <a:lnTo>
                    <a:pt x="214" y="4"/>
                  </a:lnTo>
                  <a:lnTo>
                    <a:pt x="294" y="0"/>
                  </a:lnTo>
                  <a:lnTo>
                    <a:pt x="458" y="15"/>
                  </a:lnTo>
                  <a:lnTo>
                    <a:pt x="428" y="45"/>
                  </a:lnTo>
                  <a:lnTo>
                    <a:pt x="386" y="73"/>
                  </a:lnTo>
                  <a:lnTo>
                    <a:pt x="283" y="105"/>
                  </a:lnTo>
                  <a:lnTo>
                    <a:pt x="206" y="118"/>
                  </a:lnTo>
                  <a:lnTo>
                    <a:pt x="125" y="125"/>
                  </a:lnTo>
                  <a:lnTo>
                    <a:pt x="229" y="154"/>
                  </a:lnTo>
                  <a:lnTo>
                    <a:pt x="297" y="214"/>
                  </a:lnTo>
                  <a:lnTo>
                    <a:pt x="176" y="231"/>
                  </a:lnTo>
                  <a:lnTo>
                    <a:pt x="173" y="210"/>
                  </a:lnTo>
                  <a:lnTo>
                    <a:pt x="262" y="202"/>
                  </a:lnTo>
                  <a:lnTo>
                    <a:pt x="218" y="169"/>
                  </a:lnTo>
                  <a:lnTo>
                    <a:pt x="103" y="133"/>
                  </a:lnTo>
                  <a:lnTo>
                    <a:pt x="3" y="105"/>
                  </a:lnTo>
                  <a:lnTo>
                    <a:pt x="0" y="86"/>
                  </a:lnTo>
                  <a:lnTo>
                    <a:pt x="84" y="109"/>
                  </a:lnTo>
                  <a:lnTo>
                    <a:pt x="190" y="99"/>
                  </a:lnTo>
                  <a:lnTo>
                    <a:pt x="276" y="81"/>
                  </a:lnTo>
                  <a:lnTo>
                    <a:pt x="350" y="63"/>
                  </a:lnTo>
                  <a:lnTo>
                    <a:pt x="416" y="28"/>
                  </a:lnTo>
                  <a:lnTo>
                    <a:pt x="299" y="17"/>
                  </a:lnTo>
                  <a:lnTo>
                    <a:pt x="222" y="23"/>
                  </a:lnTo>
                  <a:lnTo>
                    <a:pt x="136" y="38"/>
                  </a:lnTo>
                  <a:lnTo>
                    <a:pt x="32" y="71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1" name="Freeform 33"/>
            <p:cNvSpPr>
              <a:spLocks/>
            </p:cNvSpPr>
            <p:nvPr/>
          </p:nvSpPr>
          <p:spPr bwMode="auto">
            <a:xfrm>
              <a:off x="2679" y="3199"/>
              <a:ext cx="56" cy="58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54" y="11"/>
                </a:cxn>
                <a:cxn ang="0">
                  <a:pos x="141" y="49"/>
                </a:cxn>
                <a:cxn ang="0">
                  <a:pos x="93" y="96"/>
                </a:cxn>
                <a:cxn ang="0">
                  <a:pos x="16" y="137"/>
                </a:cxn>
                <a:cxn ang="0">
                  <a:pos x="93" y="116"/>
                </a:cxn>
                <a:cxn ang="0">
                  <a:pos x="135" y="96"/>
                </a:cxn>
                <a:cxn ang="0">
                  <a:pos x="108" y="134"/>
                </a:cxn>
                <a:cxn ang="0">
                  <a:pos x="63" y="165"/>
                </a:cxn>
                <a:cxn ang="0">
                  <a:pos x="48" y="158"/>
                </a:cxn>
                <a:cxn ang="0">
                  <a:pos x="0" y="170"/>
                </a:cxn>
                <a:cxn ang="0">
                  <a:pos x="15" y="229"/>
                </a:cxn>
                <a:cxn ang="0">
                  <a:pos x="78" y="289"/>
                </a:cxn>
                <a:cxn ang="0">
                  <a:pos x="135" y="212"/>
                </a:cxn>
                <a:cxn ang="0">
                  <a:pos x="85" y="170"/>
                </a:cxn>
                <a:cxn ang="0">
                  <a:pos x="130" y="134"/>
                </a:cxn>
                <a:cxn ang="0">
                  <a:pos x="161" y="101"/>
                </a:cxn>
                <a:cxn ang="0">
                  <a:pos x="174" y="41"/>
                </a:cxn>
                <a:cxn ang="0">
                  <a:pos x="253" y="96"/>
                </a:cxn>
                <a:cxn ang="0">
                  <a:pos x="280" y="60"/>
                </a:cxn>
                <a:cxn ang="0">
                  <a:pos x="171" y="0"/>
                </a:cxn>
                <a:cxn ang="0">
                  <a:pos x="171" y="0"/>
                </a:cxn>
                <a:cxn ang="0">
                  <a:pos x="171" y="0"/>
                </a:cxn>
              </a:cxnLst>
              <a:rect l="0" t="0" r="r" b="b"/>
              <a:pathLst>
                <a:path w="280" h="289">
                  <a:moveTo>
                    <a:pt x="171" y="0"/>
                  </a:moveTo>
                  <a:lnTo>
                    <a:pt x="154" y="11"/>
                  </a:lnTo>
                  <a:lnTo>
                    <a:pt x="141" y="49"/>
                  </a:lnTo>
                  <a:lnTo>
                    <a:pt x="93" y="96"/>
                  </a:lnTo>
                  <a:lnTo>
                    <a:pt x="16" y="137"/>
                  </a:lnTo>
                  <a:lnTo>
                    <a:pt x="93" y="116"/>
                  </a:lnTo>
                  <a:lnTo>
                    <a:pt x="135" y="96"/>
                  </a:lnTo>
                  <a:lnTo>
                    <a:pt x="108" y="134"/>
                  </a:lnTo>
                  <a:lnTo>
                    <a:pt x="63" y="165"/>
                  </a:lnTo>
                  <a:lnTo>
                    <a:pt x="48" y="158"/>
                  </a:lnTo>
                  <a:lnTo>
                    <a:pt x="0" y="170"/>
                  </a:lnTo>
                  <a:lnTo>
                    <a:pt x="15" y="229"/>
                  </a:lnTo>
                  <a:lnTo>
                    <a:pt x="78" y="289"/>
                  </a:lnTo>
                  <a:lnTo>
                    <a:pt x="135" y="212"/>
                  </a:lnTo>
                  <a:lnTo>
                    <a:pt x="85" y="170"/>
                  </a:lnTo>
                  <a:lnTo>
                    <a:pt x="130" y="134"/>
                  </a:lnTo>
                  <a:lnTo>
                    <a:pt x="161" y="101"/>
                  </a:lnTo>
                  <a:lnTo>
                    <a:pt x="174" y="41"/>
                  </a:lnTo>
                  <a:lnTo>
                    <a:pt x="253" y="96"/>
                  </a:lnTo>
                  <a:lnTo>
                    <a:pt x="280" y="6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2" name="Freeform 34"/>
            <p:cNvSpPr>
              <a:spLocks/>
            </p:cNvSpPr>
            <p:nvPr/>
          </p:nvSpPr>
          <p:spPr bwMode="auto">
            <a:xfrm>
              <a:off x="2640" y="3138"/>
              <a:ext cx="77" cy="96"/>
            </a:xfrm>
            <a:custGeom>
              <a:avLst/>
              <a:gdLst/>
              <a:ahLst/>
              <a:cxnLst>
                <a:cxn ang="0">
                  <a:pos x="187" y="457"/>
                </a:cxn>
                <a:cxn ang="0">
                  <a:pos x="137" y="397"/>
                </a:cxn>
                <a:cxn ang="0">
                  <a:pos x="14" y="258"/>
                </a:cxn>
                <a:cxn ang="0">
                  <a:pos x="0" y="148"/>
                </a:cxn>
                <a:cxn ang="0">
                  <a:pos x="22" y="120"/>
                </a:cxn>
                <a:cxn ang="0">
                  <a:pos x="36" y="63"/>
                </a:cxn>
                <a:cxn ang="0">
                  <a:pos x="81" y="48"/>
                </a:cxn>
                <a:cxn ang="0">
                  <a:pos x="116" y="2"/>
                </a:cxn>
                <a:cxn ang="0">
                  <a:pos x="137" y="0"/>
                </a:cxn>
                <a:cxn ang="0">
                  <a:pos x="149" y="45"/>
                </a:cxn>
                <a:cxn ang="0">
                  <a:pos x="179" y="110"/>
                </a:cxn>
                <a:cxn ang="0">
                  <a:pos x="245" y="42"/>
                </a:cxn>
                <a:cxn ang="0">
                  <a:pos x="340" y="43"/>
                </a:cxn>
                <a:cxn ang="0">
                  <a:pos x="387" y="107"/>
                </a:cxn>
                <a:cxn ang="0">
                  <a:pos x="365" y="117"/>
                </a:cxn>
                <a:cxn ang="0">
                  <a:pos x="357" y="71"/>
                </a:cxn>
                <a:cxn ang="0">
                  <a:pos x="287" y="49"/>
                </a:cxn>
                <a:cxn ang="0">
                  <a:pos x="222" y="87"/>
                </a:cxn>
                <a:cxn ang="0">
                  <a:pos x="186" y="141"/>
                </a:cxn>
                <a:cxn ang="0">
                  <a:pos x="139" y="95"/>
                </a:cxn>
                <a:cxn ang="0">
                  <a:pos x="117" y="35"/>
                </a:cxn>
                <a:cxn ang="0">
                  <a:pos x="97" y="75"/>
                </a:cxn>
                <a:cxn ang="0">
                  <a:pos x="134" y="184"/>
                </a:cxn>
                <a:cxn ang="0">
                  <a:pos x="86" y="119"/>
                </a:cxn>
                <a:cxn ang="0">
                  <a:pos x="69" y="71"/>
                </a:cxn>
                <a:cxn ang="0">
                  <a:pos x="48" y="99"/>
                </a:cxn>
                <a:cxn ang="0">
                  <a:pos x="74" y="173"/>
                </a:cxn>
                <a:cxn ang="0">
                  <a:pos x="130" y="250"/>
                </a:cxn>
                <a:cxn ang="0">
                  <a:pos x="57" y="182"/>
                </a:cxn>
                <a:cxn ang="0">
                  <a:pos x="28" y="139"/>
                </a:cxn>
                <a:cxn ang="0">
                  <a:pos x="19" y="188"/>
                </a:cxn>
                <a:cxn ang="0">
                  <a:pos x="60" y="292"/>
                </a:cxn>
                <a:cxn ang="0">
                  <a:pos x="128" y="367"/>
                </a:cxn>
                <a:cxn ang="0">
                  <a:pos x="208" y="408"/>
                </a:cxn>
                <a:cxn ang="0">
                  <a:pos x="188" y="480"/>
                </a:cxn>
                <a:cxn ang="0">
                  <a:pos x="188" y="480"/>
                </a:cxn>
              </a:cxnLst>
              <a:rect l="0" t="0" r="r" b="b"/>
              <a:pathLst>
                <a:path w="387" h="480">
                  <a:moveTo>
                    <a:pt x="188" y="480"/>
                  </a:moveTo>
                  <a:lnTo>
                    <a:pt x="187" y="457"/>
                  </a:lnTo>
                  <a:lnTo>
                    <a:pt x="186" y="415"/>
                  </a:lnTo>
                  <a:lnTo>
                    <a:pt x="137" y="397"/>
                  </a:lnTo>
                  <a:lnTo>
                    <a:pt x="64" y="336"/>
                  </a:lnTo>
                  <a:lnTo>
                    <a:pt x="14" y="258"/>
                  </a:lnTo>
                  <a:lnTo>
                    <a:pt x="2" y="193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22" y="120"/>
                  </a:lnTo>
                  <a:lnTo>
                    <a:pt x="27" y="82"/>
                  </a:lnTo>
                  <a:lnTo>
                    <a:pt x="36" y="63"/>
                  </a:lnTo>
                  <a:lnTo>
                    <a:pt x="50" y="54"/>
                  </a:lnTo>
                  <a:lnTo>
                    <a:pt x="81" y="48"/>
                  </a:lnTo>
                  <a:lnTo>
                    <a:pt x="100" y="7"/>
                  </a:lnTo>
                  <a:lnTo>
                    <a:pt x="116" y="2"/>
                  </a:lnTo>
                  <a:lnTo>
                    <a:pt x="126" y="0"/>
                  </a:lnTo>
                  <a:lnTo>
                    <a:pt x="137" y="0"/>
                  </a:lnTo>
                  <a:lnTo>
                    <a:pt x="147" y="14"/>
                  </a:lnTo>
                  <a:lnTo>
                    <a:pt x="149" y="45"/>
                  </a:lnTo>
                  <a:lnTo>
                    <a:pt x="162" y="85"/>
                  </a:lnTo>
                  <a:lnTo>
                    <a:pt x="179" y="110"/>
                  </a:lnTo>
                  <a:lnTo>
                    <a:pt x="198" y="69"/>
                  </a:lnTo>
                  <a:lnTo>
                    <a:pt x="245" y="42"/>
                  </a:lnTo>
                  <a:lnTo>
                    <a:pt x="281" y="34"/>
                  </a:lnTo>
                  <a:lnTo>
                    <a:pt x="340" y="43"/>
                  </a:lnTo>
                  <a:lnTo>
                    <a:pt x="378" y="71"/>
                  </a:lnTo>
                  <a:lnTo>
                    <a:pt x="387" y="107"/>
                  </a:lnTo>
                  <a:lnTo>
                    <a:pt x="379" y="124"/>
                  </a:lnTo>
                  <a:lnTo>
                    <a:pt x="365" y="117"/>
                  </a:lnTo>
                  <a:lnTo>
                    <a:pt x="365" y="91"/>
                  </a:lnTo>
                  <a:lnTo>
                    <a:pt x="357" y="71"/>
                  </a:lnTo>
                  <a:lnTo>
                    <a:pt x="316" y="51"/>
                  </a:lnTo>
                  <a:lnTo>
                    <a:pt x="287" y="49"/>
                  </a:lnTo>
                  <a:lnTo>
                    <a:pt x="256" y="56"/>
                  </a:lnTo>
                  <a:lnTo>
                    <a:pt x="222" y="87"/>
                  </a:lnTo>
                  <a:lnTo>
                    <a:pt x="195" y="126"/>
                  </a:lnTo>
                  <a:lnTo>
                    <a:pt x="186" y="141"/>
                  </a:lnTo>
                  <a:lnTo>
                    <a:pt x="162" y="123"/>
                  </a:lnTo>
                  <a:lnTo>
                    <a:pt x="139" y="95"/>
                  </a:lnTo>
                  <a:lnTo>
                    <a:pt x="121" y="42"/>
                  </a:lnTo>
                  <a:lnTo>
                    <a:pt x="117" y="35"/>
                  </a:lnTo>
                  <a:lnTo>
                    <a:pt x="102" y="45"/>
                  </a:lnTo>
                  <a:lnTo>
                    <a:pt x="97" y="75"/>
                  </a:lnTo>
                  <a:lnTo>
                    <a:pt x="99" y="120"/>
                  </a:lnTo>
                  <a:lnTo>
                    <a:pt x="134" y="184"/>
                  </a:lnTo>
                  <a:lnTo>
                    <a:pt x="98" y="145"/>
                  </a:lnTo>
                  <a:lnTo>
                    <a:pt x="86" y="119"/>
                  </a:lnTo>
                  <a:lnTo>
                    <a:pt x="79" y="76"/>
                  </a:lnTo>
                  <a:lnTo>
                    <a:pt x="69" y="71"/>
                  </a:lnTo>
                  <a:lnTo>
                    <a:pt x="56" y="76"/>
                  </a:lnTo>
                  <a:lnTo>
                    <a:pt x="48" y="99"/>
                  </a:lnTo>
                  <a:lnTo>
                    <a:pt x="53" y="128"/>
                  </a:lnTo>
                  <a:lnTo>
                    <a:pt x="74" y="173"/>
                  </a:lnTo>
                  <a:lnTo>
                    <a:pt x="98" y="205"/>
                  </a:lnTo>
                  <a:lnTo>
                    <a:pt x="130" y="250"/>
                  </a:lnTo>
                  <a:lnTo>
                    <a:pt x="83" y="212"/>
                  </a:lnTo>
                  <a:lnTo>
                    <a:pt x="57" y="182"/>
                  </a:lnTo>
                  <a:lnTo>
                    <a:pt x="41" y="144"/>
                  </a:lnTo>
                  <a:lnTo>
                    <a:pt x="28" y="139"/>
                  </a:lnTo>
                  <a:lnTo>
                    <a:pt x="22" y="152"/>
                  </a:lnTo>
                  <a:lnTo>
                    <a:pt x="19" y="188"/>
                  </a:lnTo>
                  <a:lnTo>
                    <a:pt x="27" y="236"/>
                  </a:lnTo>
                  <a:lnTo>
                    <a:pt x="60" y="292"/>
                  </a:lnTo>
                  <a:lnTo>
                    <a:pt x="93" y="333"/>
                  </a:lnTo>
                  <a:lnTo>
                    <a:pt x="128" y="367"/>
                  </a:lnTo>
                  <a:lnTo>
                    <a:pt x="153" y="390"/>
                  </a:lnTo>
                  <a:lnTo>
                    <a:pt x="208" y="408"/>
                  </a:lnTo>
                  <a:lnTo>
                    <a:pt x="208" y="477"/>
                  </a:lnTo>
                  <a:lnTo>
                    <a:pt x="188" y="480"/>
                  </a:lnTo>
                  <a:lnTo>
                    <a:pt x="188" y="480"/>
                  </a:lnTo>
                  <a:lnTo>
                    <a:pt x="188" y="4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3" name="Freeform 35"/>
            <p:cNvSpPr>
              <a:spLocks/>
            </p:cNvSpPr>
            <p:nvPr/>
          </p:nvSpPr>
          <p:spPr bwMode="auto">
            <a:xfrm>
              <a:off x="2684" y="3158"/>
              <a:ext cx="37" cy="44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83" y="1"/>
                </a:cxn>
                <a:cxn ang="0">
                  <a:pos x="46" y="3"/>
                </a:cxn>
                <a:cxn ang="0">
                  <a:pos x="20" y="29"/>
                </a:cxn>
                <a:cxn ang="0">
                  <a:pos x="0" y="68"/>
                </a:cxn>
                <a:cxn ang="0">
                  <a:pos x="4" y="89"/>
                </a:cxn>
                <a:cxn ang="0">
                  <a:pos x="50" y="135"/>
                </a:cxn>
                <a:cxn ang="0">
                  <a:pos x="84" y="151"/>
                </a:cxn>
                <a:cxn ang="0">
                  <a:pos x="109" y="144"/>
                </a:cxn>
                <a:cxn ang="0">
                  <a:pos x="134" y="117"/>
                </a:cxn>
                <a:cxn ang="0">
                  <a:pos x="150" y="84"/>
                </a:cxn>
                <a:cxn ang="0">
                  <a:pos x="154" y="54"/>
                </a:cxn>
                <a:cxn ang="0">
                  <a:pos x="167" y="41"/>
                </a:cxn>
                <a:cxn ang="0">
                  <a:pos x="172" y="64"/>
                </a:cxn>
                <a:cxn ang="0">
                  <a:pos x="173" y="124"/>
                </a:cxn>
                <a:cxn ang="0">
                  <a:pos x="171" y="153"/>
                </a:cxn>
                <a:cxn ang="0">
                  <a:pos x="131" y="218"/>
                </a:cxn>
                <a:cxn ang="0">
                  <a:pos x="150" y="219"/>
                </a:cxn>
                <a:cxn ang="0">
                  <a:pos x="179" y="168"/>
                </a:cxn>
                <a:cxn ang="0">
                  <a:pos x="187" y="128"/>
                </a:cxn>
                <a:cxn ang="0">
                  <a:pos x="185" y="64"/>
                </a:cxn>
                <a:cxn ang="0">
                  <a:pos x="176" y="31"/>
                </a:cxn>
                <a:cxn ang="0">
                  <a:pos x="161" y="20"/>
                </a:cxn>
                <a:cxn ang="0">
                  <a:pos x="147" y="31"/>
                </a:cxn>
                <a:cxn ang="0">
                  <a:pos x="129" y="80"/>
                </a:cxn>
                <a:cxn ang="0">
                  <a:pos x="110" y="114"/>
                </a:cxn>
                <a:cxn ang="0">
                  <a:pos x="77" y="134"/>
                </a:cxn>
                <a:cxn ang="0">
                  <a:pos x="46" y="112"/>
                </a:cxn>
                <a:cxn ang="0">
                  <a:pos x="27" y="78"/>
                </a:cxn>
                <a:cxn ang="0">
                  <a:pos x="27" y="52"/>
                </a:cxn>
                <a:cxn ang="0">
                  <a:pos x="50" y="30"/>
                </a:cxn>
                <a:cxn ang="0">
                  <a:pos x="82" y="16"/>
                </a:cxn>
                <a:cxn ang="0">
                  <a:pos x="158" y="19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152" y="0"/>
                </a:cxn>
              </a:cxnLst>
              <a:rect l="0" t="0" r="r" b="b"/>
              <a:pathLst>
                <a:path w="187" h="219">
                  <a:moveTo>
                    <a:pt x="152" y="0"/>
                  </a:moveTo>
                  <a:lnTo>
                    <a:pt x="83" y="1"/>
                  </a:lnTo>
                  <a:lnTo>
                    <a:pt x="46" y="3"/>
                  </a:lnTo>
                  <a:lnTo>
                    <a:pt x="20" y="29"/>
                  </a:lnTo>
                  <a:lnTo>
                    <a:pt x="0" y="68"/>
                  </a:lnTo>
                  <a:lnTo>
                    <a:pt x="4" y="89"/>
                  </a:lnTo>
                  <a:lnTo>
                    <a:pt x="50" y="135"/>
                  </a:lnTo>
                  <a:lnTo>
                    <a:pt x="84" y="151"/>
                  </a:lnTo>
                  <a:lnTo>
                    <a:pt x="109" y="144"/>
                  </a:lnTo>
                  <a:lnTo>
                    <a:pt x="134" y="117"/>
                  </a:lnTo>
                  <a:lnTo>
                    <a:pt x="150" y="84"/>
                  </a:lnTo>
                  <a:lnTo>
                    <a:pt x="154" y="54"/>
                  </a:lnTo>
                  <a:lnTo>
                    <a:pt x="167" y="41"/>
                  </a:lnTo>
                  <a:lnTo>
                    <a:pt x="172" y="64"/>
                  </a:lnTo>
                  <a:lnTo>
                    <a:pt x="173" y="124"/>
                  </a:lnTo>
                  <a:lnTo>
                    <a:pt x="171" y="153"/>
                  </a:lnTo>
                  <a:lnTo>
                    <a:pt x="131" y="218"/>
                  </a:lnTo>
                  <a:lnTo>
                    <a:pt x="150" y="219"/>
                  </a:lnTo>
                  <a:lnTo>
                    <a:pt x="179" y="168"/>
                  </a:lnTo>
                  <a:lnTo>
                    <a:pt x="187" y="128"/>
                  </a:lnTo>
                  <a:lnTo>
                    <a:pt x="185" y="64"/>
                  </a:lnTo>
                  <a:lnTo>
                    <a:pt x="176" y="31"/>
                  </a:lnTo>
                  <a:lnTo>
                    <a:pt x="161" y="20"/>
                  </a:lnTo>
                  <a:lnTo>
                    <a:pt x="147" y="31"/>
                  </a:lnTo>
                  <a:lnTo>
                    <a:pt x="129" y="80"/>
                  </a:lnTo>
                  <a:lnTo>
                    <a:pt x="110" y="114"/>
                  </a:lnTo>
                  <a:lnTo>
                    <a:pt x="77" y="134"/>
                  </a:lnTo>
                  <a:lnTo>
                    <a:pt x="46" y="112"/>
                  </a:lnTo>
                  <a:lnTo>
                    <a:pt x="27" y="78"/>
                  </a:lnTo>
                  <a:lnTo>
                    <a:pt x="27" y="52"/>
                  </a:lnTo>
                  <a:lnTo>
                    <a:pt x="50" y="30"/>
                  </a:lnTo>
                  <a:lnTo>
                    <a:pt x="82" y="16"/>
                  </a:lnTo>
                  <a:lnTo>
                    <a:pt x="158" y="19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4" name="Freeform 36"/>
            <p:cNvSpPr>
              <a:spLocks/>
            </p:cNvSpPr>
            <p:nvPr/>
          </p:nvSpPr>
          <p:spPr bwMode="auto">
            <a:xfrm>
              <a:off x="2661" y="3368"/>
              <a:ext cx="22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92" y="50"/>
                </a:cxn>
                <a:cxn ang="0">
                  <a:pos x="217" y="103"/>
                </a:cxn>
                <a:cxn ang="0">
                  <a:pos x="367" y="135"/>
                </a:cxn>
                <a:cxn ang="0">
                  <a:pos x="529" y="167"/>
                </a:cxn>
                <a:cxn ang="0">
                  <a:pos x="791" y="173"/>
                </a:cxn>
                <a:cxn ang="0">
                  <a:pos x="901" y="160"/>
                </a:cxn>
                <a:cxn ang="0">
                  <a:pos x="939" y="173"/>
                </a:cxn>
                <a:cxn ang="0">
                  <a:pos x="1050" y="139"/>
                </a:cxn>
                <a:cxn ang="0">
                  <a:pos x="1118" y="118"/>
                </a:cxn>
                <a:cxn ang="0">
                  <a:pos x="1139" y="188"/>
                </a:cxn>
                <a:cxn ang="0">
                  <a:pos x="1004" y="190"/>
                </a:cxn>
                <a:cxn ang="0">
                  <a:pos x="892" y="295"/>
                </a:cxn>
                <a:cxn ang="0">
                  <a:pos x="864" y="298"/>
                </a:cxn>
                <a:cxn ang="0">
                  <a:pos x="796" y="245"/>
                </a:cxn>
                <a:cxn ang="0">
                  <a:pos x="720" y="317"/>
                </a:cxn>
                <a:cxn ang="0">
                  <a:pos x="699" y="339"/>
                </a:cxn>
                <a:cxn ang="0">
                  <a:pos x="666" y="317"/>
                </a:cxn>
                <a:cxn ang="0">
                  <a:pos x="631" y="275"/>
                </a:cxn>
                <a:cxn ang="0">
                  <a:pos x="584" y="252"/>
                </a:cxn>
                <a:cxn ang="0">
                  <a:pos x="486" y="250"/>
                </a:cxn>
                <a:cxn ang="0">
                  <a:pos x="395" y="230"/>
                </a:cxn>
                <a:cxn ang="0">
                  <a:pos x="419" y="190"/>
                </a:cxn>
                <a:cxn ang="0">
                  <a:pos x="213" y="121"/>
                </a:cxn>
                <a:cxn ang="0">
                  <a:pos x="81" y="60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139" h="339">
                  <a:moveTo>
                    <a:pt x="14" y="0"/>
                  </a:moveTo>
                  <a:lnTo>
                    <a:pt x="92" y="50"/>
                  </a:lnTo>
                  <a:lnTo>
                    <a:pt x="217" y="103"/>
                  </a:lnTo>
                  <a:lnTo>
                    <a:pt x="367" y="135"/>
                  </a:lnTo>
                  <a:lnTo>
                    <a:pt x="529" y="167"/>
                  </a:lnTo>
                  <a:lnTo>
                    <a:pt x="791" y="173"/>
                  </a:lnTo>
                  <a:lnTo>
                    <a:pt x="901" y="160"/>
                  </a:lnTo>
                  <a:lnTo>
                    <a:pt x="939" y="173"/>
                  </a:lnTo>
                  <a:lnTo>
                    <a:pt x="1050" y="139"/>
                  </a:lnTo>
                  <a:lnTo>
                    <a:pt x="1118" y="118"/>
                  </a:lnTo>
                  <a:lnTo>
                    <a:pt x="1139" y="188"/>
                  </a:lnTo>
                  <a:lnTo>
                    <a:pt x="1004" y="190"/>
                  </a:lnTo>
                  <a:lnTo>
                    <a:pt x="892" y="295"/>
                  </a:lnTo>
                  <a:lnTo>
                    <a:pt x="864" y="298"/>
                  </a:lnTo>
                  <a:lnTo>
                    <a:pt x="796" y="245"/>
                  </a:lnTo>
                  <a:lnTo>
                    <a:pt x="720" y="317"/>
                  </a:lnTo>
                  <a:lnTo>
                    <a:pt x="699" y="339"/>
                  </a:lnTo>
                  <a:lnTo>
                    <a:pt x="666" y="317"/>
                  </a:lnTo>
                  <a:lnTo>
                    <a:pt x="631" y="275"/>
                  </a:lnTo>
                  <a:lnTo>
                    <a:pt x="584" y="252"/>
                  </a:lnTo>
                  <a:lnTo>
                    <a:pt x="486" y="250"/>
                  </a:lnTo>
                  <a:lnTo>
                    <a:pt x="395" y="230"/>
                  </a:lnTo>
                  <a:lnTo>
                    <a:pt x="419" y="190"/>
                  </a:lnTo>
                  <a:lnTo>
                    <a:pt x="213" y="121"/>
                  </a:lnTo>
                  <a:lnTo>
                    <a:pt x="81" y="60"/>
                  </a:lnTo>
                  <a:lnTo>
                    <a:pt x="0" y="7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5" name="Freeform 37"/>
            <p:cNvSpPr>
              <a:spLocks/>
            </p:cNvSpPr>
            <p:nvPr/>
          </p:nvSpPr>
          <p:spPr bwMode="auto">
            <a:xfrm>
              <a:off x="2733" y="3414"/>
              <a:ext cx="68" cy="4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" y="56"/>
                </a:cxn>
                <a:cxn ang="0">
                  <a:pos x="0" y="107"/>
                </a:cxn>
                <a:cxn ang="0">
                  <a:pos x="4" y="163"/>
                </a:cxn>
                <a:cxn ang="0">
                  <a:pos x="28" y="195"/>
                </a:cxn>
                <a:cxn ang="0">
                  <a:pos x="70" y="208"/>
                </a:cxn>
                <a:cxn ang="0">
                  <a:pos x="129" y="201"/>
                </a:cxn>
                <a:cxn ang="0">
                  <a:pos x="209" y="177"/>
                </a:cxn>
                <a:cxn ang="0">
                  <a:pos x="342" y="110"/>
                </a:cxn>
                <a:cxn ang="0">
                  <a:pos x="309" y="88"/>
                </a:cxn>
                <a:cxn ang="0">
                  <a:pos x="252" y="127"/>
                </a:cxn>
                <a:cxn ang="0">
                  <a:pos x="154" y="152"/>
                </a:cxn>
                <a:cxn ang="0">
                  <a:pos x="88" y="149"/>
                </a:cxn>
                <a:cxn ang="0">
                  <a:pos x="29" y="121"/>
                </a:cxn>
                <a:cxn ang="0">
                  <a:pos x="28" y="88"/>
                </a:cxn>
                <a:cxn ang="0">
                  <a:pos x="43" y="30"/>
                </a:cxn>
                <a:cxn ang="0">
                  <a:pos x="73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42" h="208">
                  <a:moveTo>
                    <a:pt x="31" y="0"/>
                  </a:moveTo>
                  <a:lnTo>
                    <a:pt x="4" y="56"/>
                  </a:lnTo>
                  <a:lnTo>
                    <a:pt x="0" y="107"/>
                  </a:lnTo>
                  <a:lnTo>
                    <a:pt x="4" y="163"/>
                  </a:lnTo>
                  <a:lnTo>
                    <a:pt x="28" y="195"/>
                  </a:lnTo>
                  <a:lnTo>
                    <a:pt x="70" y="208"/>
                  </a:lnTo>
                  <a:lnTo>
                    <a:pt x="129" y="201"/>
                  </a:lnTo>
                  <a:lnTo>
                    <a:pt x="209" y="177"/>
                  </a:lnTo>
                  <a:lnTo>
                    <a:pt x="342" y="110"/>
                  </a:lnTo>
                  <a:lnTo>
                    <a:pt x="309" y="88"/>
                  </a:lnTo>
                  <a:lnTo>
                    <a:pt x="252" y="127"/>
                  </a:lnTo>
                  <a:lnTo>
                    <a:pt x="154" y="152"/>
                  </a:lnTo>
                  <a:lnTo>
                    <a:pt x="88" y="149"/>
                  </a:lnTo>
                  <a:lnTo>
                    <a:pt x="29" y="121"/>
                  </a:lnTo>
                  <a:lnTo>
                    <a:pt x="28" y="88"/>
                  </a:lnTo>
                  <a:lnTo>
                    <a:pt x="43" y="30"/>
                  </a:lnTo>
                  <a:lnTo>
                    <a:pt x="73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6" name="Freeform 38"/>
            <p:cNvSpPr>
              <a:spLocks/>
            </p:cNvSpPr>
            <p:nvPr/>
          </p:nvSpPr>
          <p:spPr bwMode="auto">
            <a:xfrm>
              <a:off x="2834" y="3394"/>
              <a:ext cx="67" cy="55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49" y="218"/>
                </a:cxn>
                <a:cxn ang="0">
                  <a:pos x="123" y="261"/>
                </a:cxn>
                <a:cxn ang="0">
                  <a:pos x="189" y="278"/>
                </a:cxn>
                <a:cxn ang="0">
                  <a:pos x="258" y="277"/>
                </a:cxn>
                <a:cxn ang="0">
                  <a:pos x="317" y="267"/>
                </a:cxn>
                <a:cxn ang="0">
                  <a:pos x="338" y="234"/>
                </a:cxn>
                <a:cxn ang="0">
                  <a:pos x="329" y="156"/>
                </a:cxn>
                <a:cxn ang="0">
                  <a:pos x="257" y="0"/>
                </a:cxn>
                <a:cxn ang="0">
                  <a:pos x="262" y="52"/>
                </a:cxn>
                <a:cxn ang="0">
                  <a:pos x="313" y="188"/>
                </a:cxn>
                <a:cxn ang="0">
                  <a:pos x="313" y="225"/>
                </a:cxn>
                <a:cxn ang="0">
                  <a:pos x="303" y="246"/>
                </a:cxn>
                <a:cxn ang="0">
                  <a:pos x="240" y="256"/>
                </a:cxn>
                <a:cxn ang="0">
                  <a:pos x="185" y="254"/>
                </a:cxn>
                <a:cxn ang="0">
                  <a:pos x="112" y="233"/>
                </a:cxn>
                <a:cxn ang="0">
                  <a:pos x="62" y="192"/>
                </a:cxn>
                <a:cxn ang="0">
                  <a:pos x="31" y="148"/>
                </a:cxn>
                <a:cxn ang="0">
                  <a:pos x="0" y="176"/>
                </a:cxn>
                <a:cxn ang="0">
                  <a:pos x="0" y="176"/>
                </a:cxn>
                <a:cxn ang="0">
                  <a:pos x="0" y="176"/>
                </a:cxn>
              </a:cxnLst>
              <a:rect l="0" t="0" r="r" b="b"/>
              <a:pathLst>
                <a:path w="338" h="278">
                  <a:moveTo>
                    <a:pt x="0" y="176"/>
                  </a:moveTo>
                  <a:lnTo>
                    <a:pt x="49" y="218"/>
                  </a:lnTo>
                  <a:lnTo>
                    <a:pt x="123" y="261"/>
                  </a:lnTo>
                  <a:lnTo>
                    <a:pt x="189" y="278"/>
                  </a:lnTo>
                  <a:lnTo>
                    <a:pt x="258" y="277"/>
                  </a:lnTo>
                  <a:lnTo>
                    <a:pt x="317" y="267"/>
                  </a:lnTo>
                  <a:lnTo>
                    <a:pt x="338" y="234"/>
                  </a:lnTo>
                  <a:lnTo>
                    <a:pt x="329" y="156"/>
                  </a:lnTo>
                  <a:lnTo>
                    <a:pt x="257" y="0"/>
                  </a:lnTo>
                  <a:lnTo>
                    <a:pt x="262" y="52"/>
                  </a:lnTo>
                  <a:lnTo>
                    <a:pt x="313" y="188"/>
                  </a:lnTo>
                  <a:lnTo>
                    <a:pt x="313" y="225"/>
                  </a:lnTo>
                  <a:lnTo>
                    <a:pt x="303" y="246"/>
                  </a:lnTo>
                  <a:lnTo>
                    <a:pt x="240" y="256"/>
                  </a:lnTo>
                  <a:lnTo>
                    <a:pt x="185" y="254"/>
                  </a:lnTo>
                  <a:lnTo>
                    <a:pt x="112" y="233"/>
                  </a:lnTo>
                  <a:lnTo>
                    <a:pt x="62" y="192"/>
                  </a:lnTo>
                  <a:lnTo>
                    <a:pt x="31" y="14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7" name="Freeform 39"/>
            <p:cNvSpPr>
              <a:spLocks/>
            </p:cNvSpPr>
            <p:nvPr/>
          </p:nvSpPr>
          <p:spPr bwMode="auto">
            <a:xfrm>
              <a:off x="2750" y="2936"/>
              <a:ext cx="66" cy="136"/>
            </a:xfrm>
            <a:custGeom>
              <a:avLst/>
              <a:gdLst/>
              <a:ahLst/>
              <a:cxnLst>
                <a:cxn ang="0">
                  <a:pos x="209" y="643"/>
                </a:cxn>
                <a:cxn ang="0">
                  <a:pos x="93" y="553"/>
                </a:cxn>
                <a:cxn ang="0">
                  <a:pos x="78" y="459"/>
                </a:cxn>
                <a:cxn ang="0">
                  <a:pos x="0" y="307"/>
                </a:cxn>
                <a:cxn ang="0">
                  <a:pos x="96" y="94"/>
                </a:cxn>
                <a:cxn ang="0">
                  <a:pos x="327" y="0"/>
                </a:cxn>
                <a:cxn ang="0">
                  <a:pos x="327" y="32"/>
                </a:cxn>
                <a:cxn ang="0">
                  <a:pos x="118" y="106"/>
                </a:cxn>
                <a:cxn ang="0">
                  <a:pos x="37" y="304"/>
                </a:cxn>
                <a:cxn ang="0">
                  <a:pos x="103" y="451"/>
                </a:cxn>
                <a:cxn ang="0">
                  <a:pos x="118" y="535"/>
                </a:cxn>
                <a:cxn ang="0">
                  <a:pos x="289" y="679"/>
                </a:cxn>
                <a:cxn ang="0">
                  <a:pos x="209" y="643"/>
                </a:cxn>
                <a:cxn ang="0">
                  <a:pos x="209" y="643"/>
                </a:cxn>
                <a:cxn ang="0">
                  <a:pos x="209" y="643"/>
                </a:cxn>
              </a:cxnLst>
              <a:rect l="0" t="0" r="r" b="b"/>
              <a:pathLst>
                <a:path w="327" h="679">
                  <a:moveTo>
                    <a:pt x="209" y="643"/>
                  </a:moveTo>
                  <a:lnTo>
                    <a:pt x="93" y="553"/>
                  </a:lnTo>
                  <a:lnTo>
                    <a:pt x="78" y="459"/>
                  </a:lnTo>
                  <a:lnTo>
                    <a:pt x="0" y="307"/>
                  </a:lnTo>
                  <a:lnTo>
                    <a:pt x="96" y="94"/>
                  </a:lnTo>
                  <a:lnTo>
                    <a:pt x="327" y="0"/>
                  </a:lnTo>
                  <a:lnTo>
                    <a:pt x="327" y="32"/>
                  </a:lnTo>
                  <a:lnTo>
                    <a:pt x="118" y="106"/>
                  </a:lnTo>
                  <a:lnTo>
                    <a:pt x="37" y="304"/>
                  </a:lnTo>
                  <a:lnTo>
                    <a:pt x="103" y="451"/>
                  </a:lnTo>
                  <a:lnTo>
                    <a:pt x="118" y="535"/>
                  </a:lnTo>
                  <a:lnTo>
                    <a:pt x="289" y="679"/>
                  </a:lnTo>
                  <a:lnTo>
                    <a:pt x="209" y="643"/>
                  </a:lnTo>
                  <a:lnTo>
                    <a:pt x="209" y="643"/>
                  </a:lnTo>
                  <a:lnTo>
                    <a:pt x="209" y="6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8" name="Freeform 40"/>
            <p:cNvSpPr>
              <a:spLocks/>
            </p:cNvSpPr>
            <p:nvPr/>
          </p:nvSpPr>
          <p:spPr bwMode="auto">
            <a:xfrm>
              <a:off x="2825" y="2932"/>
              <a:ext cx="213" cy="203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89" y="0"/>
                </a:cxn>
                <a:cxn ang="0">
                  <a:pos x="709" y="198"/>
                </a:cxn>
                <a:cxn ang="0">
                  <a:pos x="825" y="307"/>
                </a:cxn>
                <a:cxn ang="0">
                  <a:pos x="959" y="549"/>
                </a:cxn>
                <a:cxn ang="0">
                  <a:pos x="1068" y="758"/>
                </a:cxn>
                <a:cxn ang="0">
                  <a:pos x="1064" y="824"/>
                </a:cxn>
                <a:cxn ang="0">
                  <a:pos x="996" y="893"/>
                </a:cxn>
                <a:cxn ang="0">
                  <a:pos x="821" y="1018"/>
                </a:cxn>
                <a:cxn ang="0">
                  <a:pos x="537" y="1014"/>
                </a:cxn>
                <a:cxn ang="0">
                  <a:pos x="537" y="984"/>
                </a:cxn>
                <a:cxn ang="0">
                  <a:pos x="733" y="984"/>
                </a:cxn>
                <a:cxn ang="0">
                  <a:pos x="779" y="954"/>
                </a:cxn>
                <a:cxn ang="0">
                  <a:pos x="834" y="866"/>
                </a:cxn>
                <a:cxn ang="0">
                  <a:pos x="884" y="767"/>
                </a:cxn>
                <a:cxn ang="0">
                  <a:pos x="721" y="513"/>
                </a:cxn>
                <a:cxn ang="0">
                  <a:pos x="908" y="763"/>
                </a:cxn>
                <a:cxn ang="0">
                  <a:pos x="905" y="796"/>
                </a:cxn>
                <a:cxn ang="0">
                  <a:pos x="839" y="921"/>
                </a:cxn>
                <a:cxn ang="0">
                  <a:pos x="803" y="981"/>
                </a:cxn>
                <a:cxn ang="0">
                  <a:pos x="861" y="961"/>
                </a:cxn>
                <a:cxn ang="0">
                  <a:pos x="964" y="877"/>
                </a:cxn>
                <a:cxn ang="0">
                  <a:pos x="1021" y="809"/>
                </a:cxn>
                <a:cxn ang="0">
                  <a:pos x="1037" y="750"/>
                </a:cxn>
                <a:cxn ang="0">
                  <a:pos x="915" y="556"/>
                </a:cxn>
                <a:cxn ang="0">
                  <a:pos x="783" y="327"/>
                </a:cxn>
                <a:cxn ang="0">
                  <a:pos x="671" y="220"/>
                </a:cxn>
                <a:cxn ang="0">
                  <a:pos x="93" y="39"/>
                </a:cxn>
                <a:cxn ang="0">
                  <a:pos x="0" y="52"/>
                </a:cxn>
                <a:cxn ang="0">
                  <a:pos x="7" y="28"/>
                </a:cxn>
                <a:cxn ang="0">
                  <a:pos x="7" y="28"/>
                </a:cxn>
                <a:cxn ang="0">
                  <a:pos x="7" y="28"/>
                </a:cxn>
              </a:cxnLst>
              <a:rect l="0" t="0" r="r" b="b"/>
              <a:pathLst>
                <a:path w="1068" h="1018">
                  <a:moveTo>
                    <a:pt x="7" y="28"/>
                  </a:moveTo>
                  <a:lnTo>
                    <a:pt x="89" y="0"/>
                  </a:lnTo>
                  <a:lnTo>
                    <a:pt x="709" y="198"/>
                  </a:lnTo>
                  <a:lnTo>
                    <a:pt x="825" y="307"/>
                  </a:lnTo>
                  <a:lnTo>
                    <a:pt x="959" y="549"/>
                  </a:lnTo>
                  <a:lnTo>
                    <a:pt x="1068" y="758"/>
                  </a:lnTo>
                  <a:lnTo>
                    <a:pt x="1064" y="824"/>
                  </a:lnTo>
                  <a:lnTo>
                    <a:pt x="996" y="893"/>
                  </a:lnTo>
                  <a:lnTo>
                    <a:pt x="821" y="1018"/>
                  </a:lnTo>
                  <a:lnTo>
                    <a:pt x="537" y="1014"/>
                  </a:lnTo>
                  <a:lnTo>
                    <a:pt x="537" y="984"/>
                  </a:lnTo>
                  <a:lnTo>
                    <a:pt x="733" y="984"/>
                  </a:lnTo>
                  <a:lnTo>
                    <a:pt x="779" y="954"/>
                  </a:lnTo>
                  <a:lnTo>
                    <a:pt x="834" y="866"/>
                  </a:lnTo>
                  <a:lnTo>
                    <a:pt x="884" y="767"/>
                  </a:lnTo>
                  <a:lnTo>
                    <a:pt x="721" y="513"/>
                  </a:lnTo>
                  <a:lnTo>
                    <a:pt x="908" y="763"/>
                  </a:lnTo>
                  <a:lnTo>
                    <a:pt x="905" y="796"/>
                  </a:lnTo>
                  <a:lnTo>
                    <a:pt x="839" y="921"/>
                  </a:lnTo>
                  <a:lnTo>
                    <a:pt x="803" y="981"/>
                  </a:lnTo>
                  <a:lnTo>
                    <a:pt x="861" y="961"/>
                  </a:lnTo>
                  <a:lnTo>
                    <a:pt x="964" y="877"/>
                  </a:lnTo>
                  <a:lnTo>
                    <a:pt x="1021" y="809"/>
                  </a:lnTo>
                  <a:lnTo>
                    <a:pt x="1037" y="750"/>
                  </a:lnTo>
                  <a:lnTo>
                    <a:pt x="915" y="556"/>
                  </a:lnTo>
                  <a:lnTo>
                    <a:pt x="783" y="327"/>
                  </a:lnTo>
                  <a:lnTo>
                    <a:pt x="671" y="220"/>
                  </a:lnTo>
                  <a:lnTo>
                    <a:pt x="93" y="39"/>
                  </a:lnTo>
                  <a:lnTo>
                    <a:pt x="0" y="52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49" name="Freeform 41"/>
            <p:cNvSpPr>
              <a:spLocks/>
            </p:cNvSpPr>
            <p:nvPr/>
          </p:nvSpPr>
          <p:spPr bwMode="auto">
            <a:xfrm>
              <a:off x="2833" y="2962"/>
              <a:ext cx="96" cy="3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99" y="95"/>
                </a:cxn>
                <a:cxn ang="0">
                  <a:pos x="483" y="171"/>
                </a:cxn>
                <a:cxn ang="0">
                  <a:pos x="408" y="83"/>
                </a:cxn>
                <a:cxn ang="0">
                  <a:pos x="14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3" h="171">
                  <a:moveTo>
                    <a:pt x="0" y="7"/>
                  </a:moveTo>
                  <a:lnTo>
                    <a:pt x="399" y="95"/>
                  </a:lnTo>
                  <a:lnTo>
                    <a:pt x="483" y="171"/>
                  </a:lnTo>
                  <a:lnTo>
                    <a:pt x="408" y="83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50" name="Freeform 42"/>
            <p:cNvSpPr>
              <a:spLocks/>
            </p:cNvSpPr>
            <p:nvPr/>
          </p:nvSpPr>
          <p:spPr bwMode="auto">
            <a:xfrm>
              <a:off x="2790" y="3005"/>
              <a:ext cx="56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76"/>
                </a:cxn>
                <a:cxn ang="0">
                  <a:pos x="279" y="128"/>
                </a:cxn>
                <a:cxn ang="0">
                  <a:pos x="109" y="6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9" h="128">
                  <a:moveTo>
                    <a:pt x="0" y="0"/>
                  </a:moveTo>
                  <a:lnTo>
                    <a:pt x="98" y="76"/>
                  </a:lnTo>
                  <a:lnTo>
                    <a:pt x="279" y="128"/>
                  </a:lnTo>
                  <a:lnTo>
                    <a:pt x="109" y="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9451" name="Freeform 43"/>
            <p:cNvSpPr>
              <a:spLocks/>
            </p:cNvSpPr>
            <p:nvPr/>
          </p:nvSpPr>
          <p:spPr bwMode="auto">
            <a:xfrm>
              <a:off x="2858" y="3030"/>
              <a:ext cx="14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3" y="0"/>
                </a:cxn>
                <a:cxn ang="0">
                  <a:pos x="70" y="15"/>
                </a:cxn>
                <a:cxn ang="0">
                  <a:pos x="16" y="1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0" h="18">
                  <a:moveTo>
                    <a:pt x="0" y="8"/>
                  </a:moveTo>
                  <a:lnTo>
                    <a:pt x="63" y="0"/>
                  </a:lnTo>
                  <a:lnTo>
                    <a:pt x="70" y="15"/>
                  </a:lnTo>
                  <a:lnTo>
                    <a:pt x="16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809452" name="Object 44"/>
          <p:cNvGraphicFramePr>
            <a:graphicFrameLocks noChangeAspect="1"/>
          </p:cNvGraphicFramePr>
          <p:nvPr/>
        </p:nvGraphicFramePr>
        <p:xfrm>
          <a:off x="7908925" y="5013325"/>
          <a:ext cx="300038" cy="388938"/>
        </p:xfrm>
        <a:graphic>
          <a:graphicData uri="http://schemas.openxmlformats.org/presentationml/2006/ole">
            <p:oleObj spid="_x0000_s1809452" name="Clip" r:id="rId4" imgW="3355560" imgH="3468960" progId="">
              <p:embed/>
            </p:oleObj>
          </a:graphicData>
        </a:graphic>
      </p:graphicFrame>
      <p:graphicFrame>
        <p:nvGraphicFramePr>
          <p:cNvPr id="1809453" name="Object 45"/>
          <p:cNvGraphicFramePr>
            <a:graphicFrameLocks noChangeAspect="1"/>
          </p:cNvGraphicFramePr>
          <p:nvPr/>
        </p:nvGraphicFramePr>
        <p:xfrm>
          <a:off x="1066800" y="4429125"/>
          <a:ext cx="5024438" cy="1087438"/>
        </p:xfrm>
        <a:graphic>
          <a:graphicData uri="http://schemas.openxmlformats.org/presentationml/2006/ole">
            <p:oleObj spid="_x0000_s1809453" name="Clip" r:id="rId5" imgW="873000" imgH="588600" progId="">
              <p:embed/>
            </p:oleObj>
          </a:graphicData>
        </a:graphic>
      </p:graphicFrame>
      <p:sp>
        <p:nvSpPr>
          <p:cNvPr id="1809454" name="AutoShape 46"/>
          <p:cNvSpPr>
            <a:spLocks noChangeArrowheads="1"/>
          </p:cNvSpPr>
          <p:nvPr/>
        </p:nvSpPr>
        <p:spPr bwMode="auto">
          <a:xfrm>
            <a:off x="2195513" y="5734050"/>
            <a:ext cx="2181225" cy="692150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pt-BR" altLang="en-US" sz="2000" b="1"/>
              <a:t>Pizzaria</a:t>
            </a:r>
          </a:p>
        </p:txBody>
      </p:sp>
      <p:pic>
        <p:nvPicPr>
          <p:cNvPr id="1809455" name="Picture 47" descr="j0332268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3835400" y="2563813"/>
            <a:ext cx="952500" cy="1016000"/>
          </a:xfrm>
          <a:noFill/>
          <a:ln/>
        </p:spPr>
      </p:pic>
      <p:pic>
        <p:nvPicPr>
          <p:cNvPr id="1809456" name="Picture 48" descr="j025187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7050" y="2492375"/>
            <a:ext cx="1905000" cy="1238250"/>
          </a:xfrm>
          <a:prstGeom prst="rect">
            <a:avLst/>
          </a:prstGeom>
          <a:noFill/>
        </p:spPr>
      </p:pic>
      <p:sp>
        <p:nvSpPr>
          <p:cNvPr id="1809457" name="AutoShape 49"/>
          <p:cNvSpPr>
            <a:spLocks noChangeArrowheads="1"/>
          </p:cNvSpPr>
          <p:nvPr/>
        </p:nvSpPr>
        <p:spPr bwMode="auto">
          <a:xfrm rot="7336539">
            <a:off x="4037807" y="3877468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09458" name="AutoShape 50"/>
          <p:cNvSpPr>
            <a:spLocks noChangeArrowheads="1"/>
          </p:cNvSpPr>
          <p:nvPr/>
        </p:nvSpPr>
        <p:spPr bwMode="auto">
          <a:xfrm>
            <a:off x="5800725" y="5588000"/>
            <a:ext cx="1223963" cy="144463"/>
          </a:xfrm>
          <a:prstGeom prst="rightArrow">
            <a:avLst>
              <a:gd name="adj1" fmla="val 50000"/>
              <a:gd name="adj2" fmla="val 2118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09459" name="AutoShape 51"/>
          <p:cNvSpPr>
            <a:spLocks noChangeArrowheads="1"/>
          </p:cNvSpPr>
          <p:nvPr/>
        </p:nvSpPr>
        <p:spPr bwMode="auto">
          <a:xfrm rot="19416939" flipV="1">
            <a:off x="5481638" y="4137025"/>
            <a:ext cx="1584325" cy="147638"/>
          </a:xfrm>
          <a:prstGeom prst="rightArrow">
            <a:avLst>
              <a:gd name="adj1" fmla="val 50000"/>
              <a:gd name="adj2" fmla="val 2682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09460" name="AutoShape 52"/>
          <p:cNvSpPr>
            <a:spLocks noChangeArrowheads="1"/>
          </p:cNvSpPr>
          <p:nvPr/>
        </p:nvSpPr>
        <p:spPr bwMode="auto">
          <a:xfrm rot="10800000">
            <a:off x="5364163" y="3068638"/>
            <a:ext cx="1223962" cy="144462"/>
          </a:xfrm>
          <a:prstGeom prst="rightArrow">
            <a:avLst>
              <a:gd name="adj1" fmla="val 50000"/>
              <a:gd name="adj2" fmla="val 21181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37AA02-5F0D-4655-9F4F-5632A7B455FD}" type="slidenum">
              <a:rPr lang="pt-BR"/>
              <a:pPr/>
              <a:t>18</a:t>
            </a:fld>
            <a:endParaRPr lang="pt-BR"/>
          </a:p>
        </p:txBody>
      </p:sp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Paradigma da Orientação a Objetos</a:t>
            </a:r>
          </a:p>
        </p:txBody>
      </p:sp>
      <p:sp>
        <p:nvSpPr>
          <p:cNvPr id="1870851" name="Text Box 3"/>
          <p:cNvSpPr txBox="1">
            <a:spLocks noChangeArrowheads="1"/>
          </p:cNvSpPr>
          <p:nvPr/>
        </p:nvSpPr>
        <p:spPr bwMode="auto">
          <a:xfrm>
            <a:off x="611188" y="260350"/>
            <a:ext cx="7907337" cy="2667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O paradigma da orientação a objetos visualiza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um sistema de software como uma coleção de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agentes interconectados chamados </a:t>
            </a:r>
            <a:r>
              <a:rPr lang="pt-BR" b="1" i="1">
                <a:latin typeface="Tahoma" pitchFamily="34" charset="0"/>
              </a:rPr>
              <a:t>objetos</a:t>
            </a:r>
            <a:r>
              <a:rPr lang="pt-BR">
                <a:latin typeface="Tahoma" pitchFamily="34" charset="0"/>
              </a:rPr>
              <a:t>.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Cada objeto é responsável por realizar tarefas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específicas. É através da interação entre objetos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que uma tarefa computacional é realizada. </a:t>
            </a:r>
            <a:endParaRPr lang="en-US">
              <a:latin typeface="Tahoma" pitchFamily="34" charset="0"/>
            </a:endParaRPr>
          </a:p>
        </p:txBody>
      </p:sp>
      <p:sp>
        <p:nvSpPr>
          <p:cNvPr id="1870852" name="Text Box 4"/>
          <p:cNvSpPr txBox="1">
            <a:spLocks noChangeArrowheads="1"/>
          </p:cNvSpPr>
          <p:nvPr/>
        </p:nvSpPr>
        <p:spPr bwMode="auto">
          <a:xfrm>
            <a:off x="684213" y="3357563"/>
            <a:ext cx="7764462" cy="30940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Um sistema de software orientado a objetos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consiste de objetos em colaboração com o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objetivo de realizar as funcionalidades deste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sistema. Cada objeto é responsável por tarefas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específicas. É através da cooperação entre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objetos que a computação do sistema se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>
                <a:latin typeface="Tahoma" pitchFamily="34" charset="0"/>
              </a:rPr>
              <a:t>desenvolve.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B9594-B118-40B3-8C17-DEEE092CAA68}" type="slidenum">
              <a:rPr lang="pt-BR"/>
              <a:pPr/>
              <a:t>19</a:t>
            </a:fld>
            <a:endParaRPr lang="pt-BR"/>
          </a:p>
        </p:txBody>
      </p:sp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e Princípios da OO</a:t>
            </a:r>
          </a:p>
        </p:txBody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/>
              <a:t>Conceitos</a:t>
            </a:r>
          </a:p>
          <a:p>
            <a:pPr lvl="1" algn="just"/>
            <a:r>
              <a:rPr lang="pt-BR" sz="2400"/>
              <a:t>Classe</a:t>
            </a:r>
            <a:endParaRPr lang="en-US" sz="2400"/>
          </a:p>
          <a:p>
            <a:pPr lvl="1" algn="just"/>
            <a:r>
              <a:rPr lang="en-US" sz="2400"/>
              <a:t>O</a:t>
            </a:r>
            <a:r>
              <a:rPr lang="pt-BR" sz="2400"/>
              <a:t>bjeto</a:t>
            </a:r>
            <a:endParaRPr lang="en-US" sz="2400"/>
          </a:p>
          <a:p>
            <a:pPr lvl="1" algn="just"/>
            <a:r>
              <a:rPr lang="en-US" sz="2400"/>
              <a:t>M</a:t>
            </a:r>
            <a:r>
              <a:rPr lang="pt-BR" sz="2400"/>
              <a:t>ensage</a:t>
            </a:r>
            <a:r>
              <a:rPr lang="en-US" sz="2400"/>
              <a:t>m</a:t>
            </a:r>
            <a:endParaRPr lang="pt-BR" sz="2400"/>
          </a:p>
          <a:p>
            <a:pPr algn="just"/>
            <a:r>
              <a:rPr lang="pt-BR" sz="2800"/>
              <a:t>Princípios</a:t>
            </a:r>
          </a:p>
          <a:p>
            <a:pPr lvl="1"/>
            <a:r>
              <a:rPr lang="pt-BR" sz="2400"/>
              <a:t>Encapsulamento</a:t>
            </a:r>
          </a:p>
          <a:p>
            <a:pPr lvl="1"/>
            <a:r>
              <a:rPr lang="pt-BR" sz="2400"/>
              <a:t>Polimorfismo</a:t>
            </a:r>
          </a:p>
          <a:p>
            <a:pPr lvl="1"/>
            <a:r>
              <a:rPr lang="en-US" sz="2400"/>
              <a:t>Generalização (</a:t>
            </a:r>
            <a:r>
              <a:rPr lang="pt-BR" sz="2400"/>
              <a:t>Herança</a:t>
            </a:r>
            <a:r>
              <a:rPr lang="en-US" sz="2400"/>
              <a:t>)</a:t>
            </a:r>
          </a:p>
          <a:p>
            <a:pPr lvl="1"/>
            <a:r>
              <a:rPr lang="en-US" sz="2400"/>
              <a:t>Composição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</a:t>
            </a:r>
            <a:r>
              <a:rPr lang="pt-BR" dirty="0"/>
              <a:t>edição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97887B-B9F4-415F-817C-E4A44D54FCF9}" type="slidenum">
              <a:rPr lang="pt-BR"/>
              <a:pPr/>
              <a:t>2</a:t>
            </a:fld>
            <a:endParaRPr lang="pt-BR"/>
          </a:p>
        </p:txBody>
      </p:sp>
      <p:sp>
        <p:nvSpPr>
          <p:cNvPr id="177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sz="3200"/>
              <a:t>Capítulo 1</a:t>
            </a:r>
            <a:br>
              <a:rPr lang="pt-BR" sz="3200"/>
            </a:br>
            <a:r>
              <a:rPr lang="pt-BR" sz="3200"/>
              <a:t>Visão Geral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pt-BR" sz="1800" i="1">
                <a:latin typeface="Berkeley" charset="0"/>
                <a:cs typeface="Times New Roman" pitchFamily="18" charset="0"/>
              </a:rPr>
              <a:t>“Coisas simples devem ser simples e coisas complexas devem ser possíveis.”. -Alan Kay</a:t>
            </a:r>
            <a:endParaRPr lang="pt-B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58F5B2-29AE-4BF1-9402-9C10AFA63235}" type="slidenum">
              <a:rPr lang="pt-BR"/>
              <a:pPr/>
              <a:t>20</a:t>
            </a:fld>
            <a:endParaRPr lang="pt-BR"/>
          </a:p>
        </p:txBody>
      </p:sp>
      <p:sp>
        <p:nvSpPr>
          <p:cNvPr id="187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Classes, objetos e mensagens</a:t>
            </a:r>
          </a:p>
        </p:txBody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800"/>
              <a:t>O mundo real é formado de coisas. </a:t>
            </a:r>
          </a:p>
          <a:p>
            <a:r>
              <a:rPr lang="pt-BR" sz="2800"/>
              <a:t>Na terminologia de orientação a objetos, estas coisas do mundo real são denominadas </a:t>
            </a:r>
            <a:r>
              <a:rPr lang="pt-BR" sz="2800" i="1"/>
              <a:t>objetos</a:t>
            </a:r>
            <a:r>
              <a:rPr lang="pt-BR" sz="2800"/>
              <a:t>. </a:t>
            </a:r>
          </a:p>
          <a:p>
            <a:r>
              <a:rPr lang="pt-BR" sz="2800"/>
              <a:t>Seres humanos costumam agrupar os objetos para entendê-los. </a:t>
            </a:r>
          </a:p>
          <a:p>
            <a:r>
              <a:rPr lang="pt-BR" sz="2800"/>
              <a:t>A descrição de um grupo de objetos é denominada </a:t>
            </a:r>
            <a:r>
              <a:rPr lang="pt-BR" sz="2800" b="1" i="1"/>
              <a:t>classe de objetos</a:t>
            </a:r>
            <a:r>
              <a:rPr lang="pt-BR" sz="2800"/>
              <a:t>, ou simplesmente de </a:t>
            </a:r>
            <a:r>
              <a:rPr lang="pt-BR" sz="2800" b="1" i="1"/>
              <a:t>classe</a:t>
            </a:r>
            <a:r>
              <a:rPr lang="pt-BR" sz="2800"/>
              <a:t>. </a:t>
            </a:r>
          </a:p>
          <a:p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ABD3F5-D272-43B5-ABDB-CFB6A9A152AF}" type="slidenum">
              <a:rPr lang="pt-BR"/>
              <a:pPr/>
              <a:t>21</a:t>
            </a:fld>
            <a:endParaRPr lang="pt-BR"/>
          </a:p>
        </p:txBody>
      </p:sp>
      <p:sp>
        <p:nvSpPr>
          <p:cNvPr id="187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uma classe?</a:t>
            </a:r>
            <a:endParaRPr lang="en-US"/>
          </a:p>
        </p:txBody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02138" cy="4924425"/>
          </a:xfrm>
        </p:spPr>
        <p:txBody>
          <a:bodyPr/>
          <a:lstStyle/>
          <a:p>
            <a:r>
              <a:rPr lang="pt-BR"/>
              <a:t>Uma classe é um </a:t>
            </a:r>
            <a:r>
              <a:rPr lang="pt-BR" u="sng"/>
              <a:t>molde</a:t>
            </a:r>
            <a:r>
              <a:rPr lang="pt-BR"/>
              <a:t> para objetos. Diz-se que um objeto é uma </a:t>
            </a:r>
            <a:r>
              <a:rPr lang="pt-BR" u="sng"/>
              <a:t>instância</a:t>
            </a:r>
            <a:r>
              <a:rPr lang="pt-BR"/>
              <a:t> de uma classe.</a:t>
            </a:r>
          </a:p>
          <a:p>
            <a:r>
              <a:rPr lang="pt-BR"/>
              <a:t>Uma classe é uma </a:t>
            </a:r>
            <a:r>
              <a:rPr lang="pt-BR" b="1" i="1"/>
              <a:t>abstração</a:t>
            </a:r>
            <a:r>
              <a:rPr lang="pt-BR"/>
              <a:t> das características</a:t>
            </a:r>
            <a:r>
              <a:rPr lang="pt-BR" b="1" i="1"/>
              <a:t> relevantes</a:t>
            </a:r>
            <a:r>
              <a:rPr lang="pt-BR"/>
              <a:t> de um grupo de coisas do mundo real.</a:t>
            </a:r>
          </a:p>
          <a:p>
            <a:pPr lvl="1"/>
            <a:r>
              <a:rPr lang="pt-BR"/>
              <a:t>Na maioria das vezes, um grupo de objetos do mundo real é muito complexo para que </a:t>
            </a:r>
            <a:r>
              <a:rPr lang="pt-BR" i="1"/>
              <a:t>todas</a:t>
            </a:r>
            <a:r>
              <a:rPr lang="pt-BR"/>
              <a:t> as suas características e comportamento sejam representados em uma classe.</a:t>
            </a:r>
          </a:p>
        </p:txBody>
      </p:sp>
      <p:graphicFrame>
        <p:nvGraphicFramePr>
          <p:cNvPr id="1874948" name="Object 4"/>
          <p:cNvGraphicFramePr>
            <a:graphicFrameLocks/>
          </p:cNvGraphicFramePr>
          <p:nvPr/>
        </p:nvGraphicFramePr>
        <p:xfrm>
          <a:off x="4562475" y="1628775"/>
          <a:ext cx="2598738" cy="1163638"/>
        </p:xfrm>
        <a:graphic>
          <a:graphicData uri="http://schemas.openxmlformats.org/presentationml/2006/ole">
            <p:oleObj spid="_x0000_s1874948" name="Clip" r:id="rId3" imgW="5370480" imgH="2617560" progId="">
              <p:embed/>
            </p:oleObj>
          </a:graphicData>
        </a:graphic>
      </p:graphicFrame>
      <p:graphicFrame>
        <p:nvGraphicFramePr>
          <p:cNvPr id="1874949" name="Object 5"/>
          <p:cNvGraphicFramePr>
            <a:graphicFrameLocks/>
          </p:cNvGraphicFramePr>
          <p:nvPr/>
        </p:nvGraphicFramePr>
        <p:xfrm>
          <a:off x="5499100" y="3430588"/>
          <a:ext cx="1239838" cy="1423987"/>
        </p:xfrm>
        <a:graphic>
          <a:graphicData uri="http://schemas.openxmlformats.org/presentationml/2006/ole">
            <p:oleObj spid="_x0000_s1874949" name="Clip" r:id="rId4" imgW="3912840" imgH="4873320" progId="">
              <p:embed/>
            </p:oleObj>
          </a:graphicData>
        </a:graphic>
      </p:graphicFrame>
      <p:graphicFrame>
        <p:nvGraphicFramePr>
          <p:cNvPr id="1874950" name="Object 6"/>
          <p:cNvGraphicFramePr>
            <a:graphicFrameLocks/>
          </p:cNvGraphicFramePr>
          <p:nvPr/>
        </p:nvGraphicFramePr>
        <p:xfrm>
          <a:off x="5499100" y="5499100"/>
          <a:ext cx="1289050" cy="863600"/>
        </p:xfrm>
        <a:graphic>
          <a:graphicData uri="http://schemas.openxmlformats.org/presentationml/2006/ole">
            <p:oleObj spid="_x0000_s1874950" name="Clip" r:id="rId5" imgW="4606920" imgH="3365280" progId="">
              <p:embed/>
            </p:oleObj>
          </a:graphicData>
        </a:graphic>
      </p:graphicFrame>
      <p:grpSp>
        <p:nvGrpSpPr>
          <p:cNvPr id="1874951" name="Group 7"/>
          <p:cNvGrpSpPr>
            <a:grpSpLocks/>
          </p:cNvGrpSpPr>
          <p:nvPr/>
        </p:nvGrpSpPr>
        <p:grpSpPr bwMode="auto">
          <a:xfrm>
            <a:off x="7513638" y="3790950"/>
            <a:ext cx="1398587" cy="809625"/>
            <a:chOff x="144" y="1440"/>
            <a:chExt cx="881" cy="510"/>
          </a:xfrm>
        </p:grpSpPr>
        <p:grpSp>
          <p:nvGrpSpPr>
            <p:cNvPr id="1874952" name="Group 8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1874953" name="Rectangle 9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74954" name="Line 10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74955" name="Line 11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1874956" name="Text Box 12"/>
            <p:cNvSpPr txBox="1">
              <a:spLocks noChangeArrowheads="1"/>
            </p:cNvSpPr>
            <p:nvPr/>
          </p:nvSpPr>
          <p:spPr bwMode="auto">
            <a:xfrm>
              <a:off x="364" y="1477"/>
              <a:ext cx="448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pt-BR" sz="1800"/>
                <a:t>Cliente</a:t>
              </a:r>
            </a:p>
          </p:txBody>
        </p:sp>
      </p:grpSp>
      <p:grpSp>
        <p:nvGrpSpPr>
          <p:cNvPr id="1874957" name="Group 13"/>
          <p:cNvGrpSpPr>
            <a:grpSpLocks/>
          </p:cNvGrpSpPr>
          <p:nvPr/>
        </p:nvGrpSpPr>
        <p:grpSpPr bwMode="auto">
          <a:xfrm>
            <a:off x="7370763" y="1917700"/>
            <a:ext cx="1665287" cy="809625"/>
            <a:chOff x="144" y="1440"/>
            <a:chExt cx="881" cy="510"/>
          </a:xfrm>
        </p:grpSpPr>
        <p:grpSp>
          <p:nvGrpSpPr>
            <p:cNvPr id="1874958" name="Group 14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1874959" name="Rectangle 15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74960" name="Line 16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74961" name="Line 17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1874962" name="Text Box 18"/>
            <p:cNvSpPr txBox="1">
              <a:spLocks noChangeArrowheads="1"/>
            </p:cNvSpPr>
            <p:nvPr/>
          </p:nvSpPr>
          <p:spPr bwMode="auto">
            <a:xfrm>
              <a:off x="192" y="1477"/>
              <a:ext cx="792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pt-BR" sz="1800"/>
                <a:t>Representante</a:t>
              </a:r>
            </a:p>
          </p:txBody>
        </p:sp>
      </p:grpSp>
      <p:grpSp>
        <p:nvGrpSpPr>
          <p:cNvPr id="1874963" name="Group 19"/>
          <p:cNvGrpSpPr>
            <a:grpSpLocks/>
          </p:cNvGrpSpPr>
          <p:nvPr/>
        </p:nvGrpSpPr>
        <p:grpSpPr bwMode="auto">
          <a:xfrm>
            <a:off x="7513638" y="5572125"/>
            <a:ext cx="1398587" cy="809625"/>
            <a:chOff x="144" y="1440"/>
            <a:chExt cx="881" cy="510"/>
          </a:xfrm>
        </p:grpSpPr>
        <p:grpSp>
          <p:nvGrpSpPr>
            <p:cNvPr id="1874964" name="Group 20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1874965" name="Rectangle 21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74966" name="Line 22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74967" name="Line 23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1874968" name="Text Box 24"/>
            <p:cNvSpPr txBox="1">
              <a:spLocks noChangeArrowheads="1"/>
            </p:cNvSpPr>
            <p:nvPr/>
          </p:nvSpPr>
          <p:spPr bwMode="auto">
            <a:xfrm>
              <a:off x="336" y="1477"/>
              <a:ext cx="504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pt-BR" sz="1800"/>
                <a:t>Produto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ABBC9-0287-4E5B-9782-AB639CA9D6AA}" type="slidenum">
              <a:rPr lang="pt-BR"/>
              <a:pPr/>
              <a:t>22</a:t>
            </a:fld>
            <a:endParaRPr lang="pt-BR"/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Abstração</a:t>
            </a:r>
            <a:endParaRPr lang="en-US" sz="3200"/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468438"/>
          </a:xfrm>
        </p:spPr>
        <p:txBody>
          <a:bodyPr/>
          <a:lstStyle/>
          <a:p>
            <a:r>
              <a:rPr lang="pt-BR"/>
              <a:t>Uma abstração é qualquer modelo que inclui os aspectos relevantes de alguma coisa, ao mesmo tempo em que ignora os menos importantes. </a:t>
            </a:r>
            <a:r>
              <a:rPr lang="pt-BR" i="1"/>
              <a:t>Abstração depende do observador.</a:t>
            </a:r>
            <a:endParaRPr lang="pt-BR"/>
          </a:p>
        </p:txBody>
      </p:sp>
      <p:graphicFrame>
        <p:nvGraphicFramePr>
          <p:cNvPr id="1875973" name="Object 5"/>
          <p:cNvGraphicFramePr>
            <a:graphicFrameLocks/>
          </p:cNvGraphicFramePr>
          <p:nvPr>
            <p:ph sz="quarter" idx="3"/>
          </p:nvPr>
        </p:nvGraphicFramePr>
        <p:xfrm>
          <a:off x="3203848" y="3140968"/>
          <a:ext cx="3040062" cy="2625725"/>
        </p:xfrm>
        <a:graphic>
          <a:graphicData uri="http://schemas.openxmlformats.org/presentationml/2006/ole">
            <p:oleObj spid="_x0000_s1875973" name="Microsoft ClipArt Gallery" r:id="rId4" imgW="2855632" imgH="330301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C2BE1-8EE0-418A-8D01-AC584D42D2B6}" type="slidenum">
              <a:rPr lang="pt-BR"/>
              <a:pPr/>
              <a:t>23</a:t>
            </a:fld>
            <a:endParaRPr lang="pt-BR"/>
          </a:p>
        </p:txBody>
      </p:sp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Abstração na orientação a objetos </a:t>
            </a:r>
            <a:endParaRPr lang="en-US" sz="3200"/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A orientação a objetos faz uso intenso de abstrações.</a:t>
            </a:r>
          </a:p>
          <a:p>
            <a:pPr lvl="1">
              <a:lnSpc>
                <a:spcPct val="90000"/>
              </a:lnSpc>
            </a:pPr>
            <a:r>
              <a:rPr lang="pt-BR"/>
              <a:t>Os princípios da </a:t>
            </a:r>
            <a:r>
              <a:rPr lang="en-US"/>
              <a:t>OO</a:t>
            </a:r>
            <a:r>
              <a:rPr lang="pt-BR"/>
              <a:t> podem ser vistos como aplicações da </a:t>
            </a:r>
            <a:r>
              <a:rPr lang="en-US"/>
              <a:t>a</a:t>
            </a:r>
            <a:r>
              <a:rPr lang="pt-BR"/>
              <a:t>bstração. </a:t>
            </a:r>
          </a:p>
          <a:p>
            <a:pPr>
              <a:lnSpc>
                <a:spcPct val="90000"/>
              </a:lnSpc>
            </a:pPr>
            <a:r>
              <a:rPr lang="pt-BR" b="1"/>
              <a:t>Princípios</a:t>
            </a:r>
            <a:r>
              <a:rPr lang="en-US" b="1"/>
              <a:t> da OO</a:t>
            </a:r>
            <a:r>
              <a:rPr lang="pt-BR"/>
              <a:t>: </a:t>
            </a:r>
            <a:r>
              <a:rPr lang="en-US"/>
              <a:t>e</a:t>
            </a:r>
            <a:r>
              <a:rPr lang="pt-BR"/>
              <a:t>ncapsulamento, </a:t>
            </a:r>
            <a:r>
              <a:rPr lang="en-US"/>
              <a:t>p</a:t>
            </a:r>
            <a:r>
              <a:rPr lang="pt-BR"/>
              <a:t>olimorfismo, </a:t>
            </a:r>
            <a:r>
              <a:rPr lang="en-US"/>
              <a:t>h</a:t>
            </a:r>
            <a:r>
              <a:rPr lang="pt-BR"/>
              <a:t>erança</a:t>
            </a:r>
            <a:r>
              <a:rPr lang="en-US"/>
              <a:t> e composição.</a:t>
            </a:r>
            <a:endParaRPr lang="pt-BR"/>
          </a:p>
        </p:txBody>
      </p:sp>
      <p:pic>
        <p:nvPicPr>
          <p:cNvPr id="1878021" name="Picture 5" descr="C:\Documents and Settings\Eduardo\Desktop\paps2a\Figs-2a edicao\jpg\Figura_01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6413" y="3429000"/>
            <a:ext cx="5591175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BDFEAF-7263-488D-8439-2DE4DE3A4DD8}" type="slidenum">
              <a:rPr lang="pt-BR"/>
              <a:pPr/>
              <a:t>24</a:t>
            </a:fld>
            <a:endParaRPr lang="pt-BR"/>
          </a:p>
        </p:txBody>
      </p:sp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 como abstrações</a:t>
            </a:r>
            <a:endParaRPr lang="en-US"/>
          </a:p>
        </p:txBody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abstração é uma </a:t>
            </a:r>
            <a:r>
              <a:rPr lang="pt-BR" u="sng"/>
              <a:t>representação das características e do comportamento relevantes</a:t>
            </a:r>
            <a:r>
              <a:rPr lang="pt-BR"/>
              <a:t> de um conceito do mundo real para um determinado problema.</a:t>
            </a:r>
          </a:p>
          <a:p>
            <a:r>
              <a:rPr lang="pt-BR"/>
              <a:t>Dependendo do contexto, um mesmo conceito do mundo real pode ser representado por diferentes abstrações.</a:t>
            </a:r>
          </a:p>
          <a:p>
            <a:pPr lvl="1"/>
            <a:r>
              <a:rPr lang="pt-BR" sz="2200"/>
              <a:t>Carro (para uma transportadora de cargas)</a:t>
            </a:r>
          </a:p>
          <a:p>
            <a:pPr lvl="1"/>
            <a:r>
              <a:rPr lang="pt-BR" sz="2200"/>
              <a:t>Carro (para uma fábrica de automóveis)</a:t>
            </a:r>
          </a:p>
          <a:p>
            <a:pPr lvl="1"/>
            <a:r>
              <a:rPr lang="pt-BR" sz="2200"/>
              <a:t>Carro (para um colecionador)</a:t>
            </a:r>
          </a:p>
          <a:p>
            <a:pPr lvl="1"/>
            <a:r>
              <a:rPr lang="pt-BR" sz="2200"/>
              <a:t>Carro (para uma empresa de kart)</a:t>
            </a:r>
          </a:p>
          <a:p>
            <a:pPr lvl="1"/>
            <a:r>
              <a:rPr lang="pt-BR" sz="2200"/>
              <a:t>Carro (para um mecânico)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77867-4CC8-4E78-BBC0-A8269350C9D0}" type="slidenum">
              <a:rPr lang="pt-BR"/>
              <a:pPr/>
              <a:t>25</a:t>
            </a:fld>
            <a:endParaRPr lang="pt-BR"/>
          </a:p>
        </p:txBody>
      </p:sp>
      <p:sp>
        <p:nvSpPr>
          <p:cNvPr id="182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 X Objeto</a:t>
            </a:r>
            <a:endParaRPr lang="en-US"/>
          </a:p>
        </p:txBody>
      </p:sp>
      <p:graphicFrame>
        <p:nvGraphicFramePr>
          <p:cNvPr id="1826819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457200" y="3352800"/>
          <a:ext cx="336550" cy="558800"/>
        </p:xfrm>
        <a:graphic>
          <a:graphicData uri="http://schemas.openxmlformats.org/presentationml/2006/ole">
            <p:oleObj spid="_x0000_s1826819" name="Clip" r:id="rId3" imgW="2034720" imgH="3384000" progId="">
              <p:embed/>
            </p:oleObj>
          </a:graphicData>
        </a:graphic>
      </p:graphicFrame>
      <p:sp>
        <p:nvSpPr>
          <p:cNvPr id="1826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905750" cy="3268663"/>
          </a:xfrm>
          <a:noFill/>
          <a:ln/>
        </p:spPr>
        <p:txBody>
          <a:bodyPr/>
          <a:lstStyle/>
          <a:p>
            <a:r>
              <a:rPr lang="pt-BR" u="sng"/>
              <a:t>Objetos</a:t>
            </a:r>
            <a:r>
              <a:rPr lang="pt-BR"/>
              <a:t> são abstrações de entidades que existem no mundo real.</a:t>
            </a:r>
          </a:p>
          <a:p>
            <a:r>
              <a:rPr lang="pt-BR" u="sng"/>
              <a:t>Classes</a:t>
            </a:r>
            <a:r>
              <a:rPr lang="pt-BR"/>
              <a:t> são definições estáticas, que possibilitam o entendimento de um grupo de objetos. </a:t>
            </a:r>
          </a:p>
          <a:p>
            <a:r>
              <a:rPr lang="pt-BR" b="1"/>
              <a:t>CUIDADO</a:t>
            </a:r>
            <a:r>
              <a:rPr lang="pt-BR"/>
              <a:t>: estes dois termos muitas vezes são usados indistintamente</a:t>
            </a:r>
            <a:r>
              <a:rPr lang="en-US"/>
              <a:t> em textos sobre orientação a objetos</a:t>
            </a:r>
            <a:r>
              <a:rPr lang="pt-B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DEDC52-6576-422C-ADA2-0D0DD09E9895}" type="slidenum">
              <a:rPr lang="pt-BR"/>
              <a:pPr/>
              <a:t>26</a:t>
            </a:fld>
            <a:endParaRPr lang="pt-BR"/>
          </a:p>
        </p:txBody>
      </p:sp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Mensagens</a:t>
            </a:r>
            <a:endParaRPr lang="en-US"/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Para que um objeto realize alguma tarefa, deve haver um estímulo enviado a este objeto.</a:t>
            </a:r>
            <a:endParaRPr lang="pt-BR" sz="2800"/>
          </a:p>
          <a:p>
            <a:pPr>
              <a:lnSpc>
                <a:spcPct val="90000"/>
              </a:lnSpc>
            </a:pPr>
            <a:r>
              <a:rPr lang="pt-BR"/>
              <a:t>Pense em um objeto como uma entidade ativa que representa uma abstração de algo do mundo real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Então faz sentido dizer que tal objeto pode responder a estímulos a ele enviados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Assim como faz sentido dizer que seres vivos reagem a estímulos que eles recebem.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pt-BR"/>
              <a:t>Independentemente da origem do estímulo, quando ele ocorre, diz-se que o objeto em questão está recebendo uma </a:t>
            </a:r>
            <a:r>
              <a:rPr lang="pt-BR" b="1" i="1"/>
              <a:t>mensagem</a:t>
            </a:r>
            <a:r>
              <a:rPr lang="pt-BR"/>
              <a:t>.</a:t>
            </a:r>
          </a:p>
          <a:p>
            <a:pPr>
              <a:lnSpc>
                <a:spcPct val="90000"/>
              </a:lnSpc>
            </a:pPr>
            <a:r>
              <a:rPr lang="pt-BR"/>
              <a:t>Uma mensagem é uma requisição enviada de um objeto a outro para que este último realize alguma operação.</a:t>
            </a:r>
            <a:endParaRPr lang="pt-BR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8DBE4-2F9E-41C5-B5DB-8ED4BF890A09}" type="slidenum">
              <a:rPr lang="pt-BR"/>
              <a:pPr/>
              <a:t>27</a:t>
            </a:fld>
            <a:endParaRPr lang="pt-BR"/>
          </a:p>
        </p:txBody>
      </p:sp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Mensagens</a:t>
            </a:r>
            <a:endParaRPr lang="en-US"/>
          </a:p>
        </p:txBody>
      </p:sp>
      <p:pic>
        <p:nvPicPr>
          <p:cNvPr id="1833987" name="Picture 3" descr="Figura_01_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89063" y="3219450"/>
            <a:ext cx="6518275" cy="3181350"/>
          </a:xfrm>
          <a:noFill/>
          <a:ln/>
        </p:spPr>
      </p:pic>
      <p:sp>
        <p:nvSpPr>
          <p:cNvPr id="183398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O</a:t>
            </a:r>
            <a:r>
              <a:rPr lang="pt-BR" sz="2400" i="1">
                <a:latin typeface="Times New Roman" pitchFamily="18" charset="0"/>
              </a:rPr>
              <a:t>bjetos de um sistema trocam mensagens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isto significa que estes objetos estão enviando mensagens uns aos outros com o objetivo de realizar alguma tarefa dentro do sistema no qual eles estão inseridos.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4D720-1F7F-4360-8E89-8EC8583C404E}" type="slidenum">
              <a:rPr lang="pt-BR"/>
              <a:pPr/>
              <a:t>28</a:t>
            </a:fld>
            <a:endParaRPr lang="pt-BR"/>
          </a:p>
        </p:txBody>
      </p:sp>
      <p:sp>
        <p:nvSpPr>
          <p:cNvPr id="188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1880067" name="Arc 3"/>
          <p:cNvSpPr>
            <a:spLocks/>
          </p:cNvSpPr>
          <p:nvPr/>
        </p:nvSpPr>
        <p:spPr bwMode="auto">
          <a:xfrm>
            <a:off x="5791200" y="4197350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80068" name="Arc 4"/>
          <p:cNvSpPr>
            <a:spLocks/>
          </p:cNvSpPr>
          <p:nvPr/>
        </p:nvSpPr>
        <p:spPr bwMode="auto">
          <a:xfrm>
            <a:off x="6553200" y="3429000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880069" name="Group 5"/>
          <p:cNvGrpSpPr>
            <a:grpSpLocks/>
          </p:cNvGrpSpPr>
          <p:nvPr/>
        </p:nvGrpSpPr>
        <p:grpSpPr bwMode="auto">
          <a:xfrm>
            <a:off x="7620000" y="2209800"/>
            <a:ext cx="1447800" cy="1143000"/>
            <a:chOff x="3600" y="816"/>
            <a:chExt cx="1920" cy="1392"/>
          </a:xfrm>
        </p:grpSpPr>
        <p:sp>
          <p:nvSpPr>
            <p:cNvPr id="1880070" name="Rectangle 6"/>
            <p:cNvSpPr>
              <a:spLocks noChangeArrowheads="1"/>
            </p:cNvSpPr>
            <p:nvPr/>
          </p:nvSpPr>
          <p:spPr bwMode="auto">
            <a:xfrm>
              <a:off x="3600" y="816"/>
              <a:ext cx="192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71" name="AutoShape 7"/>
            <p:cNvSpPr>
              <a:spLocks noChangeArrowheads="1"/>
            </p:cNvSpPr>
            <p:nvPr/>
          </p:nvSpPr>
          <p:spPr bwMode="auto">
            <a:xfrm>
              <a:off x="3792" y="960"/>
              <a:ext cx="1536" cy="11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72" name="Rectangle 8"/>
            <p:cNvSpPr>
              <a:spLocks noChangeArrowheads="1"/>
            </p:cNvSpPr>
            <p:nvPr/>
          </p:nvSpPr>
          <p:spPr bwMode="auto">
            <a:xfrm>
              <a:off x="4368" y="2112"/>
              <a:ext cx="384" cy="4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80073" name="Group 9"/>
          <p:cNvGrpSpPr>
            <a:grpSpLocks/>
          </p:cNvGrpSpPr>
          <p:nvPr/>
        </p:nvGrpSpPr>
        <p:grpSpPr bwMode="auto">
          <a:xfrm rot="-2727911">
            <a:off x="5459413" y="5118100"/>
            <a:ext cx="954088" cy="471487"/>
            <a:chOff x="962" y="2832"/>
            <a:chExt cx="1744" cy="528"/>
          </a:xfrm>
        </p:grpSpPr>
        <p:sp>
          <p:nvSpPr>
            <p:cNvPr id="1880074" name="AutoShape 10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75" name="AutoShape 11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880076" name="Rectangle 12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77" name="Rectangle 13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78" name="Rectangle 14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79" name="Rectangle 15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0" name="Rectangle 16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1" name="Rectangle 17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2" name="Rectangle 18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3" name="Rectangle 19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4" name="Rectangle 20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5" name="Rectangle 21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6" name="Rectangle 22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0087" name="Rectangle 23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88008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45656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Objetos possuem </a:t>
            </a:r>
            <a:r>
              <a:rPr lang="pt-BR" b="1" i="1"/>
              <a:t>comportamento</a:t>
            </a:r>
            <a:r>
              <a:rPr lang="pt-BR"/>
              <a:t>.</a:t>
            </a:r>
          </a:p>
          <a:p>
            <a:pPr lvl="1">
              <a:lnSpc>
                <a:spcPct val="90000"/>
              </a:lnSpc>
            </a:pPr>
            <a:r>
              <a:rPr lang="pt-BR"/>
              <a:t>O termo comportamento diz respeito a que operações são realizadas por um objeto e também de que modo estas operações são executadas. </a:t>
            </a:r>
          </a:p>
          <a:p>
            <a:pPr>
              <a:lnSpc>
                <a:spcPct val="90000"/>
              </a:lnSpc>
            </a:pPr>
            <a:r>
              <a:rPr lang="en-US"/>
              <a:t>De acordo com o encapsulamento, o</a:t>
            </a:r>
            <a:r>
              <a:rPr lang="pt-BR"/>
              <a:t>bjetos devem “esconder” a sua complexidade...</a:t>
            </a:r>
          </a:p>
          <a:p>
            <a:pPr>
              <a:lnSpc>
                <a:spcPct val="90000"/>
              </a:lnSpc>
            </a:pPr>
            <a:r>
              <a:rPr lang="pt-BR"/>
              <a:t>Esse princípio aumenta</a:t>
            </a:r>
            <a:r>
              <a:rPr lang="en-US"/>
              <a:t> qualidade do SSOO, em termos de</a:t>
            </a:r>
            <a:r>
              <a:rPr lang="pt-BR"/>
              <a:t>:</a:t>
            </a:r>
          </a:p>
          <a:p>
            <a:pPr lvl="1">
              <a:lnSpc>
                <a:spcPct val="90000"/>
              </a:lnSpc>
            </a:pPr>
            <a:r>
              <a:rPr lang="pt-BR"/>
              <a:t>Legibilidade</a:t>
            </a:r>
          </a:p>
          <a:p>
            <a:pPr lvl="1">
              <a:lnSpc>
                <a:spcPct val="90000"/>
              </a:lnSpc>
            </a:pPr>
            <a:r>
              <a:rPr lang="pt-BR"/>
              <a:t>Clareza</a:t>
            </a:r>
          </a:p>
          <a:p>
            <a:pPr lvl="1">
              <a:lnSpc>
                <a:spcPct val="90000"/>
              </a:lnSpc>
            </a:pPr>
            <a:r>
              <a:rPr lang="pt-BR"/>
              <a:t>Reuso</a:t>
            </a:r>
          </a:p>
        </p:txBody>
      </p:sp>
      <p:sp>
        <p:nvSpPr>
          <p:cNvPr id="1880089" name="Arc 25"/>
          <p:cNvSpPr>
            <a:spLocks/>
          </p:cNvSpPr>
          <p:nvPr/>
        </p:nvSpPr>
        <p:spPr bwMode="auto">
          <a:xfrm>
            <a:off x="6161088" y="3832225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902CC-D6DB-4296-A556-C4DF2A0F8D93}" type="slidenum">
              <a:rPr lang="pt-BR"/>
              <a:pPr/>
              <a:t>29</a:t>
            </a:fld>
            <a:endParaRPr lang="pt-BR"/>
          </a:p>
        </p:txBody>
      </p:sp>
      <p:sp>
        <p:nvSpPr>
          <p:cNvPr id="184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  <a:endParaRPr lang="en-US"/>
          </a:p>
        </p:txBody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 i="1"/>
              <a:t>encapsulamento</a:t>
            </a:r>
            <a:r>
              <a:rPr lang="pt-BR"/>
              <a:t> é uma forma de restringir o acesso ao comportamento interno de um objeto.</a:t>
            </a:r>
          </a:p>
          <a:p>
            <a:pPr lvl="1"/>
            <a:r>
              <a:rPr lang="pt-BR" sz="2200"/>
              <a:t>Um objeto que precise da colaboração de outro para realizar alguma tarefa simplesmente envia uma mensagem a este último.</a:t>
            </a:r>
          </a:p>
          <a:p>
            <a:pPr lvl="1"/>
            <a:r>
              <a:rPr lang="pt-BR" sz="2200"/>
              <a:t>O método (maneira de fazer) que o objeto requisitado usa para realizar a tarefa não é conhecido dos objetos requisitantes.</a:t>
            </a:r>
            <a:endParaRPr lang="en-US" sz="2200"/>
          </a:p>
          <a:p>
            <a:r>
              <a:rPr lang="pt-BR"/>
              <a:t>Na terminologia da orientação a objetos, diz-se que um objeto possui uma </a:t>
            </a:r>
            <a:r>
              <a:rPr lang="pt-BR" b="1" i="1"/>
              <a:t>interface</a:t>
            </a:r>
            <a:r>
              <a:rPr lang="pt-BR"/>
              <a:t>.</a:t>
            </a:r>
          </a:p>
          <a:p>
            <a:pPr lvl="1"/>
            <a:r>
              <a:rPr lang="pt-BR"/>
              <a:t>A interface de um objeto é o que ele conhece e o que ele sabe fazer, sem descrever </a:t>
            </a:r>
            <a:r>
              <a:rPr lang="pt-BR" i="1"/>
              <a:t>como</a:t>
            </a:r>
            <a:r>
              <a:rPr lang="pt-BR"/>
              <a:t> o objeto conhece ou faz.</a:t>
            </a:r>
          </a:p>
          <a:p>
            <a:pPr lvl="1"/>
            <a:r>
              <a:rPr lang="pt-BR"/>
              <a:t>A interface de um objeto define os serviços que ele pode realizar e conseqüentemente as mensagens que ele recebe.</a:t>
            </a:r>
            <a:endParaRPr lang="pt-BR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59C0F-07FB-4291-9DA2-24A44CBB0810}" type="slidenum">
              <a:rPr lang="pt-BR"/>
              <a:pPr/>
              <a:t>3</a:t>
            </a:fld>
            <a:endParaRPr lang="pt-BR"/>
          </a:p>
        </p:txBody>
      </p:sp>
      <p:sp>
        <p:nvSpPr>
          <p:cNvPr id="177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 de Informações</a:t>
            </a:r>
          </a:p>
        </p:txBody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necessidade é a mãe das invenções </a:t>
            </a:r>
          </a:p>
          <a:p>
            <a:pPr lvl="1"/>
            <a:r>
              <a:rPr lang="pt-BR"/>
              <a:t>Em conseqüência do crescimento da importância da informação, surgiu a necessidade de gerenciar informações de uma forma adequada e eficiente e, desta necessidade, surgiram os denominados </a:t>
            </a:r>
            <a:r>
              <a:rPr lang="pt-BR" b="1" i="1"/>
              <a:t>sistemas de informações</a:t>
            </a:r>
            <a:r>
              <a:rPr lang="pt-BR"/>
              <a:t>.</a:t>
            </a:r>
            <a:endParaRPr lang="en-US"/>
          </a:p>
          <a:p>
            <a:r>
              <a:rPr lang="pt-BR"/>
              <a:t>Um SI é uma combinação de pessoas, dados, processos, interfaces, redes de comunicação e tecnologia que interagem com o objetivo de dar suporte e melhorar o processo de negócio de uma organização com relação às informações.</a:t>
            </a:r>
          </a:p>
          <a:p>
            <a:pPr lvl="1"/>
            <a:r>
              <a:rPr lang="pt-BR"/>
              <a:t>Vantagens do ponto de vista competitivo.</a:t>
            </a:r>
            <a:endParaRPr lang="en-US"/>
          </a:p>
          <a:p>
            <a:r>
              <a:rPr lang="pt-BR"/>
              <a:t>Objetivo principal e final da construção de um SI: </a:t>
            </a:r>
            <a:r>
              <a:rPr lang="pt-BR" i="1"/>
              <a:t>adição de valor</a:t>
            </a:r>
            <a:r>
              <a:rPr lang="en-US" i="1"/>
              <a:t> à organização</a:t>
            </a:r>
            <a:r>
              <a:rPr lang="pt-BR"/>
              <a:t>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11BBA-70D3-4D2A-B0B2-3016B0CD178C}" type="slidenum">
              <a:rPr lang="pt-BR"/>
              <a:pPr/>
              <a:t>30</a:t>
            </a:fld>
            <a:endParaRPr lang="pt-BR"/>
          </a:p>
        </p:txBody>
      </p:sp>
      <p:sp>
        <p:nvSpPr>
          <p:cNvPr id="184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  <a:endParaRPr lang="en-US"/>
          </a:p>
        </p:txBody>
      </p:sp>
      <p:sp>
        <p:nvSpPr>
          <p:cNvPr id="1847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pt-BR"/>
              <a:t>Uma interface pode ter várias formas de </a:t>
            </a:r>
            <a:r>
              <a:rPr lang="pt-BR" b="1" i="1"/>
              <a:t>implementação</a:t>
            </a:r>
            <a:r>
              <a:rPr lang="pt-BR"/>
              <a:t>.</a:t>
            </a:r>
          </a:p>
          <a:p>
            <a:r>
              <a:rPr lang="pt-BR"/>
              <a:t>Mas, pelo princípio do encapsulamento, a implementação utilizada por um objeto receptor de uma mensagem não importa para um objeto remetente da mesma.</a:t>
            </a:r>
          </a:p>
        </p:txBody>
      </p:sp>
      <p:pic>
        <p:nvPicPr>
          <p:cNvPr id="1847300" name="Picture 4" descr="Figura_01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3429000"/>
            <a:ext cx="4035425" cy="32464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1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67F76-CD33-4392-9A33-AD0A7110D726}" type="slidenum">
              <a:rPr lang="pt-BR"/>
              <a:pPr/>
              <a:t>31</a:t>
            </a:fld>
            <a:endParaRPr lang="pt-BR"/>
          </a:p>
        </p:txBody>
      </p:sp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Polimorfismo</a:t>
            </a:r>
          </a:p>
        </p:txBody>
      </p:sp>
      <p:pic>
        <p:nvPicPr>
          <p:cNvPr id="1848324" name="Picture 4" descr="Hum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8300" y="2590800"/>
            <a:ext cx="3111500" cy="2298700"/>
          </a:xfrm>
          <a:prstGeom prst="rect">
            <a:avLst/>
          </a:prstGeom>
          <a:noFill/>
        </p:spPr>
      </p:pic>
      <p:sp>
        <p:nvSpPr>
          <p:cNvPr id="1848325" name="Rectangle 5"/>
          <p:cNvSpPr>
            <a:spLocks noChangeArrowheads="1"/>
          </p:cNvSpPr>
          <p:nvPr/>
        </p:nvSpPr>
        <p:spPr bwMode="auto">
          <a:xfrm>
            <a:off x="2298700" y="1676400"/>
            <a:ext cx="2286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Objeto receptor</a:t>
            </a:r>
          </a:p>
        </p:txBody>
      </p:sp>
      <p:sp>
        <p:nvSpPr>
          <p:cNvPr id="1848326" name="Rectangle 6"/>
          <p:cNvSpPr>
            <a:spLocks noChangeArrowheads="1"/>
          </p:cNvSpPr>
          <p:nvPr/>
        </p:nvSpPr>
        <p:spPr bwMode="auto">
          <a:xfrm>
            <a:off x="2133600" y="5276850"/>
            <a:ext cx="46482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Objeto remetente (Jogo de futebol?!)</a:t>
            </a:r>
          </a:p>
        </p:txBody>
      </p:sp>
      <p:cxnSp>
        <p:nvCxnSpPr>
          <p:cNvPr id="1848327" name="AutoShape 7"/>
          <p:cNvCxnSpPr>
            <a:cxnSpLocks noChangeShapeType="1"/>
            <a:stCxn id="1848326" idx="0"/>
            <a:endCxn id="0" idx="2"/>
          </p:cNvCxnSpPr>
          <p:nvPr/>
        </p:nvCxnSpPr>
        <p:spPr bwMode="auto">
          <a:xfrm flipV="1">
            <a:off x="4457700" y="4889500"/>
            <a:ext cx="6350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8328" name="Rectangle 8"/>
          <p:cNvSpPr>
            <a:spLocks noChangeArrowheads="1"/>
          </p:cNvSpPr>
          <p:nvPr/>
        </p:nvSpPr>
        <p:spPr bwMode="auto">
          <a:xfrm>
            <a:off x="4813300" y="1676400"/>
            <a:ext cx="2286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Objeto receptor</a:t>
            </a:r>
          </a:p>
        </p:txBody>
      </p:sp>
      <p:sp>
        <p:nvSpPr>
          <p:cNvPr id="1848329" name="Line 9"/>
          <p:cNvSpPr>
            <a:spLocks noChangeShapeType="1"/>
          </p:cNvSpPr>
          <p:nvPr/>
        </p:nvSpPr>
        <p:spPr bwMode="auto">
          <a:xfrm>
            <a:off x="33655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48330" name="Line 10"/>
          <p:cNvSpPr>
            <a:spLocks noChangeShapeType="1"/>
          </p:cNvSpPr>
          <p:nvPr/>
        </p:nvSpPr>
        <p:spPr bwMode="auto">
          <a:xfrm flipH="1">
            <a:off x="5575300" y="2209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51D2A-3331-47CB-8063-3B2FD8786C8B}" type="slidenum">
              <a:rPr lang="pt-BR"/>
              <a:pPr/>
              <a:t>32</a:t>
            </a:fld>
            <a:endParaRPr lang="pt-BR"/>
          </a:p>
        </p:txBody>
      </p:sp>
      <p:sp>
        <p:nvSpPr>
          <p:cNvPr id="184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Polimorfismo</a:t>
            </a:r>
          </a:p>
        </p:txBody>
      </p:sp>
      <p:sp>
        <p:nvSpPr>
          <p:cNvPr id="1849348" name="Rectangle 4"/>
          <p:cNvSpPr>
            <a:spLocks noChangeArrowheads="1"/>
          </p:cNvSpPr>
          <p:nvPr/>
        </p:nvSpPr>
        <p:spPr bwMode="auto">
          <a:xfrm>
            <a:off x="228600" y="1981200"/>
            <a:ext cx="8458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É a habilidade de objetos de classes diferentes responderem a mesma mensagem de diferentes maneiras.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Em uma linguagem orientada a objetos:</a:t>
            </a:r>
          </a:p>
          <a:p>
            <a:pPr marL="342900" indent="-342900">
              <a:buFontTx/>
              <a:buNone/>
            </a:pPr>
            <a:r>
              <a:rPr lang="en-US" sz="1800">
                <a:latin typeface="Courier New" pitchFamily="49" charset="0"/>
              </a:rPr>
              <a:t>	</a:t>
            </a:r>
          </a:p>
        </p:txBody>
      </p:sp>
      <p:sp>
        <p:nvSpPr>
          <p:cNvPr id="1849349" name="Rectangle 5"/>
          <p:cNvSpPr>
            <a:spLocks noChangeArrowheads="1"/>
          </p:cNvSpPr>
          <p:nvPr/>
        </p:nvSpPr>
        <p:spPr bwMode="auto">
          <a:xfrm>
            <a:off x="900113" y="3352800"/>
            <a:ext cx="8002587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sz="2000" b="1" i="1"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(i = 0; i &lt; poligonos.tamanho(); i++)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Courier New" pitchFamily="49" charset="0"/>
              </a:rPr>
              <a:t>		poligonos[i].desenhar();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76FEE6-01CD-4AF7-8FFD-594E9F6E3DCA}" type="slidenum">
              <a:rPr lang="pt-BR"/>
              <a:pPr/>
              <a:t>33</a:t>
            </a:fld>
            <a:endParaRPr lang="pt-BR"/>
          </a:p>
        </p:txBody>
      </p:sp>
      <p:sp>
        <p:nvSpPr>
          <p:cNvPr id="185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Generalização (</a:t>
            </a:r>
            <a:r>
              <a:rPr lang="pt-BR"/>
              <a:t>Herança</a:t>
            </a:r>
            <a:r>
              <a:rPr lang="en-US"/>
              <a:t>)</a:t>
            </a:r>
          </a:p>
        </p:txBody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herança pode ser vista como um nível de abstração acima da encontrada entre classes e objetos.</a:t>
            </a:r>
          </a:p>
          <a:p>
            <a:r>
              <a:rPr lang="pt-BR"/>
              <a:t>Na herança, classes semelhantes são agrupadas em hierarquias.</a:t>
            </a:r>
          </a:p>
          <a:p>
            <a:pPr lvl="1"/>
            <a:r>
              <a:rPr lang="pt-BR" sz="2200"/>
              <a:t>Cada nível de uma hierarquia pode ser visto como um nível de abstração.</a:t>
            </a:r>
          </a:p>
          <a:p>
            <a:pPr lvl="1"/>
            <a:r>
              <a:rPr lang="pt-BR" sz="2200"/>
              <a:t>Cada classe em um nível da hierarquia herda as características das classes nos níveis acima.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933E8-6F62-41C9-B1FA-99289993AD05}" type="slidenum">
              <a:rPr lang="pt-BR"/>
              <a:pPr/>
              <a:t>34</a:t>
            </a:fld>
            <a:endParaRPr lang="pt-BR"/>
          </a:p>
        </p:txBody>
      </p:sp>
      <p:sp>
        <p:nvSpPr>
          <p:cNvPr id="185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Herança</a:t>
            </a:r>
            <a:endParaRPr lang="en-US"/>
          </a:p>
        </p:txBody>
      </p:sp>
      <p:sp>
        <p:nvSpPr>
          <p:cNvPr id="1851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r>
              <a:rPr lang="pt-BR"/>
              <a:t>A herança facilita o compartilhamento de comportamento entre classes semelhantes.</a:t>
            </a:r>
          </a:p>
          <a:p>
            <a:r>
              <a:rPr lang="pt-BR"/>
              <a:t>As diferenças ou variações de uma classe em particular podem ser organizadas de forma mais clara.</a:t>
            </a:r>
          </a:p>
        </p:txBody>
      </p:sp>
      <p:pic>
        <p:nvPicPr>
          <p:cNvPr id="1851396" name="Picture 4" descr="Figura_01_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1375" y="2254250"/>
            <a:ext cx="4035425" cy="32178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9DBE0-2405-4CC3-A2C6-C4BAC0AD1853}" type="slidenum">
              <a:rPr lang="pt-BR"/>
              <a:pPr/>
              <a:t>35</a:t>
            </a:fld>
            <a:endParaRPr lang="pt-BR"/>
          </a:p>
        </p:txBody>
      </p:sp>
      <p:sp>
        <p:nvSpPr>
          <p:cNvPr id="1852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860800"/>
            <a:ext cx="8686800" cy="1800225"/>
          </a:xfrm>
        </p:spPr>
        <p:txBody>
          <a:bodyPr/>
          <a:lstStyle/>
          <a:p>
            <a:r>
              <a:rPr lang="en-US" sz="2800"/>
              <a:t>1.3 </a:t>
            </a:r>
            <a:r>
              <a:rPr lang="pt-BR" sz="2800"/>
              <a:t>Evolução histórica da modelagem de sistemas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1.4 A Linguagem de modelagem unificada</a:t>
            </a:r>
          </a:p>
        </p:txBody>
      </p:sp>
      <p:sp>
        <p:nvSpPr>
          <p:cNvPr id="1852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185242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185242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27212D-DDAC-4F03-86E8-EC71D23A3C9B}" type="slidenum">
              <a:rPr lang="pt-BR"/>
              <a:pPr/>
              <a:t>36</a:t>
            </a:fld>
            <a:endParaRPr lang="pt-BR"/>
          </a:p>
        </p:txBody>
      </p:sp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Evolução do Hardware</a:t>
            </a:r>
            <a:endParaRPr lang="en-US"/>
          </a:p>
        </p:txBody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</a:t>
            </a:r>
            <a:r>
              <a:rPr lang="en-US"/>
              <a:t> chamada</a:t>
            </a:r>
            <a:r>
              <a:rPr lang="pt-BR"/>
              <a:t> </a:t>
            </a:r>
            <a:r>
              <a:rPr lang="pt-BR" b="1" i="1"/>
              <a:t>Lei de Moore</a:t>
            </a:r>
            <a:r>
              <a:rPr lang="pt-BR"/>
              <a:t> é bastante conhecida </a:t>
            </a:r>
            <a:r>
              <a:rPr lang="en-US"/>
              <a:t>da comunidade</a:t>
            </a:r>
            <a:r>
              <a:rPr lang="pt-BR"/>
              <a:t> </a:t>
            </a:r>
            <a:r>
              <a:rPr lang="en-US"/>
              <a:t>de </a:t>
            </a:r>
            <a:r>
              <a:rPr lang="pt-BR"/>
              <a:t>computação.</a:t>
            </a:r>
          </a:p>
          <a:p>
            <a:r>
              <a:rPr lang="pt-BR"/>
              <a:t>Essa lei foi declarada em 1965 pelo engenheiro Gordon Moore, co-fundador da Intel</a:t>
            </a:r>
            <a:r>
              <a:rPr lang="en-US"/>
              <a:t>.</a:t>
            </a:r>
            <a:endParaRPr lang="pt-BR"/>
          </a:p>
          <a:p>
            <a:r>
              <a:rPr lang="pt-BR" b="1" i="1"/>
              <a:t>Lei de Moore</a:t>
            </a:r>
            <a:r>
              <a:rPr lang="en-US" b="1" i="1"/>
              <a:t>: </a:t>
            </a:r>
            <a:r>
              <a:rPr lang="pt-BR"/>
              <a:t>“</a:t>
            </a:r>
            <a:r>
              <a:rPr lang="pt-BR" i="1"/>
              <a:t>A densidade de um transistor dobra em um período entre 18 e 24 meses</a:t>
            </a:r>
            <a:r>
              <a:rPr lang="pt-BR"/>
              <a:t>”. </a:t>
            </a:r>
          </a:p>
        </p:txBody>
      </p:sp>
      <p:pic>
        <p:nvPicPr>
          <p:cNvPr id="1854468" name="Picture 4" descr="C:\Documents and Settings\Eduardo\Desktop\paps2a\gordon-moore.bmp">
            <a:hlinkClick r:id="rId3" tooltip="Gordon Moor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810000"/>
            <a:ext cx="19812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EC663-F75C-40C0-9586-5577F283AE75}" type="slidenum">
              <a:rPr lang="pt-BR"/>
              <a:pPr/>
              <a:t>37</a:t>
            </a:fld>
            <a:endParaRPr lang="pt-BR"/>
          </a:p>
        </p:txBody>
      </p:sp>
      <p:sp>
        <p:nvSpPr>
          <p:cNvPr id="185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Evolução do Software</a:t>
            </a:r>
            <a:endParaRPr lang="en-US"/>
          </a:p>
        </p:txBody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rápido crescimento da capacidade computacional das máquinas resultou na demanda por sistemas de software cada vez mais complexos.</a:t>
            </a:r>
          </a:p>
          <a:p>
            <a:r>
              <a:rPr lang="pt-BR"/>
              <a:t>O surgimento de sistemas de software mais complexos resultou na necessidade de reavaliação da forma de se desenvolver sistemas.</a:t>
            </a:r>
          </a:p>
          <a:p>
            <a:r>
              <a:rPr lang="pt-BR"/>
              <a:t>Conseqüentemente as técnicas utilizadas para a construção de sistemas computacionais têm evoluído de forma impressionante, notavelmente no que tange à modelagem de sistemas.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309B36-2FF8-4DEB-A8F6-F3E2D941FC63}" type="slidenum">
              <a:rPr lang="pt-BR"/>
              <a:pPr/>
              <a:t>38</a:t>
            </a:fld>
            <a:endParaRPr lang="pt-BR"/>
          </a:p>
        </p:txBody>
      </p:sp>
      <p:sp>
        <p:nvSpPr>
          <p:cNvPr id="185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Evolução do Software</a:t>
            </a:r>
            <a:endParaRPr lang="en-US"/>
          </a:p>
        </p:txBody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Na primeira metade da década de 90 surgiram várias propostas de técnicas para modelagem de sistemas segundo o paradigma orientado a objetos.</a:t>
            </a:r>
          </a:p>
          <a:p>
            <a:r>
              <a:rPr lang="pt-BR"/>
              <a:t>Houve uma grande proliferação de propostas para modelagem orientada a objetos.</a:t>
            </a:r>
          </a:p>
          <a:p>
            <a:pPr lvl="1"/>
            <a:r>
              <a:rPr lang="pt-BR" sz="2200"/>
              <a:t>diferentes notações gráficas para modelar uma mesma perspectiva de um sistema.</a:t>
            </a:r>
          </a:p>
          <a:p>
            <a:pPr lvl="1"/>
            <a:r>
              <a:rPr lang="pt-BR" sz="2200"/>
              <a:t>cada técnica tinha seus pontos fortes e fracos.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689109-227D-44A6-AEF9-55300F6C361B}" type="slidenum">
              <a:rPr lang="pt-BR"/>
              <a:pPr/>
              <a:t>39</a:t>
            </a:fld>
            <a:endParaRPr lang="pt-BR"/>
          </a:p>
        </p:txBody>
      </p:sp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Necessidade de um </a:t>
            </a:r>
            <a:r>
              <a:rPr lang="en-US"/>
              <a:t>P</a:t>
            </a:r>
            <a:r>
              <a:rPr lang="pt-BR"/>
              <a:t>adrão</a:t>
            </a:r>
            <a:endParaRPr lang="en-US"/>
          </a:p>
        </p:txBody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Percebeu-se a necessidade de um padrão para a modelagem de sistemas, que fosse aceito e utilizado amplamente.</a:t>
            </a:r>
          </a:p>
          <a:p>
            <a:pPr>
              <a:lnSpc>
                <a:spcPct val="90000"/>
              </a:lnSpc>
            </a:pPr>
            <a:r>
              <a:rPr lang="pt-BR"/>
              <a:t>Alguns esforços nesse sentido de padronização, o principal liderado pelo “três amigos”.</a:t>
            </a:r>
          </a:p>
          <a:p>
            <a:pPr>
              <a:lnSpc>
                <a:spcPct val="90000"/>
              </a:lnSpc>
            </a:pPr>
            <a:r>
              <a:rPr lang="pt-BR"/>
              <a:t>Surge a UML (</a:t>
            </a:r>
            <a:r>
              <a:rPr lang="pt-BR" u="sng"/>
              <a:t>U</a:t>
            </a:r>
            <a:r>
              <a:rPr lang="pt-BR"/>
              <a:t>nified </a:t>
            </a:r>
            <a:r>
              <a:rPr lang="pt-BR" u="sng"/>
              <a:t>M</a:t>
            </a:r>
            <a:r>
              <a:rPr lang="pt-BR"/>
              <a:t>odeling </a:t>
            </a:r>
            <a:r>
              <a:rPr lang="pt-BR" u="sng"/>
              <a:t>L</a:t>
            </a:r>
            <a:r>
              <a:rPr lang="pt-BR"/>
              <a:t>anguage) em 1996 como a melhor candidata para ser linguagem “unificadora”. 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Em 1997, a UML é aprovada como padrão pelo OMG.</a:t>
            </a:r>
          </a:p>
          <a:p>
            <a:pPr>
              <a:lnSpc>
                <a:spcPct val="90000"/>
              </a:lnSpc>
            </a:pPr>
            <a:r>
              <a:rPr lang="pt-BR"/>
              <a:t>Desde então, a UML tem tido grande aceitação pela comunidade de desenvolvedores de sistemas. </a:t>
            </a:r>
          </a:p>
          <a:p>
            <a:pPr>
              <a:lnSpc>
                <a:spcPct val="90000"/>
              </a:lnSpc>
            </a:pPr>
            <a:r>
              <a:rPr lang="pt-BR"/>
              <a:t>É uma linguagem ainda em desenvolvimento.</a:t>
            </a:r>
          </a:p>
          <a:p>
            <a:pPr>
              <a:lnSpc>
                <a:spcPct val="90000"/>
              </a:lnSpc>
            </a:pPr>
            <a:r>
              <a:rPr lang="pt-BR"/>
              <a:t>Atualmente na versão </a:t>
            </a:r>
            <a:r>
              <a:rPr lang="en-US"/>
              <a:t>2</a:t>
            </a:r>
            <a:r>
              <a:rPr lang="pt-BR"/>
              <a:t>.</a:t>
            </a:r>
            <a:r>
              <a:rPr lang="en-US"/>
              <a:t>0</a:t>
            </a:r>
            <a:r>
              <a:rPr lang="pt-BR"/>
              <a:t>.</a:t>
            </a:r>
          </a:p>
        </p:txBody>
      </p:sp>
      <p:graphicFrame>
        <p:nvGraphicFramePr>
          <p:cNvPr id="1860612" name="Object 4"/>
          <p:cNvGraphicFramePr>
            <a:graphicFrameLocks noChangeAspect="1"/>
          </p:cNvGraphicFramePr>
          <p:nvPr/>
        </p:nvGraphicFramePr>
        <p:xfrm>
          <a:off x="6934200" y="5729288"/>
          <a:ext cx="433388" cy="652462"/>
        </p:xfrm>
        <a:graphic>
          <a:graphicData uri="http://schemas.openxmlformats.org/presentationml/2006/ole">
            <p:oleObj spid="_x0000_s1860612" name="Clip" r:id="rId3" imgW="1857600" imgH="3995640" progId="">
              <p:embed/>
            </p:oleObj>
          </a:graphicData>
        </a:graphic>
      </p:graphicFrame>
      <p:graphicFrame>
        <p:nvGraphicFramePr>
          <p:cNvPr id="1860613" name="Object 5"/>
          <p:cNvGraphicFramePr>
            <a:graphicFrameLocks noChangeAspect="1"/>
          </p:cNvGraphicFramePr>
          <p:nvPr/>
        </p:nvGraphicFramePr>
        <p:xfrm>
          <a:off x="7731125" y="4213225"/>
          <a:ext cx="1363663" cy="2239963"/>
        </p:xfrm>
        <a:graphic>
          <a:graphicData uri="http://schemas.openxmlformats.org/presentationml/2006/ole">
            <p:oleObj spid="_x0000_s1860613" name="Clip" r:id="rId4" imgW="2025360" imgH="3328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BDA363-D99E-4FB9-A193-705B7A83DFE3}" type="slidenum">
              <a:rPr lang="pt-BR"/>
              <a:pPr/>
              <a:t>4</a:t>
            </a:fld>
            <a:endParaRPr lang="pt-BR"/>
          </a:p>
        </p:txBody>
      </p:sp>
      <p:sp>
        <p:nvSpPr>
          <p:cNvPr id="177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</a:t>
            </a:r>
            <a:r>
              <a:rPr lang="en-US"/>
              <a:t> de Software</a:t>
            </a:r>
          </a:p>
        </p:txBody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dos componentes de um é denominado </a:t>
            </a:r>
            <a:r>
              <a:rPr lang="pt-BR" b="1"/>
              <a:t>sistema de software</a:t>
            </a:r>
            <a:r>
              <a:rPr lang="pt-BR"/>
              <a:t>.</a:t>
            </a:r>
          </a:p>
          <a:p>
            <a:r>
              <a:rPr lang="pt-BR"/>
              <a:t>Compreende os módulos funcionais computadorizados que interagem entre si para proporcionar a automatização de diversas tarefas.</a:t>
            </a:r>
          </a:p>
          <a:p>
            <a:r>
              <a:rPr lang="pt-BR"/>
              <a:t>Característica intrínseca do desenvolvimento de sistemas de software: </a:t>
            </a:r>
            <a:r>
              <a:rPr lang="pt-BR" b="1"/>
              <a:t>complexidade</a:t>
            </a:r>
            <a:r>
              <a:rPr lang="pt-BR"/>
              <a:t>. </a:t>
            </a:r>
            <a:endParaRPr lang="en-US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B8DF6-7148-4917-9D87-B9E2BAA3B331}" type="slidenum">
              <a:rPr lang="pt-BR"/>
              <a:pPr/>
              <a:t>40</a:t>
            </a:fld>
            <a:endParaRPr lang="pt-BR"/>
          </a:p>
        </p:txBody>
      </p:sp>
      <p:sp>
        <p:nvSpPr>
          <p:cNvPr id="188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UML (Linguagem de Modelagem Unificada)</a:t>
            </a:r>
          </a:p>
        </p:txBody>
      </p:sp>
      <p:sp>
        <p:nvSpPr>
          <p:cNvPr id="188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“A UML é a linguagem padrão para visualizar, especificar, construir e documentar os artefatos de software de um sistema.”</a:t>
            </a:r>
          </a:p>
          <a:p>
            <a:pPr>
              <a:lnSpc>
                <a:spcPct val="90000"/>
              </a:lnSpc>
            </a:pPr>
            <a:r>
              <a:rPr lang="pt-BR"/>
              <a:t>Unificação de diversas notações anteriores.</a:t>
            </a:r>
          </a:p>
          <a:p>
            <a:pPr>
              <a:lnSpc>
                <a:spcPct val="90000"/>
              </a:lnSpc>
            </a:pPr>
            <a:r>
              <a:rPr lang="pt-BR"/>
              <a:t>Mentores: Booch, Rumbaugh e Jacobson</a:t>
            </a:r>
          </a:p>
          <a:p>
            <a:pPr lvl="1">
              <a:lnSpc>
                <a:spcPct val="90000"/>
              </a:lnSpc>
            </a:pPr>
            <a:r>
              <a:rPr lang="pt-BR"/>
              <a:t>“Três Amigos”</a:t>
            </a:r>
          </a:p>
          <a:p>
            <a:pPr lvl="1">
              <a:lnSpc>
                <a:spcPct val="90000"/>
              </a:lnSpc>
            </a:pPr>
            <a:r>
              <a:rPr lang="pt-BR"/>
              <a:t>IBM Rational (www.rational.com)</a:t>
            </a:r>
          </a:p>
        </p:txBody>
      </p:sp>
      <p:pic>
        <p:nvPicPr>
          <p:cNvPr id="1882116" name="Picture 4" descr="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8825" y="1295400"/>
            <a:ext cx="4575175" cy="517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9A5B9-B77F-4A3D-98DC-05A1D75B005D}" type="slidenum">
              <a:rPr lang="pt-BR"/>
              <a:pPr/>
              <a:t>41</a:t>
            </a:fld>
            <a:endParaRPr lang="pt-BR"/>
          </a:p>
        </p:txBody>
      </p:sp>
      <p:sp>
        <p:nvSpPr>
          <p:cNvPr id="188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UML (Linguagem de Modelagem Unificada)</a:t>
            </a:r>
            <a:endParaRPr lang="en-US" sz="3200"/>
          </a:p>
        </p:txBody>
      </p:sp>
      <p:sp>
        <p:nvSpPr>
          <p:cNvPr id="188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UML é...</a:t>
            </a:r>
          </a:p>
          <a:p>
            <a:pPr lvl="1">
              <a:lnSpc>
                <a:spcPct val="90000"/>
              </a:lnSpc>
            </a:pPr>
            <a:r>
              <a:rPr lang="pt-BR"/>
              <a:t>uma linguagem visual.</a:t>
            </a:r>
          </a:p>
          <a:p>
            <a:pPr lvl="1">
              <a:lnSpc>
                <a:spcPct val="90000"/>
              </a:lnSpc>
            </a:pPr>
            <a:r>
              <a:rPr lang="pt-BR"/>
              <a:t>independente de linguagem de programação.</a:t>
            </a:r>
          </a:p>
          <a:p>
            <a:pPr lvl="1">
              <a:lnSpc>
                <a:spcPct val="90000"/>
              </a:lnSpc>
            </a:pPr>
            <a:r>
              <a:rPr lang="pt-BR"/>
              <a:t>independente de processo de desenvolvimento.</a:t>
            </a:r>
          </a:p>
          <a:p>
            <a:pPr>
              <a:lnSpc>
                <a:spcPct val="90000"/>
              </a:lnSpc>
            </a:pPr>
            <a:r>
              <a:rPr lang="pt-BR" sz="2000"/>
              <a:t>UML </a:t>
            </a:r>
            <a:r>
              <a:rPr lang="pt-BR" sz="2000" b="1"/>
              <a:t>não</a:t>
            </a:r>
            <a:r>
              <a:rPr lang="pt-BR" sz="2000"/>
              <a:t> é...</a:t>
            </a:r>
          </a:p>
          <a:p>
            <a:pPr lvl="1">
              <a:lnSpc>
                <a:spcPct val="90000"/>
              </a:lnSpc>
            </a:pPr>
            <a:r>
              <a:rPr lang="pt-BR"/>
              <a:t>uma linguagem programação (mas possui versões!).</a:t>
            </a:r>
          </a:p>
          <a:p>
            <a:pPr lvl="1">
              <a:lnSpc>
                <a:spcPct val="90000"/>
              </a:lnSpc>
            </a:pPr>
            <a:r>
              <a:rPr lang="pt-BR"/>
              <a:t>uma técnica de modelagem.</a:t>
            </a:r>
          </a:p>
          <a:p>
            <a:pPr>
              <a:lnSpc>
                <a:spcPct val="90000"/>
              </a:lnSpc>
            </a:pPr>
            <a:r>
              <a:rPr lang="pt-BR" sz="2000"/>
              <a:t>Um processo de desenvolvimento que utilize a UML como linguagem de modelagem envolve a criação de diversos documentos.</a:t>
            </a:r>
          </a:p>
          <a:p>
            <a:pPr lvl="1">
              <a:lnSpc>
                <a:spcPct val="90000"/>
              </a:lnSpc>
            </a:pPr>
            <a:r>
              <a:rPr lang="pt-BR"/>
              <a:t>Estes documentos, denominados </a:t>
            </a:r>
            <a:r>
              <a:rPr lang="pt-BR" b="1"/>
              <a:t>artefatos de software</a:t>
            </a:r>
            <a:r>
              <a:rPr lang="pt-BR"/>
              <a:t>, podem ser textuais ou gráficos.</a:t>
            </a:r>
          </a:p>
          <a:p>
            <a:pPr>
              <a:lnSpc>
                <a:spcPct val="90000"/>
              </a:lnSpc>
            </a:pPr>
            <a:r>
              <a:rPr lang="pt-BR" sz="2000"/>
              <a:t>Os artefatos gráficos produzidos de um sistema OO são definidos através dos </a:t>
            </a:r>
            <a:r>
              <a:rPr lang="pt-BR" sz="2000" b="1"/>
              <a:t>diagramas da UML</a:t>
            </a:r>
            <a:r>
              <a:rPr lang="pt-BR" sz="2000"/>
              <a:t>.</a:t>
            </a:r>
            <a:endParaRPr lang="pt-BR" sz="2200"/>
          </a:p>
        </p:txBody>
      </p:sp>
      <p:pic>
        <p:nvPicPr>
          <p:cNvPr id="1883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8275" y="1538288"/>
            <a:ext cx="2320925" cy="1368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0B0EA-5D18-459B-8CC1-DBE030713F36}" type="slidenum">
              <a:rPr lang="pt-BR"/>
              <a:pPr/>
              <a:t>42</a:t>
            </a:fld>
            <a:endParaRPr lang="pt-BR"/>
          </a:p>
        </p:txBody>
      </p:sp>
      <p:sp>
        <p:nvSpPr>
          <p:cNvPr id="188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Diagramas da UML</a:t>
            </a:r>
          </a:p>
        </p:txBody>
      </p:sp>
      <p:sp>
        <p:nvSpPr>
          <p:cNvPr id="188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diagrama </a:t>
            </a:r>
            <a:r>
              <a:rPr lang="en-US"/>
              <a:t>na UML </a:t>
            </a:r>
            <a:r>
              <a:rPr lang="pt-BR"/>
              <a:t>é uma apresentação de uma coleção de </a:t>
            </a:r>
            <a:r>
              <a:rPr lang="pt-BR" b="1" i="1"/>
              <a:t>elementos gráficos</a:t>
            </a:r>
            <a:r>
              <a:rPr lang="pt-BR"/>
              <a:t> que possuem um significado predefinido. </a:t>
            </a:r>
          </a:p>
          <a:p>
            <a:pPr lvl="1"/>
            <a:r>
              <a:rPr lang="pt-BR"/>
              <a:t>No contexto de desenvolvimento de software,  correspondem a desenhos gráficos que seguem algum padrão lógico.</a:t>
            </a:r>
          </a:p>
          <a:p>
            <a:r>
              <a:rPr lang="pt-BR"/>
              <a:t>Um processo de desenvolvimento que utilize a UML como linguagem de modelagem envolve a criação de diversos documentos.</a:t>
            </a:r>
          </a:p>
          <a:p>
            <a:pPr lvl="1"/>
            <a:r>
              <a:rPr lang="pt-BR" sz="2200"/>
              <a:t>Estes documentos, denominados </a:t>
            </a:r>
            <a:r>
              <a:rPr lang="pt-BR" sz="2200" b="1"/>
              <a:t>artefatos de software</a:t>
            </a:r>
            <a:r>
              <a:rPr lang="pt-BR" sz="2200"/>
              <a:t>, podem ser textuais ou gráficos.</a:t>
            </a:r>
          </a:p>
          <a:p>
            <a:r>
              <a:rPr lang="pt-BR"/>
              <a:t>Os artefatos gráficos produzidos no desenvolvimento de um </a:t>
            </a:r>
            <a:r>
              <a:rPr lang="en-US"/>
              <a:t>SS</a:t>
            </a:r>
            <a:r>
              <a:rPr lang="pt-BR"/>
              <a:t>OO são definidos através dos </a:t>
            </a:r>
            <a:r>
              <a:rPr lang="pt-BR" b="1"/>
              <a:t>diagramas da UML</a:t>
            </a:r>
            <a:r>
              <a:rPr lang="pt-BR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DE3A9B-993B-45CD-9EA8-3186EA105D0A}" type="slidenum">
              <a:rPr lang="pt-BR"/>
              <a:pPr/>
              <a:t>43</a:t>
            </a:fld>
            <a:endParaRPr lang="pt-BR"/>
          </a:p>
        </p:txBody>
      </p:sp>
      <p:sp>
        <p:nvSpPr>
          <p:cNvPr id="186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Diagramas da UML</a:t>
            </a:r>
            <a:r>
              <a:rPr lang="en-US"/>
              <a:t> 2.0</a:t>
            </a:r>
          </a:p>
        </p:txBody>
      </p:sp>
      <p:pic>
        <p:nvPicPr>
          <p:cNvPr id="1865733" name="Picture 5" descr="C:\Documents and Settings\Eduardo\Desktop\paps2a\Figs-2a edicao\jpg\Figura_01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686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420DC-451B-465C-806B-E8BE23FD951F}" type="slidenum">
              <a:rPr lang="pt-BR"/>
              <a:pPr/>
              <a:t>5</a:t>
            </a:fld>
            <a:endParaRPr lang="pt-BR"/>
          </a:p>
        </p:txBody>
      </p:sp>
      <p:graphicFrame>
        <p:nvGraphicFramePr>
          <p:cNvPr id="1888256" name="Object 1024"/>
          <p:cNvGraphicFramePr>
            <a:graphicFrameLocks noChangeAspect="1"/>
          </p:cNvGraphicFramePr>
          <p:nvPr>
            <p:ph idx="1"/>
          </p:nvPr>
        </p:nvGraphicFramePr>
        <p:xfrm>
          <a:off x="1090613" y="1763713"/>
          <a:ext cx="7110412" cy="4283075"/>
        </p:xfrm>
        <a:graphic>
          <a:graphicData uri="http://schemas.openxmlformats.org/presentationml/2006/ole">
            <p:oleObj spid="_x0000_s1888256" name="Visio" r:id="rId4" imgW="2663190" imgH="1640205" progId="Visio.Drawing.11">
              <p:embed/>
            </p:oleObj>
          </a:graphicData>
        </a:graphic>
      </p:graphicFrame>
      <p:sp>
        <p:nvSpPr>
          <p:cNvPr id="178073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5650" y="2349500"/>
            <a:ext cx="39243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Uma analogia...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807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Sistemas</a:t>
            </a:r>
            <a:r>
              <a:rPr lang="en-US"/>
              <a:t>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947C9-4DB1-4CD3-BD58-B3C9B6F8505C}" type="slidenum">
              <a:rPr lang="pt-BR"/>
              <a:pPr/>
              <a:t>6</a:t>
            </a:fld>
            <a:endParaRPr lang="pt-BR"/>
          </a:p>
        </p:txBody>
      </p:sp>
      <p:sp>
        <p:nvSpPr>
          <p:cNvPr id="178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2800"/>
              <a:t>1.1 </a:t>
            </a:r>
            <a:r>
              <a:rPr lang="pt-BR" sz="2800"/>
              <a:t>Modelagem de sistemas </a:t>
            </a:r>
            <a:r>
              <a:rPr lang="en-US" sz="2800"/>
              <a:t>de software</a:t>
            </a:r>
          </a:p>
        </p:txBody>
      </p:sp>
      <p:sp>
        <p:nvSpPr>
          <p:cNvPr id="17827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1889280" name="Object 0"/>
          <p:cNvGraphicFramePr>
            <a:graphicFrameLocks noChangeAspect="1"/>
          </p:cNvGraphicFramePr>
          <p:nvPr/>
        </p:nvGraphicFramePr>
        <p:xfrm>
          <a:off x="2971800" y="990600"/>
          <a:ext cx="3276600" cy="2503488"/>
        </p:xfrm>
        <a:graphic>
          <a:graphicData uri="http://schemas.openxmlformats.org/presentationml/2006/ole">
            <p:oleObj spid="_x0000_s188928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2B342-90DB-4153-A144-66E73BE6D8B7}" type="slidenum">
              <a:rPr lang="pt-BR"/>
              <a:pPr/>
              <a:t>7</a:t>
            </a:fld>
            <a:endParaRPr lang="pt-BR"/>
          </a:p>
        </p:txBody>
      </p:sp>
      <p:sp>
        <p:nvSpPr>
          <p:cNvPr id="1784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Modelos de Software</a:t>
            </a:r>
          </a:p>
        </p:txBody>
      </p:sp>
      <p:pic>
        <p:nvPicPr>
          <p:cNvPr id="1784835" name="Picture 3" descr="BLUEPRI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48400" y="5105400"/>
            <a:ext cx="1963738" cy="1341438"/>
          </a:xfrm>
          <a:noFill/>
          <a:ln/>
        </p:spPr>
      </p:pic>
      <p:sp>
        <p:nvSpPr>
          <p:cNvPr id="1784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  <a:noFill/>
          <a:ln/>
        </p:spPr>
        <p:txBody>
          <a:bodyPr/>
          <a:lstStyle/>
          <a:p>
            <a:r>
              <a:rPr lang="pt-BR"/>
              <a:t>Na construção de sistemas de software, assim como na construção de sistemas habitacionais, também há uma gradação de complexidade. </a:t>
            </a:r>
          </a:p>
          <a:p>
            <a:pPr lvl="1"/>
            <a:r>
              <a:rPr lang="pt-BR"/>
              <a:t>A construção desses sistemas necessita de um planejamento inicial. </a:t>
            </a:r>
            <a:endParaRPr lang="en-US"/>
          </a:p>
          <a:p>
            <a:r>
              <a:rPr lang="en-US"/>
              <a:t>U</a:t>
            </a:r>
            <a:r>
              <a:rPr lang="pt-BR"/>
              <a:t>m modelo pode ser visto como uma representação idealizada de um sistema </a:t>
            </a:r>
            <a:r>
              <a:rPr lang="en-US"/>
              <a:t>que se planeja construir</a:t>
            </a:r>
            <a:r>
              <a:rPr lang="pt-BR"/>
              <a:t>. </a:t>
            </a:r>
          </a:p>
          <a:p>
            <a:r>
              <a:rPr lang="pt-BR"/>
              <a:t>Maquetes de edifícios e de aviões e plantas de circuitos eletrônicos são apenas alguns exemplos de modelos. </a:t>
            </a:r>
            <a:endParaRPr lang="en-US"/>
          </a:p>
          <a:p>
            <a:endParaRPr lang="en-US"/>
          </a:p>
        </p:txBody>
      </p:sp>
      <p:pic>
        <p:nvPicPr>
          <p:cNvPr id="1784837" name="Picture 5" descr="2b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845050"/>
            <a:ext cx="19812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18FCA-32C2-44A6-B5B9-4E1859649914}" type="slidenum">
              <a:rPr lang="pt-BR"/>
              <a:pPr/>
              <a:t>8</a:t>
            </a:fld>
            <a:endParaRPr lang="pt-BR"/>
          </a:p>
        </p:txBody>
      </p:sp>
      <p:sp>
        <p:nvSpPr>
          <p:cNvPr id="17889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princípio, podemos ver a construção de modelos como uma atividade que atrasa o desenvolvimento do software propriamente dito.</a:t>
            </a:r>
          </a:p>
          <a:p>
            <a:r>
              <a:rPr lang="pt-BR"/>
              <a:t>Mas essa atividade propicia...</a:t>
            </a:r>
          </a:p>
          <a:p>
            <a:pPr lvl="1"/>
            <a:r>
              <a:rPr lang="pt-BR"/>
              <a:t>O </a:t>
            </a:r>
            <a:r>
              <a:rPr lang="pt-BR" b="1" u="sng"/>
              <a:t>gerenciamento da complexidade</a:t>
            </a:r>
            <a:r>
              <a:rPr lang="pt-BR"/>
              <a:t> inerente ao desenvolvimento de software.</a:t>
            </a:r>
          </a:p>
          <a:p>
            <a:pPr lvl="1"/>
            <a:r>
              <a:rPr lang="pt-BR"/>
              <a:t>A </a:t>
            </a:r>
            <a:r>
              <a:rPr lang="pt-BR" b="1" u="sng"/>
              <a:t>comunicação</a:t>
            </a:r>
            <a:r>
              <a:rPr lang="pt-BR"/>
              <a:t> entre as pessoas envolvidas.</a:t>
            </a:r>
          </a:p>
          <a:p>
            <a:pPr lvl="1"/>
            <a:r>
              <a:rPr lang="pt-BR"/>
              <a:t>A </a:t>
            </a:r>
            <a:r>
              <a:rPr lang="pt-BR" b="1" u="sng"/>
              <a:t>redução dos custos</a:t>
            </a:r>
            <a:r>
              <a:rPr lang="pt-BR"/>
              <a:t> no desenvolvimento.</a:t>
            </a:r>
          </a:p>
          <a:p>
            <a:pPr lvl="1"/>
            <a:r>
              <a:rPr lang="pt-BR"/>
              <a:t>A </a:t>
            </a:r>
            <a:r>
              <a:rPr lang="pt-BR" b="1" u="sng"/>
              <a:t>predição do comportamento</a:t>
            </a:r>
            <a:r>
              <a:rPr lang="pt-BR"/>
              <a:t> futuro do sistema.  </a:t>
            </a:r>
          </a:p>
          <a:p>
            <a:r>
              <a:rPr lang="pt-BR"/>
              <a:t>Entretanto, note o fator </a:t>
            </a:r>
            <a:r>
              <a:rPr lang="pt-BR" b="1" u="sng"/>
              <a:t>complexidade</a:t>
            </a:r>
            <a:r>
              <a:rPr lang="pt-BR"/>
              <a:t> como condicionante dessas vantagens.</a:t>
            </a:r>
          </a:p>
        </p:txBody>
      </p:sp>
      <p:sp>
        <p:nvSpPr>
          <p:cNvPr id="1788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z="3200"/>
              <a:t>Razões para construção de modelos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51C1B8-986C-4BD6-8159-E49434F0F39A}" type="slidenum">
              <a:rPr lang="pt-BR"/>
              <a:pPr/>
              <a:t>9</a:t>
            </a:fld>
            <a:endParaRPr lang="pt-BR"/>
          </a:p>
        </p:txBody>
      </p:sp>
      <p:sp>
        <p:nvSpPr>
          <p:cNvPr id="1868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Diagramas</a:t>
            </a:r>
            <a:r>
              <a:rPr lang="en-US"/>
              <a:t> e Documentação</a:t>
            </a:r>
            <a:endParaRPr lang="pt-BR"/>
          </a:p>
        </p:txBody>
      </p:sp>
      <p:sp>
        <p:nvSpPr>
          <p:cNvPr id="186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 contexto de desenvolvimento de software,  correspondem a desenhos gráficos que seguem algum padrão lógico.</a:t>
            </a:r>
          </a:p>
          <a:p>
            <a:r>
              <a:rPr lang="pt-BR"/>
              <a:t>Podemos também dizer que um diagrama é uma apresentação de uma coleção de elementos gráficos que possuem um </a:t>
            </a:r>
            <a:r>
              <a:rPr lang="pt-BR" u="sng"/>
              <a:t>significado</a:t>
            </a:r>
            <a:r>
              <a:rPr lang="pt-BR"/>
              <a:t> predefinido. </a:t>
            </a:r>
          </a:p>
          <a:p>
            <a:r>
              <a:rPr lang="pt-BR"/>
              <a:t>Diagramas normalmente são construídos de acordo com </a:t>
            </a:r>
            <a:r>
              <a:rPr lang="pt-BR" u="sng"/>
              <a:t>regras de notação</a:t>
            </a:r>
            <a:r>
              <a:rPr lang="pt-BR"/>
              <a:t> bem definidas.</a:t>
            </a:r>
          </a:p>
          <a:p>
            <a:pPr lvl="1"/>
            <a:r>
              <a:rPr lang="pt-BR"/>
              <a:t>Ou seja, cada forma gráfica utilizada em um diagrama de modelagem tem um significado específico.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2823</Words>
  <Application>Microsoft Office PowerPoint</Application>
  <PresentationFormat>Apresentação na tela (4:3)</PresentationFormat>
  <Paragraphs>333</Paragraphs>
  <Slides>43</Slides>
  <Notes>22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Design padrão</vt:lpstr>
      <vt:lpstr>Visio</vt:lpstr>
      <vt:lpstr>Clip</vt:lpstr>
      <vt:lpstr>Microsoft ClipArt Gallery</vt:lpstr>
      <vt:lpstr>Princípios de Análise  e Projeto de Sistemas  com UML 3ª edição (2015)</vt:lpstr>
      <vt:lpstr>Capítulo 1 Visão Geral</vt:lpstr>
      <vt:lpstr>Sistemas de Informações</vt:lpstr>
      <vt:lpstr>Sistemas de Software</vt:lpstr>
      <vt:lpstr>Sistemas de Software</vt:lpstr>
      <vt:lpstr>1.1 Modelagem de sistemas de software</vt:lpstr>
      <vt:lpstr>Modelos de Software</vt:lpstr>
      <vt:lpstr>Razões para construção de modelos</vt:lpstr>
      <vt:lpstr>Diagramas e Documentação</vt:lpstr>
      <vt:lpstr>Diagramas e Documentação</vt:lpstr>
      <vt:lpstr>Modelagem de Software</vt:lpstr>
      <vt:lpstr>1.2 O paradigma da orientação a objetos</vt:lpstr>
      <vt:lpstr>Paradigma?</vt:lpstr>
      <vt:lpstr>O Paradigma da Orientação a Objetos</vt:lpstr>
      <vt:lpstr>Analogia Biológica</vt:lpstr>
      <vt:lpstr>Fundamentos da Orientação a Objetos</vt:lpstr>
      <vt:lpstr>SSOO: uma analogia</vt:lpstr>
      <vt:lpstr>Paradigma da Orientação a Objetos</vt:lpstr>
      <vt:lpstr>Conceitos e Princípios da OO</vt:lpstr>
      <vt:lpstr>Classes, objetos e mensagens</vt:lpstr>
      <vt:lpstr>O que é uma classe?</vt:lpstr>
      <vt:lpstr>Abstração</vt:lpstr>
      <vt:lpstr>Abstração na orientação a objetos </vt:lpstr>
      <vt:lpstr>Objetos como abstrações</vt:lpstr>
      <vt:lpstr>Classe X Objeto</vt:lpstr>
      <vt:lpstr>Mensagens</vt:lpstr>
      <vt:lpstr>Mensagens</vt:lpstr>
      <vt:lpstr>Encapsulamento</vt:lpstr>
      <vt:lpstr>Encapsulamento</vt:lpstr>
      <vt:lpstr>Encapsulamento</vt:lpstr>
      <vt:lpstr>Polimorfismo</vt:lpstr>
      <vt:lpstr>Polimorfismo</vt:lpstr>
      <vt:lpstr>Generalização (Herança)</vt:lpstr>
      <vt:lpstr>Herança</vt:lpstr>
      <vt:lpstr>1.3 Evolução histórica da modelagem de sistemas 1.4 A Linguagem de modelagem unificada</vt:lpstr>
      <vt:lpstr>Evolução do Hardware</vt:lpstr>
      <vt:lpstr>Evolução do Software</vt:lpstr>
      <vt:lpstr>Evolução do Software</vt:lpstr>
      <vt:lpstr>Necessidade de um Padrão</vt:lpstr>
      <vt:lpstr>UML (Linguagem de Modelagem Unificada)</vt:lpstr>
      <vt:lpstr>UML (Linguagem de Modelagem Unificada)</vt:lpstr>
      <vt:lpstr>Diagramas da UML</vt:lpstr>
      <vt:lpstr>Diagramas da UML 2.0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</dc:creator>
  <cp:lastModifiedBy>Eduardo</cp:lastModifiedBy>
  <cp:revision>331</cp:revision>
  <dcterms:created xsi:type="dcterms:W3CDTF">2004-06-18T14:30:18Z</dcterms:created>
  <dcterms:modified xsi:type="dcterms:W3CDTF">2015-03-11T15:05:30Z</dcterms:modified>
</cp:coreProperties>
</file>