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1242" r:id="rId2"/>
    <p:sldId id="1222" r:id="rId3"/>
    <p:sldId id="1239" r:id="rId4"/>
    <p:sldId id="1223" r:id="rId5"/>
    <p:sldId id="1225" r:id="rId6"/>
    <p:sldId id="1226" r:id="rId7"/>
    <p:sldId id="1227" r:id="rId8"/>
    <p:sldId id="1228" r:id="rId9"/>
    <p:sldId id="1230" r:id="rId10"/>
    <p:sldId id="1231" r:id="rId11"/>
    <p:sldId id="1232" r:id="rId12"/>
    <p:sldId id="1234" r:id="rId13"/>
    <p:sldId id="1235" r:id="rId14"/>
    <p:sldId id="1236" r:id="rId15"/>
    <p:sldId id="1237" r:id="rId16"/>
    <p:sldId id="1240" r:id="rId17"/>
    <p:sldId id="1241" r:id="rId1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2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B1C"/>
    <a:srgbClr val="FF9900"/>
    <a:srgbClr val="B52228"/>
    <a:srgbClr val="D41035"/>
    <a:srgbClr val="D0CED0"/>
    <a:srgbClr val="FF3300"/>
    <a:srgbClr val="FF99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2611" autoAdjust="0"/>
  </p:normalViewPr>
  <p:slideViewPr>
    <p:cSldViewPr>
      <p:cViewPr>
        <p:scale>
          <a:sx n="75" d="100"/>
          <a:sy n="75" d="100"/>
        </p:scale>
        <p:origin x="-1224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46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59D85229-AFE4-46F9-8EB9-7FD421DCF3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37B654-15C0-4BD4-AB25-D08EE3B3C852}" type="slidenum">
              <a:rPr lang="pt-BR">
                <a:latin typeface="Arial" charset="0"/>
              </a:rPr>
              <a:pPr/>
              <a:t>1</a:t>
            </a:fld>
            <a:endParaRPr lang="pt-BR">
              <a:latin typeface="Arial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5449DD-8410-462E-AF9D-E7DEB496AFC7}" type="slidenum">
              <a:rPr lang="pt-BR">
                <a:latin typeface="Arial" charset="0"/>
              </a:rPr>
              <a:pPr/>
              <a:t>11</a:t>
            </a:fld>
            <a:endParaRPr lang="pt-BR">
              <a:latin typeface="Arial" charset="0"/>
            </a:endParaRPr>
          </a:p>
        </p:txBody>
      </p:sp>
      <p:sp>
        <p:nvSpPr>
          <p:cNvPr id="29699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275281-21E8-4332-8A2B-BB123ED0766E}" type="slidenum">
              <a:rPr lang="pt-BR">
                <a:latin typeface="Arial" charset="0"/>
              </a:rPr>
              <a:pPr/>
              <a:t>12</a:t>
            </a:fld>
            <a:endParaRPr lang="pt-BR">
              <a:latin typeface="Arial" charset="0"/>
            </a:endParaRPr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10BA81-FF10-45E6-8635-9340871B1A1A}" type="slidenum">
              <a:rPr lang="pt-BR">
                <a:latin typeface="Arial" charset="0"/>
              </a:rPr>
              <a:pPr/>
              <a:t>13</a:t>
            </a:fld>
            <a:endParaRPr lang="pt-BR">
              <a:latin typeface="Arial" charset="0"/>
            </a:endParaRPr>
          </a:p>
        </p:txBody>
      </p:sp>
      <p:sp>
        <p:nvSpPr>
          <p:cNvPr id="31747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805E00-E3CE-42D4-A9D8-760DD54DAEA0}" type="slidenum">
              <a:rPr lang="pt-BR">
                <a:latin typeface="Arial" charset="0"/>
              </a:rPr>
              <a:pPr/>
              <a:t>14</a:t>
            </a:fld>
            <a:endParaRPr lang="pt-BR">
              <a:latin typeface="Arial" charset="0"/>
            </a:endParaRPr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54EC7B-D745-4A8B-8520-566FE58A83FF}" type="slidenum">
              <a:rPr lang="pt-BR">
                <a:latin typeface="Arial" charset="0"/>
              </a:rPr>
              <a:pPr/>
              <a:t>15</a:t>
            </a:fld>
            <a:endParaRPr lang="pt-BR">
              <a:latin typeface="Arial" charset="0"/>
            </a:endParaRPr>
          </a:p>
        </p:txBody>
      </p:sp>
      <p:sp>
        <p:nvSpPr>
          <p:cNvPr id="3379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0C2DB4-C634-4B41-A432-D8C92E198BA7}" type="slidenum">
              <a:rPr lang="pt-BR">
                <a:latin typeface="Arial" charset="0"/>
              </a:rPr>
              <a:pPr/>
              <a:t>2</a:t>
            </a:fld>
            <a:endParaRPr 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7410C6-89A6-4DC0-8498-FC6704E68DF3}" type="slidenum">
              <a:rPr lang="pt-BR">
                <a:latin typeface="Arial" charset="0"/>
              </a:rPr>
              <a:pPr/>
              <a:t>4</a:t>
            </a:fld>
            <a:endParaRPr lang="pt-BR">
              <a:latin typeface="Arial" charset="0"/>
            </a:endParaRPr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334151-3514-4235-A259-ED07336C7A8F}" type="slidenum">
              <a:rPr lang="pt-BR">
                <a:latin typeface="Arial" charset="0"/>
              </a:rPr>
              <a:pPr/>
              <a:t>5</a:t>
            </a:fld>
            <a:endParaRPr lang="pt-BR">
              <a:latin typeface="Arial" charset="0"/>
            </a:endParaRPr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A5E486-662B-4A39-A0CF-A8C7011BDCE9}" type="slidenum">
              <a:rPr lang="pt-BR">
                <a:latin typeface="Arial" charset="0"/>
              </a:rPr>
              <a:pPr/>
              <a:t>6</a:t>
            </a:fld>
            <a:endParaRPr lang="pt-BR">
              <a:latin typeface="Arial" charset="0"/>
            </a:endParaRPr>
          </a:p>
        </p:txBody>
      </p:sp>
      <p:sp>
        <p:nvSpPr>
          <p:cNvPr id="24579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1A4EB6-1E72-4476-917E-246CEA8B0F0F}" type="slidenum">
              <a:rPr lang="pt-BR">
                <a:latin typeface="Arial" charset="0"/>
              </a:rPr>
              <a:pPr/>
              <a:t>7</a:t>
            </a:fld>
            <a:endParaRPr lang="pt-BR">
              <a:latin typeface="Arial" charset="0"/>
            </a:endParaRPr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38C6-1CAF-4113-817D-F38BDC171B0A}" type="slidenum">
              <a:rPr lang="pt-BR">
                <a:latin typeface="Arial" charset="0"/>
              </a:rPr>
              <a:pPr/>
              <a:t>8</a:t>
            </a:fld>
            <a:endParaRPr lang="pt-BR">
              <a:latin typeface="Arial" charset="0"/>
            </a:endParaRPr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C6B275-DF03-466F-AFEA-C1DDA709EDCF}" type="slidenum">
              <a:rPr lang="pt-BR">
                <a:latin typeface="Arial" charset="0"/>
              </a:rPr>
              <a:pPr/>
              <a:t>9</a:t>
            </a:fld>
            <a:endParaRPr lang="pt-BR">
              <a:latin typeface="Arial" charset="0"/>
            </a:endParaRPr>
          </a:p>
        </p:txBody>
      </p:sp>
      <p:sp>
        <p:nvSpPr>
          <p:cNvPr id="2765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0FBC30-1498-4DA3-B091-AE7C4CE627E6}" type="slidenum">
              <a:rPr lang="pt-BR">
                <a:latin typeface="Arial" charset="0"/>
              </a:rPr>
              <a:pPr/>
              <a:t>10</a:t>
            </a:fld>
            <a:endParaRPr lang="pt-BR">
              <a:latin typeface="Arial" charset="0"/>
            </a:endParaRPr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D525E-2086-4914-9ED2-30753F4F1F3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2C76A-D25A-427B-B04B-1555D56A2E9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E44BB-2A48-4CC8-8F90-1F85A05B605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F15F2-5C3E-4154-84B6-0767EF60688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950599-87A9-415E-89E2-05EAA0EDBC6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2195F-CF3A-4D56-B0E5-B1A1B1A0723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47365-9923-4847-AB5B-2935D8759C1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16244-6BE4-4F5C-B846-BE94F3ED38C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990AC-EBFA-4AD8-84CF-72748C208D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E55A87-CA13-4BE2-BAEA-9E6E20E1681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00212F-DFB3-4D79-BA81-F9E55BE184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6A11A-5FC2-47DC-923D-05206E5D083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71600" y="6245225"/>
            <a:ext cx="5486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245225"/>
            <a:ext cx="1295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fld id="{F3F9D136-BB0F-4F1F-B706-E4678DCB0BC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21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066800" y="1066800"/>
            <a:ext cx="7010400" cy="23622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Princípios de Análise </a:t>
            </a:r>
            <a:b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</a:br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e Projeto de Sistemas </a:t>
            </a:r>
            <a:b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</a:br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com UML</a:t>
            </a:r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pt-BR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pt-BR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ª edição (2015)</a:t>
            </a:r>
            <a:endParaRPr lang="pt-BR" sz="40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23" name="Oval 1027"/>
          <p:cNvSpPr>
            <a:spLocks noChangeArrowheads="1"/>
          </p:cNvSpPr>
          <p:nvPr/>
        </p:nvSpPr>
        <p:spPr bwMode="auto">
          <a:xfrm>
            <a:off x="4594225" y="1401763"/>
            <a:ext cx="46038" cy="12700"/>
          </a:xfrm>
          <a:prstGeom prst="ellipse">
            <a:avLst/>
          </a:prstGeom>
          <a:solidFill>
            <a:srgbClr val="8C8C8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24" name="Rectangle 102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Eduardo Bezerra</a:t>
            </a:r>
            <a:br>
              <a:rPr lang="en-US" smtClean="0"/>
            </a:br>
            <a:r>
              <a:rPr lang="pt-BR" smtClean="0"/>
              <a:t>Editora</a:t>
            </a:r>
            <a:r>
              <a:rPr lang="en-US" smtClean="0"/>
              <a:t> Campus/Elsevier</a:t>
            </a:r>
          </a:p>
        </p:txBody>
      </p:sp>
      <p:pic>
        <p:nvPicPr>
          <p:cNvPr id="5125" name="Imagem 7" descr="papsuml-3ed-capa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59563" y="2997200"/>
            <a:ext cx="2268537" cy="320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>
                <a:latin typeface="Arial" charset="0"/>
              </a:rPr>
              <a:t>Princípios de Análise e Projeto de Sistemas com UML - </a:t>
            </a:r>
            <a:r>
              <a:rPr lang="pt-BR" dirty="0" smtClean="0">
                <a:latin typeface="Arial" charset="0"/>
              </a:rPr>
              <a:t>3ª edição</a:t>
            </a:r>
            <a:endParaRPr lang="pt-BR" dirty="0">
              <a:latin typeface="Arial" charset="0"/>
            </a:endParaRPr>
          </a:p>
        </p:txBody>
      </p:sp>
      <p:sp>
        <p:nvSpPr>
          <p:cNvPr id="11267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07273C7-3213-4CB3-93F7-9AB3C7F49FD0}" type="slidenum">
              <a:rPr lang="pt-BR">
                <a:latin typeface="Arial" charset="0"/>
              </a:rPr>
              <a:pPr/>
              <a:t>10</a:t>
            </a:fld>
            <a:endParaRPr lang="pt-BR">
              <a:latin typeface="Arial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Restrições </a:t>
            </a:r>
            <a:endParaRPr lang="en-US" smtClean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mtClean="0"/>
              <a:t>A todo elemento da UML está associada alguma </a:t>
            </a:r>
            <a:r>
              <a:rPr lang="pt-BR" i="1" smtClean="0"/>
              <a:t>semântica</a:t>
            </a:r>
            <a:r>
              <a:rPr lang="pt-BR" smtClean="0"/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Cada elemento gráfico possui um significado bem definido que, uma vez entendido, fica implícito na utilização do elemento em algum diagrama.</a:t>
            </a:r>
          </a:p>
          <a:p>
            <a:pPr eaLnBrk="1" hangingPunct="1">
              <a:lnSpc>
                <a:spcPct val="80000"/>
              </a:lnSpc>
            </a:pPr>
            <a:r>
              <a:rPr lang="pt-BR" smtClean="0"/>
              <a:t>As </a:t>
            </a:r>
            <a:r>
              <a:rPr lang="pt-BR" i="1" smtClean="0"/>
              <a:t>restrições</a:t>
            </a:r>
            <a:r>
              <a:rPr lang="pt-BR" smtClean="0"/>
              <a:t> permitem estender ou alterar a semântica natural de um elemento gráfico.</a:t>
            </a:r>
          </a:p>
          <a:p>
            <a:pPr eaLnBrk="1" hangingPunct="1">
              <a:lnSpc>
                <a:spcPct val="80000"/>
              </a:lnSpc>
            </a:pPr>
            <a:r>
              <a:rPr lang="pt-BR" smtClean="0"/>
              <a:t>Este mecanismo geral especifica restrições sobre um ou mais valores de um ou mais elementos de um modelo.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>
                <a:latin typeface="Arial" charset="0"/>
              </a:rPr>
              <a:t>Princípios de Análise e Projeto de Sistemas com UML - </a:t>
            </a:r>
            <a:r>
              <a:rPr lang="pt-BR" dirty="0" smtClean="0">
                <a:latin typeface="Arial" charset="0"/>
              </a:rPr>
              <a:t>3ª edição</a:t>
            </a:r>
            <a:endParaRPr lang="pt-BR" dirty="0">
              <a:latin typeface="Arial" charset="0"/>
            </a:endParaRPr>
          </a:p>
        </p:txBody>
      </p:sp>
      <p:sp>
        <p:nvSpPr>
          <p:cNvPr id="12291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3A0618B-1025-4DF2-9896-EE5369A0AA43}" type="slidenum">
              <a:rPr lang="pt-BR">
                <a:latin typeface="Arial" charset="0"/>
              </a:rPr>
              <a:pPr/>
              <a:t>11</a:t>
            </a:fld>
            <a:endParaRPr lang="pt-BR">
              <a:latin typeface="Arial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Restrições </a:t>
            </a:r>
            <a:endParaRPr lang="en-US" smtClean="0"/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mtClean="0"/>
              <a:t>A UML define uma linguagem formal que pode ser utilizada para especificar restrições sobre diversos elementos de um modelo.</a:t>
            </a:r>
          </a:p>
          <a:p>
            <a:pPr eaLnBrk="1" hangingPunct="1">
              <a:lnSpc>
                <a:spcPct val="80000"/>
              </a:lnSpc>
            </a:pPr>
            <a:r>
              <a:rPr lang="pt-BR" smtClean="0"/>
              <a:t>Esta linguagem se chama </a:t>
            </a:r>
            <a:r>
              <a:rPr lang="pt-BR" b="1" i="1" smtClean="0"/>
              <a:t>OCL</a:t>
            </a:r>
            <a:r>
              <a:rPr lang="pt-BR" smtClean="0"/>
              <a:t>, a </a:t>
            </a:r>
            <a:r>
              <a:rPr lang="pt-BR" b="1" i="1" smtClean="0"/>
              <a:t>Linguagem de Restrição de Objetos</a:t>
            </a:r>
            <a:r>
              <a:rPr lang="pt-BR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pt-BR" smtClean="0"/>
              <a:t>A OCL pode ser utilizada para definir expressões de navegação entre objetos expressões lógicas, consulta, etc.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>
                <a:latin typeface="Arial" charset="0"/>
              </a:rPr>
              <a:t>Princípios de Análise e Projeto de Sistemas com UML - </a:t>
            </a:r>
            <a:r>
              <a:rPr lang="pt-BR" dirty="0" smtClean="0">
                <a:latin typeface="Arial" charset="0"/>
              </a:rPr>
              <a:t>3ª edição</a:t>
            </a:r>
            <a:endParaRPr lang="pt-BR" dirty="0">
              <a:latin typeface="Arial" charset="0"/>
            </a:endParaRPr>
          </a:p>
        </p:txBody>
      </p:sp>
      <p:sp>
        <p:nvSpPr>
          <p:cNvPr id="13315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A619546-6AD7-43A5-995E-9F540A61ED67}" type="slidenum">
              <a:rPr lang="pt-BR">
                <a:latin typeface="Arial" charset="0"/>
              </a:rPr>
              <a:pPr/>
              <a:t>12</a:t>
            </a:fld>
            <a:endParaRPr lang="pt-BR">
              <a:latin typeface="Arial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Pacotes</a:t>
            </a:r>
            <a:endParaRPr lang="en-US" smtClean="0"/>
          </a:p>
        </p:txBody>
      </p:sp>
      <p:pic>
        <p:nvPicPr>
          <p:cNvPr id="13317" name="Picture 3" descr="Figura_12_1"/>
          <p:cNvPicPr>
            <a:picLocks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443038" y="4240213"/>
            <a:ext cx="7167562" cy="2541587"/>
          </a:xfrm>
          <a:noFill/>
        </p:spPr>
      </p:pic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pt-BR" sz="2400">
                <a:latin typeface="Times New Roman" pitchFamily="18" charset="0"/>
              </a:rPr>
              <a:t>Um mecanismo de agrupamento geral que pode ser utilizado para agrupar vários artefatos de um modelo.</a:t>
            </a:r>
          </a:p>
          <a:p>
            <a:pPr marL="342900" indent="-342900" algn="just"/>
            <a:r>
              <a:rPr lang="pt-BR" sz="2400">
                <a:latin typeface="Times New Roman" pitchFamily="18" charset="0"/>
              </a:rPr>
              <a:t>Notação: uma pasta com uma aba.</a:t>
            </a:r>
          </a:p>
          <a:p>
            <a:pPr marL="342900" indent="-342900"/>
            <a:r>
              <a:rPr lang="pt-BR" sz="2400">
                <a:latin typeface="Times New Roman" pitchFamily="18" charset="0"/>
              </a:rPr>
              <a:t>Conteúdo, duas maneiras de representar graficamente:</a:t>
            </a:r>
          </a:p>
          <a:p>
            <a:pPr marL="742950" lvl="1" indent="-285750">
              <a:buFontTx/>
              <a:buChar char="–"/>
            </a:pPr>
            <a:r>
              <a:rPr lang="pt-BR" sz="2000">
                <a:latin typeface="Times New Roman" pitchFamily="18" charset="0"/>
              </a:rPr>
              <a:t>1) exibir o conteúdo dentro do pacote</a:t>
            </a:r>
          </a:p>
          <a:p>
            <a:pPr marL="742950" lvl="1" indent="-285750">
              <a:buFontTx/>
              <a:buChar char="–"/>
            </a:pPr>
            <a:r>
              <a:rPr lang="pt-BR" sz="2000">
                <a:latin typeface="Times New Roman" pitchFamily="18" charset="0"/>
              </a:rPr>
              <a:t>2) “pendurar” os elementos agrupados no ícone do pacote.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>
                <a:latin typeface="Arial" charset="0"/>
              </a:rPr>
              <a:t>Princípios de Análise e Projeto de Sistemas com UML - </a:t>
            </a:r>
            <a:r>
              <a:rPr lang="pt-BR" dirty="0" smtClean="0">
                <a:latin typeface="Arial" charset="0"/>
              </a:rPr>
              <a:t>3ª edição</a:t>
            </a:r>
            <a:endParaRPr lang="pt-BR" dirty="0">
              <a:latin typeface="Arial" charset="0"/>
            </a:endParaRPr>
          </a:p>
        </p:txBody>
      </p:sp>
      <p:sp>
        <p:nvSpPr>
          <p:cNvPr id="14339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79AFF74-4073-4D20-8D9E-7C2CBDBCD870}" type="slidenum">
              <a:rPr lang="pt-BR">
                <a:latin typeface="Arial" charset="0"/>
              </a:rPr>
              <a:pPr/>
              <a:t>13</a:t>
            </a:fld>
            <a:endParaRPr lang="pt-BR">
              <a:latin typeface="Arial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Pacotes</a:t>
            </a:r>
            <a:endParaRPr lang="en-US" smtClean="0"/>
          </a:p>
        </p:txBody>
      </p:sp>
      <p:pic>
        <p:nvPicPr>
          <p:cNvPr id="14341" name="Picture 3" descr="Figura_12_2"/>
          <p:cNvPicPr>
            <a:picLocks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492500" y="2565400"/>
            <a:ext cx="4191000" cy="3573463"/>
          </a:xfrm>
          <a:noFill/>
        </p:spPr>
      </p:pic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914400" y="1600200"/>
            <a:ext cx="7834313" cy="125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pt-BR" sz="2400">
                <a:latin typeface="Times New Roman" pitchFamily="18" charset="0"/>
              </a:rPr>
              <a:t>Pacotes podem ser agrupados dentro de outros pacotes, formando uma hierarquia de contenção.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Rodapé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>
                <a:latin typeface="Arial" charset="0"/>
              </a:rPr>
              <a:t>Princípios de Análise e Projeto de Sistemas com UML - </a:t>
            </a:r>
            <a:r>
              <a:rPr lang="pt-BR" dirty="0" smtClean="0">
                <a:latin typeface="Arial" charset="0"/>
              </a:rPr>
              <a:t>3ª edição</a:t>
            </a:r>
            <a:endParaRPr lang="pt-BR" dirty="0">
              <a:latin typeface="Arial" charset="0"/>
            </a:endParaRPr>
          </a:p>
        </p:txBody>
      </p:sp>
      <p:sp>
        <p:nvSpPr>
          <p:cNvPr id="15363" name="Espaço Reservado para Número de Slide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F5689B9-416C-4B68-BA1B-BA40DD8116FE}" type="slidenum">
              <a:rPr lang="pt-BR">
                <a:latin typeface="Arial" charset="0"/>
              </a:rPr>
              <a:pPr/>
              <a:t>14</a:t>
            </a:fld>
            <a:endParaRPr lang="pt-BR">
              <a:latin typeface="Arial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smtClean="0"/>
              <a:t>Pacotes</a:t>
            </a:r>
            <a:r>
              <a:rPr lang="en-US" sz="3200" smtClean="0"/>
              <a:t> e v</a:t>
            </a:r>
            <a:r>
              <a:rPr lang="pt-BR" sz="3200" smtClean="0"/>
              <a:t>isibilidade</a:t>
            </a:r>
            <a:endParaRPr lang="en-US" sz="3200" smtClean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837488" cy="1250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mtClean="0"/>
              <a:t>Cada elemento de um pacote pode ter visibilidade pública, protegida ou privativa.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Exemplo:</a:t>
            </a:r>
          </a:p>
        </p:txBody>
      </p:sp>
      <p:pic>
        <p:nvPicPr>
          <p:cNvPr id="15366" name="Picture 4" descr="Figura_12_3"/>
          <p:cNvPicPr>
            <a:picLocks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509713" y="3140075"/>
            <a:ext cx="6610350" cy="157638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>
                <a:latin typeface="Arial" charset="0"/>
              </a:rPr>
              <a:t>Princípios de Análise e Projeto de Sistemas com UML - </a:t>
            </a:r>
            <a:r>
              <a:rPr lang="pt-BR" dirty="0" smtClean="0">
                <a:latin typeface="Arial" charset="0"/>
              </a:rPr>
              <a:t>3ª edição</a:t>
            </a:r>
            <a:endParaRPr lang="pt-BR" dirty="0">
              <a:latin typeface="Arial" charset="0"/>
            </a:endParaRPr>
          </a:p>
        </p:txBody>
      </p:sp>
      <p:sp>
        <p:nvSpPr>
          <p:cNvPr id="16387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8FAC74F-8555-4600-9014-71BC727C896F}" type="slidenum">
              <a:rPr lang="pt-BR">
                <a:latin typeface="Arial" charset="0"/>
              </a:rPr>
              <a:pPr/>
              <a:t>15</a:t>
            </a:fld>
            <a:endParaRPr lang="pt-BR">
              <a:latin typeface="Arial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smtClean="0"/>
              <a:t>Pacotes</a:t>
            </a:r>
            <a:r>
              <a:rPr lang="en-US" sz="3200" smtClean="0"/>
              <a:t> e d</a:t>
            </a:r>
            <a:r>
              <a:rPr lang="pt-BR" sz="3200" smtClean="0"/>
              <a:t>ependências</a:t>
            </a:r>
            <a:endParaRPr lang="en-US" sz="3200" smtClean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Pode haver relacionamentos de dependência entre pacotes.</a:t>
            </a:r>
          </a:p>
          <a:p>
            <a:pPr lvl="1" eaLnBrk="1" hangingPunct="1"/>
            <a:r>
              <a:rPr lang="pt-BR" smtClean="0"/>
              <a:t>Assim, pode-se construir um </a:t>
            </a:r>
            <a:r>
              <a:rPr lang="pt-BR" b="1" i="1" smtClean="0"/>
              <a:t>diagrama de pacotes</a:t>
            </a:r>
            <a:r>
              <a:rPr lang="pt-BR" smtClean="0"/>
              <a:t> que representa dependências entre pacotes.</a:t>
            </a:r>
          </a:p>
          <a:p>
            <a:pPr lvl="1" eaLnBrk="1" hangingPunct="1"/>
            <a:r>
              <a:rPr lang="pt-BR" smtClean="0"/>
              <a:t>Um pacote P1 é dependente de outro, P2, se houver qualquer dependência entre quaisquer dois elementos de P1 e P2.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>
                <a:latin typeface="Arial" charset="0"/>
              </a:rPr>
              <a:t>Princípios de Análise e Projeto de Sistemas com UML - </a:t>
            </a:r>
            <a:r>
              <a:rPr lang="pt-BR" dirty="0" smtClean="0">
                <a:latin typeface="Arial" charset="0"/>
              </a:rPr>
              <a:t>3ª edição</a:t>
            </a:r>
            <a:endParaRPr lang="pt-BR" dirty="0">
              <a:latin typeface="Arial" charset="0"/>
            </a:endParaRPr>
          </a:p>
        </p:txBody>
      </p:sp>
      <p:sp>
        <p:nvSpPr>
          <p:cNvPr id="17411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8B1991A-F6A9-420C-BDA4-6622CC4DB445}" type="slidenum">
              <a:rPr lang="pt-BR">
                <a:latin typeface="Arial" charset="0"/>
              </a:rPr>
              <a:pPr/>
              <a:t>16</a:t>
            </a:fld>
            <a:endParaRPr lang="pt-BR">
              <a:latin typeface="Arial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OCL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eaLnBrk="1" hangingPunct="1"/>
            <a:r>
              <a:rPr lang="pt-BR" smtClean="0"/>
              <a:t>A UML define uma linguagem formal que pode ser utilizada para especificar restrições sobre diversos elementos de um modelo</a:t>
            </a:r>
            <a:r>
              <a:rPr lang="en-US" smtClean="0"/>
              <a:t>, a </a:t>
            </a:r>
            <a:r>
              <a:rPr lang="en-US" b="1" i="1" smtClean="0"/>
              <a:t>OCL</a:t>
            </a:r>
            <a:r>
              <a:rPr lang="pt-BR" smtClean="0"/>
              <a:t>.</a:t>
            </a:r>
            <a:endParaRPr lang="en-US" smtClean="0"/>
          </a:p>
          <a:p>
            <a:pPr lvl="1" eaLnBrk="1" hangingPunct="1"/>
            <a:r>
              <a:rPr lang="pt-BR" smtClean="0"/>
              <a:t>OCL</a:t>
            </a:r>
            <a:r>
              <a:rPr lang="en-US" smtClean="0"/>
              <a:t>:</a:t>
            </a:r>
            <a:r>
              <a:rPr lang="pt-BR" smtClean="0"/>
              <a:t> </a:t>
            </a:r>
            <a:r>
              <a:rPr lang="en-US" i="1" smtClean="0"/>
              <a:t>Object Constraint Language</a:t>
            </a:r>
            <a:r>
              <a:rPr lang="en-US" smtClean="0"/>
              <a:t> (</a:t>
            </a:r>
            <a:r>
              <a:rPr lang="pt-BR" smtClean="0"/>
              <a:t>Linguagem de Restrição de Objetos</a:t>
            </a:r>
            <a:r>
              <a:rPr lang="en-US" smtClean="0"/>
              <a:t>)</a:t>
            </a:r>
            <a:r>
              <a:rPr lang="pt-BR" smtClean="0"/>
              <a:t>. </a:t>
            </a:r>
            <a:endParaRPr lang="en-US" smtClean="0"/>
          </a:p>
          <a:p>
            <a:pPr eaLnBrk="1" hangingPunct="1"/>
            <a:r>
              <a:rPr lang="pt-BR" smtClean="0"/>
              <a:t>A OCL pode ser utilizada para definir expressões de navegação, expressões lógicas, pré-condições, pós-condições, etc. </a:t>
            </a:r>
          </a:p>
          <a:p>
            <a:pPr eaLnBrk="1" hangingPunct="1"/>
            <a:r>
              <a:rPr lang="pt-BR" smtClean="0"/>
              <a:t>A maioria das declarações em OCL consiste dos seguintes elementos estruturais: </a:t>
            </a:r>
            <a:r>
              <a:rPr lang="pt-BR" b="1" i="1" smtClean="0"/>
              <a:t>contexto</a:t>
            </a:r>
            <a:r>
              <a:rPr lang="pt-BR" smtClean="0"/>
              <a:t>, </a:t>
            </a:r>
            <a:r>
              <a:rPr lang="pt-BR" b="1" i="1" smtClean="0"/>
              <a:t>propriedade</a:t>
            </a:r>
            <a:r>
              <a:rPr lang="pt-BR" smtClean="0"/>
              <a:t> e </a:t>
            </a:r>
            <a:r>
              <a:rPr lang="pt-BR" b="1" i="1" smtClean="0"/>
              <a:t>operação</a:t>
            </a:r>
            <a:r>
              <a:rPr lang="pt-BR" smtClean="0"/>
              <a:t>. </a:t>
            </a:r>
            <a:endParaRPr lang="en-US" smtClean="0"/>
          </a:p>
          <a:p>
            <a:pPr eaLnBrk="1" hangingPunct="1"/>
            <a:r>
              <a:rPr lang="pt-BR" smtClean="0"/>
              <a:t>Um </a:t>
            </a:r>
            <a:r>
              <a:rPr lang="pt-BR" u="sng" smtClean="0"/>
              <a:t>contexto</a:t>
            </a:r>
            <a:r>
              <a:rPr lang="pt-BR" smtClean="0"/>
              <a:t> define o domínio no qual a declaração em OCL se aplica. </a:t>
            </a:r>
            <a:endParaRPr lang="en-US" smtClean="0"/>
          </a:p>
          <a:p>
            <a:pPr lvl="1" eaLnBrk="1" hangingPunct="1"/>
            <a:r>
              <a:rPr lang="pt-BR" smtClean="0"/>
              <a:t>Por exemplo, uma classe ou uma instância de uma classe. </a:t>
            </a:r>
            <a:endParaRPr lang="en-US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>
                <a:latin typeface="Arial" charset="0"/>
              </a:rPr>
              <a:t>Princípios de Análise e Projeto de Sistemas com UML - </a:t>
            </a:r>
            <a:r>
              <a:rPr lang="pt-BR" dirty="0" smtClean="0">
                <a:latin typeface="Arial" charset="0"/>
              </a:rPr>
              <a:t>3ª edição</a:t>
            </a:r>
            <a:endParaRPr lang="pt-BR" dirty="0">
              <a:latin typeface="Arial" charset="0"/>
            </a:endParaRPr>
          </a:p>
        </p:txBody>
      </p:sp>
      <p:sp>
        <p:nvSpPr>
          <p:cNvPr id="18435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DC2BDF0-A0C7-4BD7-9ED6-CC283B018820}" type="slidenum">
              <a:rPr lang="pt-BR">
                <a:latin typeface="Arial" charset="0"/>
              </a:rPr>
              <a:pPr/>
              <a:t>17</a:t>
            </a:fld>
            <a:endParaRPr lang="pt-BR">
              <a:latin typeface="Arial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OCL (cont)</a:t>
            </a:r>
            <a:endParaRPr lang="pt-BR" smtClean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U</a:t>
            </a:r>
            <a:r>
              <a:rPr lang="pt-BR" smtClean="0"/>
              <a:t>ma </a:t>
            </a:r>
            <a:r>
              <a:rPr lang="pt-BR" u="sng" smtClean="0"/>
              <a:t>propriedade</a:t>
            </a:r>
            <a:r>
              <a:rPr lang="pt-BR" smtClean="0"/>
              <a:t> corresponde a alguma componente do contexto. 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Por exemplo, o nome de um atributo em uma classe, ou uma associação entre dois objetos. 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Finalmente a </a:t>
            </a:r>
            <a:r>
              <a:rPr lang="pt-BR" u="sng" smtClean="0"/>
              <a:t>operação</a:t>
            </a:r>
            <a:r>
              <a:rPr lang="pt-BR" smtClean="0"/>
              <a:t> define o que deve ser aplicado sobre a propriedade.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Uma </a:t>
            </a:r>
            <a:r>
              <a:rPr lang="en-US" smtClean="0"/>
              <a:t>expressão em OCL </a:t>
            </a:r>
            <a:r>
              <a:rPr lang="pt-BR" smtClean="0"/>
              <a:t>pode envolver </a:t>
            </a:r>
            <a:r>
              <a:rPr lang="en-US" smtClean="0"/>
              <a:t>diversos operadores: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</a:t>
            </a:r>
            <a:r>
              <a:rPr lang="pt-BR" smtClean="0"/>
              <a:t>peradores aritméticos, operadores de conjunto e operadores de tipo.</a:t>
            </a:r>
            <a:r>
              <a:rPr lang="en-US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Outros operadores: and, or, implies, if, then, else, not, in. 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A OCL pode ser utilizada em qualquer diagrama da UML.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</a:t>
            </a:r>
            <a:r>
              <a:rPr lang="pt-BR" smtClean="0"/>
              <a:t>urante as descrições dos diagramas da UML em outros capítulos, são fornecidos alguns exemplos de expressões em OCL.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pt-BR" sz="4000" smtClean="0"/>
              <a:t>Capítulo 3</a:t>
            </a:r>
            <a:br>
              <a:rPr lang="pt-BR" sz="4000" smtClean="0"/>
            </a:br>
            <a:r>
              <a:rPr lang="pt-BR" sz="4000" smtClean="0"/>
              <a:t>Mecanismos Gerais</a:t>
            </a:r>
            <a:endParaRPr lang="en-US" sz="400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76800"/>
            <a:ext cx="6400800" cy="762000"/>
          </a:xfrm>
        </p:spPr>
        <p:txBody>
          <a:bodyPr/>
          <a:lstStyle/>
          <a:p>
            <a:pPr eaLnBrk="1" hangingPunct="1"/>
            <a:r>
              <a:rPr lang="pt-BR" sz="1800" smtClean="0"/>
              <a:t>"</a:t>
            </a:r>
            <a:r>
              <a:rPr lang="pt-BR" sz="1800" i="1" smtClean="0"/>
              <a:t>Podemos apenas ver uma curta distância à frente, mas podemos ver que há muito lá a ser feito.</a:t>
            </a:r>
            <a:r>
              <a:rPr lang="pt-BR" sz="1800" smtClean="0"/>
              <a:t>" -Alan Turing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>
                <a:latin typeface="Arial" charset="0"/>
              </a:rPr>
              <a:t>Princípios de Análise e Projeto de Sistemas com UML - </a:t>
            </a:r>
            <a:r>
              <a:rPr lang="pt-BR" dirty="0" smtClean="0">
                <a:latin typeface="Arial" charset="0"/>
              </a:rPr>
              <a:t>3ª edição</a:t>
            </a:r>
            <a:endParaRPr lang="pt-BR" dirty="0">
              <a:latin typeface="Arial" charset="0"/>
            </a:endParaRPr>
          </a:p>
        </p:txBody>
      </p:sp>
      <p:sp>
        <p:nvSpPr>
          <p:cNvPr id="1028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C6F978F-E8A1-4E20-AF19-CA7E52A9FD37}" type="slidenum">
              <a:rPr lang="pt-BR">
                <a:latin typeface="Arial" charset="0"/>
              </a:rPr>
              <a:pPr/>
              <a:t>3</a:t>
            </a:fld>
            <a:endParaRPr lang="pt-BR">
              <a:latin typeface="Arial" charset="0"/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Tópicos</a:t>
            </a:r>
            <a:endParaRPr lang="pt-BR" smtClean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Estereótipos</a:t>
            </a:r>
            <a:endParaRPr lang="en-US" dirty="0" smtClean="0"/>
          </a:p>
          <a:p>
            <a:pPr eaLnBrk="1" hangingPunct="1"/>
            <a:r>
              <a:rPr lang="en-US" dirty="0" err="1" smtClean="0"/>
              <a:t>Notas</a:t>
            </a:r>
            <a:r>
              <a:rPr lang="en-US" dirty="0" smtClean="0"/>
              <a:t> </a:t>
            </a:r>
            <a:r>
              <a:rPr lang="en-US" dirty="0" err="1" smtClean="0"/>
              <a:t>explicativas</a:t>
            </a:r>
            <a:endParaRPr lang="en-US" dirty="0" smtClean="0"/>
          </a:p>
          <a:p>
            <a:pPr eaLnBrk="1" hangingPunct="1"/>
            <a:r>
              <a:rPr lang="en-US" dirty="0" err="1" smtClean="0"/>
              <a:t>Etiquetas</a:t>
            </a:r>
            <a:endParaRPr lang="en-US" dirty="0" smtClean="0"/>
          </a:p>
          <a:p>
            <a:pPr eaLnBrk="1" hangingPunct="1"/>
            <a:r>
              <a:rPr lang="en-US" dirty="0" err="1" smtClean="0"/>
              <a:t>Retrições</a:t>
            </a:r>
            <a:endParaRPr lang="en-US" dirty="0" smtClean="0"/>
          </a:p>
          <a:p>
            <a:pPr eaLnBrk="1" hangingPunct="1"/>
            <a:r>
              <a:rPr lang="en-US" dirty="0" err="1" smtClean="0"/>
              <a:t>Pacotes</a:t>
            </a:r>
            <a:endParaRPr lang="en-US" dirty="0" smtClean="0"/>
          </a:p>
          <a:p>
            <a:pPr eaLnBrk="1" hangingPunct="1"/>
            <a:r>
              <a:rPr lang="en-US" smtClean="0"/>
              <a:t>OCL</a:t>
            </a:r>
            <a:endParaRPr lang="pt-BR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7391400" y="304800"/>
          <a:ext cx="1235075" cy="942975"/>
        </p:xfrm>
        <a:graphic>
          <a:graphicData uri="http://schemas.openxmlformats.org/presentationml/2006/ole">
            <p:oleObj spid="_x0000_s1026" name="Clip" r:id="rId3" imgW="2286000" imgH="1259640" progId="MS_ClipArt_Gallery.2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>
                <a:latin typeface="Arial" charset="0"/>
              </a:rPr>
              <a:t>Princípios de Análise e Projeto de Sistemas com UML - </a:t>
            </a:r>
            <a:r>
              <a:rPr lang="pt-BR" dirty="0" smtClean="0">
                <a:latin typeface="Arial" charset="0"/>
              </a:rPr>
              <a:t>3ª edição</a:t>
            </a:r>
            <a:endParaRPr lang="pt-BR" dirty="0">
              <a:latin typeface="Arial" charset="0"/>
            </a:endParaRPr>
          </a:p>
        </p:txBody>
      </p:sp>
      <p:sp>
        <p:nvSpPr>
          <p:cNvPr id="7171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66C8243-8F17-4D2C-9D34-A90F7DB4ADFD}" type="slidenum">
              <a:rPr lang="pt-BR">
                <a:latin typeface="Arial" charset="0"/>
              </a:rPr>
              <a:pPr/>
              <a:t>4</a:t>
            </a:fld>
            <a:endParaRPr lang="pt-BR">
              <a:latin typeface="Arial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Estereótipos</a:t>
            </a:r>
            <a:endParaRPr lang="en-US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Utilizado para </a:t>
            </a:r>
            <a:r>
              <a:rPr lang="pt-BR" i="1" smtClean="0"/>
              <a:t>estender</a:t>
            </a:r>
            <a:r>
              <a:rPr lang="pt-BR" smtClean="0"/>
              <a:t> (enriquecer) o significado de um determinado elemento em um diagrama.  </a:t>
            </a:r>
          </a:p>
          <a:p>
            <a:pPr eaLnBrk="1" hangingPunct="1"/>
            <a:r>
              <a:rPr lang="pt-BR" smtClean="0"/>
              <a:t>A UML predefine diversos estereótipos. </a:t>
            </a:r>
          </a:p>
          <a:p>
            <a:pPr eaLnBrk="1" hangingPunct="1"/>
            <a:r>
              <a:rPr lang="pt-BR" smtClean="0"/>
              <a:t>É possível também definir estereótipos específicos.</a:t>
            </a:r>
            <a:endParaRPr lang="en-US" smtClean="0"/>
          </a:p>
          <a:p>
            <a:pPr eaLnBrk="1" hangingPunct="1"/>
            <a:r>
              <a:rPr lang="pt-BR" smtClean="0"/>
              <a:t>Estereótipos podem ser classificados em dois tipos:</a:t>
            </a:r>
          </a:p>
          <a:p>
            <a:pPr lvl="1" eaLnBrk="1" hangingPunct="1"/>
            <a:r>
              <a:rPr lang="pt-BR" i="1" smtClean="0"/>
              <a:t>estereótipo gráfico: um ícone que lembre o significado do conceito a ele associado.</a:t>
            </a:r>
            <a:r>
              <a:rPr lang="pt-BR" smtClean="0"/>
              <a:t> </a:t>
            </a:r>
            <a:endParaRPr lang="pt-BR" i="1" smtClean="0"/>
          </a:p>
          <a:p>
            <a:pPr lvl="1" eaLnBrk="1" hangingPunct="1"/>
            <a:r>
              <a:rPr lang="pt-BR" i="1" smtClean="0"/>
              <a:t>estereótipos de rótulo</a:t>
            </a:r>
            <a:r>
              <a:rPr lang="pt-BR" smtClean="0"/>
              <a:t>: um nome delimitado pelos símbolos &lt;&lt; e &gt;&gt;. 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Espaço Reservado para Rodapé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>
                <a:latin typeface="Arial" charset="0"/>
              </a:rPr>
              <a:t>Princípios de Análise e Projeto de Sistemas com UML - </a:t>
            </a:r>
            <a:r>
              <a:rPr lang="pt-BR" dirty="0" smtClean="0">
                <a:latin typeface="Arial" charset="0"/>
              </a:rPr>
              <a:t>3ª edição</a:t>
            </a:r>
            <a:endParaRPr lang="pt-BR" dirty="0">
              <a:latin typeface="Arial" charset="0"/>
            </a:endParaRPr>
          </a:p>
        </p:txBody>
      </p:sp>
      <p:sp>
        <p:nvSpPr>
          <p:cNvPr id="2052" name="Espaço Reservado para Número de Slide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4433DCF-852B-4CD5-B4B0-5C0592BDE42F}" type="slidenum">
              <a:rPr lang="pt-BR">
                <a:latin typeface="Arial" charset="0"/>
              </a:rPr>
              <a:pPr/>
              <a:t>5</a:t>
            </a:fld>
            <a:endParaRPr lang="pt-BR">
              <a:latin typeface="Arial" charset="0"/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Exemplos de estereótipos</a:t>
            </a:r>
            <a:endParaRPr lang="en-US" smtClean="0"/>
          </a:p>
        </p:txBody>
      </p:sp>
      <p:pic>
        <p:nvPicPr>
          <p:cNvPr id="2054" name="Picture 3" descr="Figura_03_1"/>
          <p:cNvPicPr>
            <a:picLocks noChangeAspect="1" noChangeArrowheads="1"/>
          </p:cNvPicPr>
          <p:nvPr>
            <p:ph sz="half" idx="1"/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535113" y="2205038"/>
            <a:ext cx="6591300" cy="1546225"/>
          </a:xfrm>
          <a:noFill/>
        </p:spPr>
      </p:pic>
      <p:graphicFrame>
        <p:nvGraphicFramePr>
          <p:cNvPr id="205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165225" y="4425950"/>
          <a:ext cx="3111500" cy="531813"/>
        </p:xfrm>
        <a:graphic>
          <a:graphicData uri="http://schemas.openxmlformats.org/presentationml/2006/ole">
            <p:oleObj spid="_x0000_s2050" name="Visio" r:id="rId5" imgW="1643301" imgH="287417" progId="Visio.Drawing.6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>
                <a:latin typeface="Arial" charset="0"/>
              </a:rPr>
              <a:t>Princípios de Análise e Projeto de Sistemas com UML - </a:t>
            </a:r>
            <a:r>
              <a:rPr lang="pt-BR" dirty="0" smtClean="0">
                <a:latin typeface="Arial" charset="0"/>
              </a:rPr>
              <a:t>3ª edição</a:t>
            </a:r>
            <a:endParaRPr lang="pt-BR" dirty="0">
              <a:latin typeface="Arial" charset="0"/>
            </a:endParaRPr>
          </a:p>
        </p:txBody>
      </p:sp>
      <p:sp>
        <p:nvSpPr>
          <p:cNvPr id="8195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0C58A54-17FC-4DB1-8E9F-8A610ADA3E28}" type="slidenum">
              <a:rPr lang="pt-BR">
                <a:latin typeface="Arial" charset="0"/>
              </a:rPr>
              <a:pPr/>
              <a:t>6</a:t>
            </a:fld>
            <a:endParaRPr lang="pt-BR">
              <a:latin typeface="Arial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Notas explicativas</a:t>
            </a:r>
            <a:endParaRPr lang="en-US" smtClean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Utilizadas para comentar ou esclarecer alguma parte de um diagrama.</a:t>
            </a:r>
          </a:p>
          <a:p>
            <a:pPr eaLnBrk="1" hangingPunct="1"/>
            <a:r>
              <a:rPr lang="pt-BR" smtClean="0"/>
              <a:t>Podem ser descritas em texto livre; também podem corresponder a uma expressão formal utilizando OCL (adiante).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Espaço Reservado para Rodapé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>
                <a:latin typeface="Arial" charset="0"/>
              </a:rPr>
              <a:t>Princípios de Análise e Projeto de Sistemas com UML - </a:t>
            </a:r>
            <a:r>
              <a:rPr lang="pt-BR" dirty="0" smtClean="0">
                <a:latin typeface="Arial" charset="0"/>
              </a:rPr>
              <a:t>3ª edição</a:t>
            </a:r>
            <a:endParaRPr lang="pt-BR" dirty="0">
              <a:latin typeface="Arial" charset="0"/>
            </a:endParaRPr>
          </a:p>
        </p:txBody>
      </p:sp>
      <p:sp>
        <p:nvSpPr>
          <p:cNvPr id="3076" name="Espaço Reservado para Número de Slide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B49CC8-9125-457A-B901-ECBD360D55B2}" type="slidenum">
              <a:rPr lang="pt-BR">
                <a:latin typeface="Arial" charset="0"/>
              </a:rPr>
              <a:pPr/>
              <a:t>7</a:t>
            </a:fld>
            <a:endParaRPr lang="pt-BR">
              <a:latin typeface="Arial" charset="0"/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smtClean="0"/>
              <a:t>Exemplos de notas explicativas</a:t>
            </a:r>
            <a:endParaRPr lang="en-US" sz="3200" smtClean="0"/>
          </a:p>
        </p:txBody>
      </p:sp>
      <p:pic>
        <p:nvPicPr>
          <p:cNvPr id="3078" name="Picture 3" descr="modif_Figura_03_2"/>
          <p:cNvPicPr>
            <a:picLocks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831975" y="2060575"/>
            <a:ext cx="4035425" cy="1563688"/>
          </a:xfrm>
          <a:noFill/>
        </p:spPr>
      </p:pic>
      <p:graphicFrame>
        <p:nvGraphicFramePr>
          <p:cNvPr id="3074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1389063" y="4233863"/>
          <a:ext cx="6924675" cy="836612"/>
        </p:xfrm>
        <a:graphic>
          <a:graphicData uri="http://schemas.openxmlformats.org/presentationml/2006/ole">
            <p:oleObj spid="_x0000_s3074" name="Visio" r:id="rId5" imgW="3116580" imgH="384572" progId="Visio.Drawing.6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>
                <a:latin typeface="Arial" charset="0"/>
              </a:rPr>
              <a:t>Princípios de Análise e Projeto de Sistemas com UML - </a:t>
            </a:r>
            <a:r>
              <a:rPr lang="pt-BR" dirty="0" smtClean="0">
                <a:latin typeface="Arial" charset="0"/>
              </a:rPr>
              <a:t>3ª edição</a:t>
            </a:r>
            <a:endParaRPr lang="pt-BR" dirty="0">
              <a:latin typeface="Arial" charset="0"/>
            </a:endParaRPr>
          </a:p>
        </p:txBody>
      </p:sp>
      <p:sp>
        <p:nvSpPr>
          <p:cNvPr id="9219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2D9BBD5-6A3A-4901-909C-E42820092F6D}" type="slidenum">
              <a:rPr lang="pt-BR">
                <a:latin typeface="Arial" charset="0"/>
              </a:rPr>
              <a:pPr/>
              <a:t>8</a:t>
            </a:fld>
            <a:endParaRPr lang="pt-BR">
              <a:latin typeface="Arial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Etiquetas (Tags) </a:t>
            </a:r>
            <a:endParaRPr lang="en-US" smtClean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Os elementos gráficos de um diagrama da UML possuem propriedades predefinidas.</a:t>
            </a:r>
          </a:p>
          <a:p>
            <a:pPr eaLnBrk="1" hangingPunct="1"/>
            <a:r>
              <a:rPr lang="en-US" smtClean="0"/>
              <a:t>P</a:t>
            </a:r>
            <a:r>
              <a:rPr lang="pt-BR" smtClean="0"/>
              <a:t>ropriedades </a:t>
            </a:r>
            <a:r>
              <a:rPr lang="en-US" smtClean="0"/>
              <a:t>adicionais </a:t>
            </a:r>
            <a:r>
              <a:rPr lang="pt-BR" smtClean="0"/>
              <a:t>para elementos </a:t>
            </a:r>
            <a:r>
              <a:rPr lang="en-US" smtClean="0"/>
              <a:t>gráficos de </a:t>
            </a:r>
            <a:r>
              <a:rPr lang="pt-BR" smtClean="0"/>
              <a:t>um diagrama podem ser definidas através d</a:t>
            </a:r>
            <a:r>
              <a:rPr lang="en-US" smtClean="0"/>
              <a:t>o uso d</a:t>
            </a:r>
            <a:r>
              <a:rPr lang="pt-BR" smtClean="0"/>
              <a:t>e </a:t>
            </a:r>
            <a:r>
              <a:rPr lang="pt-BR" i="1" smtClean="0"/>
              <a:t>etiquetas</a:t>
            </a:r>
            <a:r>
              <a:rPr lang="pt-BR" smtClean="0"/>
              <a:t>.</a:t>
            </a:r>
            <a:endParaRPr lang="en-US" smtClean="0"/>
          </a:p>
          <a:p>
            <a:pPr algn="just" eaLnBrk="1" hangingPunct="1"/>
            <a:r>
              <a:rPr lang="pt-BR" smtClean="0"/>
              <a:t>Alternativas </a:t>
            </a:r>
            <a:r>
              <a:rPr lang="en-US" smtClean="0"/>
              <a:t>de notação </a:t>
            </a:r>
            <a:r>
              <a:rPr lang="pt-BR" smtClean="0"/>
              <a:t>para definição de etiquetas</a:t>
            </a:r>
            <a:r>
              <a:rPr lang="en-US" smtClean="0"/>
              <a:t> na UML</a:t>
            </a:r>
            <a:r>
              <a:rPr lang="pt-BR" smtClean="0"/>
              <a:t>:</a:t>
            </a:r>
            <a:endParaRPr lang="sv-SE" smtClean="0"/>
          </a:p>
          <a:p>
            <a:pPr lvl="1" algn="just" eaLnBrk="1" hangingPunct="1">
              <a:buFontTx/>
              <a:buNone/>
            </a:pPr>
            <a:r>
              <a:rPr lang="sv-SE" b="1" smtClean="0"/>
              <a:t>	{ tag = valor }</a:t>
            </a:r>
          </a:p>
          <a:p>
            <a:pPr lvl="1" algn="just" eaLnBrk="1" hangingPunct="1">
              <a:buFontTx/>
              <a:buNone/>
            </a:pPr>
            <a:r>
              <a:rPr lang="sv-SE" b="1" smtClean="0"/>
              <a:t>	{ tag1 = valor1 , tag2 = valor2 ... }</a:t>
            </a:r>
          </a:p>
          <a:p>
            <a:pPr lvl="1" algn="just" eaLnBrk="1" hangingPunct="1">
              <a:buFontTx/>
              <a:buNone/>
            </a:pPr>
            <a:r>
              <a:rPr lang="pt-BR" b="1" smtClean="0"/>
              <a:t>	</a:t>
            </a:r>
            <a:r>
              <a:rPr lang="pl-PL" b="1" smtClean="0"/>
              <a:t>{ tag }</a:t>
            </a:r>
            <a:endParaRPr lang="pt-BR" b="1" smtClean="0"/>
          </a:p>
          <a:p>
            <a:pPr eaLnBrk="1" hangingPunct="1"/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Rodapé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>
                <a:latin typeface="Arial" charset="0"/>
              </a:rPr>
              <a:t>Princípios de Análise e Projeto de Sistemas com UML - </a:t>
            </a:r>
            <a:r>
              <a:rPr lang="pt-BR" dirty="0" smtClean="0">
                <a:latin typeface="Arial" charset="0"/>
              </a:rPr>
              <a:t>3ª edição</a:t>
            </a:r>
            <a:endParaRPr lang="pt-BR" dirty="0">
              <a:latin typeface="Arial" charset="0"/>
            </a:endParaRPr>
          </a:p>
        </p:txBody>
      </p:sp>
      <p:sp>
        <p:nvSpPr>
          <p:cNvPr id="10243" name="Espaço Reservado para Número de Slide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C81F329-141A-475F-B503-3557BB51762A}" type="slidenum">
              <a:rPr lang="pt-BR">
                <a:latin typeface="Arial" charset="0"/>
              </a:rPr>
              <a:pPr/>
              <a:t>9</a:t>
            </a:fld>
            <a:endParaRPr lang="pt-BR">
              <a:latin typeface="Arial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Exemplos de etiquetas</a:t>
            </a:r>
            <a:endParaRPr lang="en-US" smtClean="0"/>
          </a:p>
        </p:txBody>
      </p:sp>
      <p:pic>
        <p:nvPicPr>
          <p:cNvPr id="10245" name="Picture 3" descr="Figura_03_3"/>
          <p:cNvPicPr>
            <a:picLocks noChangeAspect="1" noChangeArrowheads="1"/>
          </p:cNvPicPr>
          <p:nvPr>
            <p:ph sz="half" idx="2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868363" y="2279650"/>
            <a:ext cx="7818437" cy="21336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pt-BR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pt-BR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7598</TotalTime>
  <Words>881</Words>
  <Application>Microsoft Office PowerPoint</Application>
  <PresentationFormat>Apresentação na tela (4:3)</PresentationFormat>
  <Paragraphs>115</Paragraphs>
  <Slides>17</Slides>
  <Notes>14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Times New Roman</vt:lpstr>
      <vt:lpstr>Arial Black</vt:lpstr>
      <vt:lpstr>Design padrão</vt:lpstr>
      <vt:lpstr>Microsoft Clip Gallery</vt:lpstr>
      <vt:lpstr>Microsoft Visio Drawing</vt:lpstr>
      <vt:lpstr>Princípios de Análise  e Projeto de Sistemas  com UML 3ª edição (2015)</vt:lpstr>
      <vt:lpstr>Capítulo 3 Mecanismos Gerais</vt:lpstr>
      <vt:lpstr>Tópicos</vt:lpstr>
      <vt:lpstr>Estereótipos</vt:lpstr>
      <vt:lpstr>Exemplos de estereótipos</vt:lpstr>
      <vt:lpstr>Notas explicativas</vt:lpstr>
      <vt:lpstr>Exemplos de notas explicativas</vt:lpstr>
      <vt:lpstr>Etiquetas (Tags) </vt:lpstr>
      <vt:lpstr>Exemplos de etiquetas</vt:lpstr>
      <vt:lpstr>Restrições </vt:lpstr>
      <vt:lpstr>Restrições </vt:lpstr>
      <vt:lpstr>Pacotes</vt:lpstr>
      <vt:lpstr>Pacotes</vt:lpstr>
      <vt:lpstr>Pacotes e visibilidade</vt:lpstr>
      <vt:lpstr>Pacotes e dependências</vt:lpstr>
      <vt:lpstr>OCL</vt:lpstr>
      <vt:lpstr>OCL (cont)</vt:lpstr>
    </vt:vector>
  </TitlesOfParts>
  <Company> -  -  -  -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Princípios de Análise e Projeto de Sistemas com UML</dc:title>
  <dc:creator>Eduardo Bezerra da Silva</dc:creator>
  <cp:lastModifiedBy>Eduardo</cp:lastModifiedBy>
  <cp:revision>336</cp:revision>
  <dcterms:created xsi:type="dcterms:W3CDTF">2004-06-18T14:30:18Z</dcterms:created>
  <dcterms:modified xsi:type="dcterms:W3CDTF">2015-03-11T15:08:18Z</dcterms:modified>
</cp:coreProperties>
</file>