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1374" r:id="rId2"/>
    <p:sldId id="1373" r:id="rId3"/>
    <p:sldId id="1304" r:id="rId4"/>
    <p:sldId id="1305" r:id="rId5"/>
    <p:sldId id="1306" r:id="rId6"/>
    <p:sldId id="1307" r:id="rId7"/>
    <p:sldId id="1308" r:id="rId8"/>
    <p:sldId id="1342" r:id="rId9"/>
    <p:sldId id="1343" r:id="rId10"/>
    <p:sldId id="1344" r:id="rId11"/>
    <p:sldId id="1345" r:id="rId12"/>
    <p:sldId id="1346" r:id="rId13"/>
    <p:sldId id="1309" r:id="rId14"/>
    <p:sldId id="1310" r:id="rId15"/>
    <p:sldId id="1311" r:id="rId16"/>
    <p:sldId id="1312" r:id="rId17"/>
    <p:sldId id="1371" r:id="rId18"/>
    <p:sldId id="1313" r:id="rId19"/>
    <p:sldId id="1316" r:id="rId20"/>
    <p:sldId id="1347" r:id="rId21"/>
    <p:sldId id="1315" r:id="rId22"/>
    <p:sldId id="1318" r:id="rId23"/>
    <p:sldId id="1319" r:id="rId24"/>
    <p:sldId id="1320" r:id="rId25"/>
    <p:sldId id="1322" r:id="rId26"/>
    <p:sldId id="1323" r:id="rId27"/>
    <p:sldId id="1324" r:id="rId28"/>
    <p:sldId id="1325" r:id="rId29"/>
    <p:sldId id="1326" r:id="rId30"/>
    <p:sldId id="1327" r:id="rId31"/>
    <p:sldId id="1328" r:id="rId32"/>
    <p:sldId id="1329" r:id="rId33"/>
    <p:sldId id="1330" r:id="rId34"/>
    <p:sldId id="1331" r:id="rId35"/>
    <p:sldId id="1332" r:id="rId36"/>
    <p:sldId id="1367" r:id="rId37"/>
    <p:sldId id="1333" r:id="rId38"/>
    <p:sldId id="1334" r:id="rId39"/>
    <p:sldId id="1353" r:id="rId40"/>
    <p:sldId id="1335" r:id="rId41"/>
    <p:sldId id="1368" r:id="rId42"/>
    <p:sldId id="1369" r:id="rId43"/>
    <p:sldId id="1355" r:id="rId44"/>
    <p:sldId id="1356" r:id="rId45"/>
    <p:sldId id="1339" r:id="rId46"/>
    <p:sldId id="1358" r:id="rId47"/>
    <p:sldId id="1359" r:id="rId48"/>
    <p:sldId id="1360" r:id="rId49"/>
    <p:sldId id="1336" r:id="rId50"/>
    <p:sldId id="1337" r:id="rId51"/>
    <p:sldId id="1362" r:id="rId52"/>
    <p:sldId id="1363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0711"/>
    <a:srgbClr val="890918"/>
    <a:srgbClr val="A50B1D"/>
    <a:srgbClr val="FA1C46"/>
    <a:srgbClr val="BB2133"/>
    <a:srgbClr val="CF2539"/>
    <a:srgbClr val="FF9900"/>
    <a:srgbClr val="5AD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8" autoAdjust="0"/>
    <p:restoredTop sz="90969" autoAdjust="0"/>
  </p:normalViewPr>
  <p:slideViewPr>
    <p:cSldViewPr>
      <p:cViewPr>
        <p:scale>
          <a:sx n="75" d="100"/>
          <a:sy n="75" d="100"/>
        </p:scale>
        <p:origin x="-127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10.xml"/><Relationship Id="rId1" Type="http://schemas.openxmlformats.org/officeDocument/2006/relationships/slide" Target="slides/slide9.xml"/><Relationship Id="rId5" Type="http://schemas.openxmlformats.org/officeDocument/2006/relationships/slide" Target="slides/slide41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endParaRPr lang="pt-B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fld id="{3A10E1AD-FE38-4817-A230-26C2D14743CB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1FB99-1957-4F66-8C76-68B2B35003A9}" type="slidenum">
              <a:rPr lang="pt-BR"/>
              <a:pPr/>
              <a:t>1</a:t>
            </a:fld>
            <a:endParaRPr lang="pt-BR"/>
          </a:p>
        </p:txBody>
      </p:sp>
      <p:sp>
        <p:nvSpPr>
          <p:cNvPr id="188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7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0E919-A199-45FA-9461-6BA7EEA1FF7A}" type="slidenum">
              <a:rPr lang="pt-BR"/>
              <a:pPr/>
              <a:t>20</a:t>
            </a:fld>
            <a:endParaRPr lang="pt-BR"/>
          </a:p>
        </p:txBody>
      </p:sp>
      <p:sp>
        <p:nvSpPr>
          <p:cNvPr id="218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3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/>
              <a:t>O </a:t>
            </a:r>
            <a:r>
              <a:rPr lang="en-US" b="1" i="1"/>
              <a:t>relacionamento de comunicação</a:t>
            </a:r>
            <a:r>
              <a:rPr lang="en-US" i="1"/>
              <a:t> e</a:t>
            </a:r>
            <a:r>
              <a:rPr lang="pt-BR" i="1"/>
              <a:t>xiste somente entre </a:t>
            </a:r>
            <a:r>
              <a:rPr lang="en-US" i="1"/>
              <a:t>um ator e um </a:t>
            </a:r>
            <a:r>
              <a:rPr lang="pt-BR" i="1"/>
              <a:t>caso de uso.</a:t>
            </a:r>
          </a:p>
          <a:p>
            <a:pPr>
              <a:lnSpc>
                <a:spcPct val="80000"/>
              </a:lnSpc>
            </a:pPr>
            <a:r>
              <a:rPr lang="pt-BR" sz="1400"/>
              <a:t>Um relacionamento de comunicação é representado por um segmento de reta ligando ator e caso de uso.</a:t>
            </a:r>
          </a:p>
          <a:p>
            <a:pPr>
              <a:lnSpc>
                <a:spcPct val="80000"/>
              </a:lnSpc>
            </a:pPr>
            <a:endParaRPr lang="en-US" i="1"/>
          </a:p>
          <a:p>
            <a:pPr>
              <a:lnSpc>
                <a:spcPct val="80000"/>
              </a:lnSpc>
            </a:pPr>
            <a:r>
              <a:rPr lang="en-US" b="1" i="1"/>
              <a:t>Relacionamento de inclusão</a:t>
            </a:r>
            <a:r>
              <a:rPr lang="pt-BR" b="1" i="1"/>
              <a:t> </a:t>
            </a:r>
            <a:endParaRPr lang="en-US" b="1" i="1"/>
          </a:p>
          <a:p>
            <a:pPr>
              <a:lnSpc>
                <a:spcPct val="80000"/>
              </a:lnSpc>
            </a:pPr>
            <a:r>
              <a:rPr lang="pt-BR" i="1"/>
              <a:t>Analogia útil: rotina.</a:t>
            </a:r>
          </a:p>
          <a:p>
            <a:pPr lvl="1">
              <a:lnSpc>
                <a:spcPct val="80000"/>
              </a:lnSpc>
            </a:pPr>
            <a:r>
              <a:rPr lang="pt-BR" i="1"/>
              <a:t>Em uma linguagem de programação, instruções podem ser agrupadas em uma unidade lógica chamada rotina.</a:t>
            </a:r>
          </a:p>
          <a:p>
            <a:pPr lvl="1">
              <a:lnSpc>
                <a:spcPct val="80000"/>
              </a:lnSpc>
            </a:pPr>
            <a:r>
              <a:rPr lang="pt-BR" i="1"/>
              <a:t>Sempre que essas instruções devem ser executada, a rotina correspondente é chamada.</a:t>
            </a:r>
          </a:p>
          <a:p>
            <a:pPr>
              <a:lnSpc>
                <a:spcPct val="80000"/>
              </a:lnSpc>
            </a:pPr>
            <a:r>
              <a:rPr lang="pt-BR" i="1"/>
              <a:t>Quando dois ou mais casos de uso incluem uma seqüência de interações comum, esta seqüência comum pode ser descrita em um outro caso de uso.</a:t>
            </a:r>
            <a:r>
              <a:rPr lang="en-US" i="1"/>
              <a:t> </a:t>
            </a:r>
          </a:p>
          <a:p>
            <a:pPr>
              <a:lnSpc>
                <a:spcPct val="80000"/>
              </a:lnSpc>
            </a:pPr>
            <a:endParaRPr lang="en-US" i="1"/>
          </a:p>
          <a:p>
            <a:pPr>
              <a:lnSpc>
                <a:spcPct val="80000"/>
              </a:lnSpc>
            </a:pPr>
            <a:r>
              <a:rPr lang="en-US" i="1"/>
              <a:t>O </a:t>
            </a:r>
            <a:r>
              <a:rPr lang="en-US"/>
              <a:t>relacionamento de inclusão</a:t>
            </a:r>
            <a:r>
              <a:rPr lang="pt-BR" i="1"/>
              <a:t>:</a:t>
            </a:r>
          </a:p>
          <a:p>
            <a:pPr lvl="1">
              <a:lnSpc>
                <a:spcPct val="80000"/>
              </a:lnSpc>
            </a:pPr>
            <a:r>
              <a:rPr lang="pt-BR" i="1"/>
              <a:t>evita a descrição de uma mesma seqüência de interações mais de uma vez e</a:t>
            </a:r>
          </a:p>
          <a:p>
            <a:pPr lvl="1">
              <a:lnSpc>
                <a:spcPct val="80000"/>
              </a:lnSpc>
            </a:pPr>
            <a:r>
              <a:rPr lang="pt-BR" i="1"/>
              <a:t>torna a descrição dos casos de uso mais simples.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O </a:t>
            </a:r>
            <a:r>
              <a:rPr lang="en-US" b="1"/>
              <a:t>relacionamento de extensão</a:t>
            </a:r>
            <a:r>
              <a:rPr lang="en-US"/>
              <a:t> é u</a:t>
            </a:r>
            <a:r>
              <a:rPr lang="pt-BR"/>
              <a:t>tilizado para modelar situações onde diferentes seqüências de interações podem ser inseridas em um caso de uso.</a:t>
            </a:r>
          </a:p>
          <a:p>
            <a:pPr>
              <a:lnSpc>
                <a:spcPct val="80000"/>
              </a:lnSpc>
            </a:pPr>
            <a:r>
              <a:rPr lang="pt-BR"/>
              <a:t>Sejam A e B dois casos de uso.</a:t>
            </a:r>
          </a:p>
          <a:p>
            <a:pPr lvl="1">
              <a:lnSpc>
                <a:spcPct val="80000"/>
              </a:lnSpc>
            </a:pPr>
            <a:r>
              <a:rPr lang="pt-BR"/>
              <a:t>Um relacionamento de extensão de A para B indica que um ou mais dos cenários de B </a:t>
            </a:r>
            <a:r>
              <a:rPr lang="pt-BR" i="1"/>
              <a:t>podem</a:t>
            </a:r>
            <a:r>
              <a:rPr lang="pt-BR"/>
              <a:t> incluir o comportamento especificado por A.</a:t>
            </a:r>
          </a:p>
          <a:p>
            <a:pPr lvl="1">
              <a:lnSpc>
                <a:spcPct val="80000"/>
              </a:lnSpc>
            </a:pPr>
            <a:r>
              <a:rPr lang="pt-BR"/>
              <a:t>Neste caso, diz-se que B </a:t>
            </a:r>
            <a:r>
              <a:rPr lang="pt-BR" i="1"/>
              <a:t>estende</a:t>
            </a:r>
            <a:r>
              <a:rPr lang="pt-BR"/>
              <a:t> A.</a:t>
            </a:r>
          </a:p>
          <a:p>
            <a:pPr lvl="1">
              <a:lnSpc>
                <a:spcPct val="80000"/>
              </a:lnSpc>
            </a:pPr>
            <a:r>
              <a:rPr lang="pt-BR"/>
              <a:t>O caso de uso A é chamado de </a:t>
            </a:r>
            <a:r>
              <a:rPr lang="pt-BR" i="1"/>
              <a:t>estendido</a:t>
            </a:r>
            <a:r>
              <a:rPr lang="pt-BR"/>
              <a:t> e o caso de uso B de </a:t>
            </a:r>
            <a:r>
              <a:rPr lang="pt-BR" i="1"/>
              <a:t>extensor</a:t>
            </a:r>
            <a:r>
              <a:rPr lang="pt-BR"/>
              <a:t>.</a:t>
            </a:r>
          </a:p>
          <a:p>
            <a:pPr>
              <a:lnSpc>
                <a:spcPct val="80000"/>
              </a:lnSpc>
            </a:pPr>
            <a:r>
              <a:rPr lang="pt-BR"/>
              <a:t>Cada uma das diferentes seqüências representa um comportamento </a:t>
            </a:r>
            <a:r>
              <a:rPr lang="pt-BR" i="1"/>
              <a:t>opcional</a:t>
            </a:r>
            <a:r>
              <a:rPr lang="pt-BR"/>
              <a:t>, que só ocorre sob certas condições ou cuja realização depende da escolha do ator.</a:t>
            </a:r>
          </a:p>
          <a:p>
            <a:pPr>
              <a:lnSpc>
                <a:spcPct val="80000"/>
              </a:lnSpc>
            </a:pPr>
            <a:r>
              <a:rPr lang="pt-BR"/>
              <a:t>Quando um ator opta por executar a seqüência de interações definida no extensor, este é executado.</a:t>
            </a:r>
          </a:p>
          <a:p>
            <a:pPr lvl="1">
              <a:lnSpc>
                <a:spcPct val="80000"/>
              </a:lnSpc>
            </a:pPr>
            <a:r>
              <a:rPr lang="pt-BR"/>
              <a:t>Após a sua execução, o fluxo de interações volta ao caso de uso estendido, recomeçando logo após o ponto em que o extensor foi inserido.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80000"/>
              </a:lnSpc>
            </a:pPr>
            <a:r>
              <a:rPr lang="en-US"/>
              <a:t>O </a:t>
            </a:r>
            <a:r>
              <a:rPr lang="en-US" b="1"/>
              <a:t>r</a:t>
            </a:r>
            <a:r>
              <a:rPr lang="pt-BR" b="1"/>
              <a:t>elacionamento </a:t>
            </a:r>
            <a:r>
              <a:rPr lang="en-US" b="1"/>
              <a:t>de generalização</a:t>
            </a:r>
            <a:r>
              <a:rPr lang="en-US"/>
              <a:t> é aquele </a:t>
            </a:r>
            <a:r>
              <a:rPr lang="pt-BR"/>
              <a:t>no qual o reuso é mais evidente.</a:t>
            </a:r>
          </a:p>
          <a:p>
            <a:pPr>
              <a:lnSpc>
                <a:spcPct val="80000"/>
              </a:lnSpc>
            </a:pPr>
            <a:r>
              <a:rPr lang="pt-BR"/>
              <a:t>Este relacionamento permite que um caso de uso (ou um ator) herde características de um caso de uso (ator) mais genérico.</a:t>
            </a:r>
          </a:p>
          <a:p>
            <a:pPr>
              <a:lnSpc>
                <a:spcPct val="80000"/>
              </a:lnSpc>
            </a:pPr>
            <a:r>
              <a:rPr lang="pt-BR"/>
              <a:t>O caso de uso (ator) herdeiro pode especializar o comportamento do caso de uso (ator) base.</a:t>
            </a:r>
          </a:p>
          <a:p>
            <a:pPr>
              <a:lnSpc>
                <a:spcPct val="80000"/>
              </a:lnSpc>
            </a:pPr>
            <a:r>
              <a:rPr lang="pt-BR"/>
              <a:t>Pode existir entre dois casos de uso ou entre dois atores.</a:t>
            </a:r>
          </a:p>
          <a:p>
            <a:pPr>
              <a:lnSpc>
                <a:spcPct val="90000"/>
              </a:lnSpc>
            </a:pPr>
            <a:r>
              <a:rPr lang="en-US"/>
              <a:t>O uso do relacionamento de</a:t>
            </a:r>
            <a:r>
              <a:rPr lang="pt-BR"/>
              <a:t> </a:t>
            </a:r>
            <a:r>
              <a:rPr lang="pt-BR" b="1"/>
              <a:t>generalização entre atores</a:t>
            </a:r>
            <a:r>
              <a:rPr lang="pt-BR"/>
              <a:t> significa que o herdeiro possui o mesmo comportamento que o ator do qual ele herda.</a:t>
            </a:r>
          </a:p>
          <a:p>
            <a:pPr>
              <a:lnSpc>
                <a:spcPct val="80000"/>
              </a:lnSpc>
            </a:pPr>
            <a:r>
              <a:rPr lang="pt-BR"/>
              <a:t>Além disso, o ator herdeiro pode participar em casos de uso em que o ator do qual ele herda não participa.</a:t>
            </a:r>
          </a:p>
          <a:p>
            <a:pPr>
              <a:lnSpc>
                <a:spcPct val="80000"/>
              </a:lnSpc>
            </a:pPr>
            <a:r>
              <a:rPr lang="pt-BR"/>
              <a:t>Na </a:t>
            </a:r>
            <a:r>
              <a:rPr lang="pt-BR" b="1"/>
              <a:t>generalização entre casos de uso</a:t>
            </a:r>
            <a:r>
              <a:rPr lang="pt-BR"/>
              <a:t>, sejam A e B dois casos de uso.</a:t>
            </a:r>
          </a:p>
          <a:p>
            <a:pPr lvl="1">
              <a:lnSpc>
                <a:spcPct val="80000"/>
              </a:lnSpc>
            </a:pPr>
            <a:r>
              <a:rPr lang="pt-BR"/>
              <a:t>Quando B herda de A, as seqüências de comportamento de A valem também para B.</a:t>
            </a:r>
          </a:p>
          <a:p>
            <a:pPr lvl="1">
              <a:lnSpc>
                <a:spcPct val="80000"/>
              </a:lnSpc>
            </a:pPr>
            <a:r>
              <a:rPr lang="pt-BR"/>
              <a:t>Quando for necessário, B pode redefinir as seqüências de comportamento de A.</a:t>
            </a:r>
          </a:p>
          <a:p>
            <a:pPr lvl="1">
              <a:lnSpc>
                <a:spcPct val="80000"/>
              </a:lnSpc>
            </a:pPr>
            <a:r>
              <a:rPr lang="pt-BR"/>
              <a:t>Além disso, B participa em qualquer relacionamento no qual A participa.</a:t>
            </a:r>
          </a:p>
          <a:p>
            <a:pPr>
              <a:lnSpc>
                <a:spcPct val="80000"/>
              </a:lnSpc>
            </a:pPr>
            <a:r>
              <a:rPr lang="pt-BR"/>
              <a:t>Vantagem: comportamento do caso de uso original é reutilizado pelos casos de uso herdeiros.</a:t>
            </a:r>
          </a:p>
          <a:p>
            <a:pPr lvl="1">
              <a:lnSpc>
                <a:spcPct val="80000"/>
              </a:lnSpc>
            </a:pPr>
            <a:r>
              <a:rPr lang="pt-BR"/>
              <a:t>Somente o comportamento que não faz sentido ou é diferente para um herdeiro precisa ser redefinido.</a:t>
            </a:r>
          </a:p>
          <a:p>
            <a:pPr>
              <a:lnSpc>
                <a:spcPct val="90000"/>
              </a:lnSpc>
            </a:pPr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F58DCF-CC93-496A-819F-830861460E2D}" type="slidenum">
              <a:rPr lang="pt-BR"/>
              <a:pPr/>
              <a:t>21</a:t>
            </a:fld>
            <a:endParaRPr lang="pt-BR"/>
          </a:p>
        </p:txBody>
      </p:sp>
      <p:sp>
        <p:nvSpPr>
          <p:cNvPr id="212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1400"/>
              <a:t>A notação para um ator em um DCU é a figura de um boneco</a:t>
            </a:r>
          </a:p>
          <a:p>
            <a:pPr lvl="1">
              <a:lnSpc>
                <a:spcPct val="80000"/>
              </a:lnSpc>
            </a:pPr>
            <a:r>
              <a:rPr lang="pt-BR" sz="1400"/>
              <a:t>com o nome do ator definido abaixo desta figura.</a:t>
            </a:r>
          </a:p>
          <a:p>
            <a:pPr>
              <a:lnSpc>
                <a:spcPct val="80000"/>
              </a:lnSpc>
            </a:pPr>
            <a:r>
              <a:rPr lang="pt-BR" sz="1400"/>
              <a:t>Cada caso de uso é representado por uma elipse.</a:t>
            </a:r>
          </a:p>
          <a:p>
            <a:pPr lvl="1">
              <a:lnSpc>
                <a:spcPct val="80000"/>
              </a:lnSpc>
            </a:pPr>
            <a:r>
              <a:rPr lang="pt-BR" sz="1400"/>
              <a:t>O nome do caso de uso é posicionado abaixo ou dentro da elipse.</a:t>
            </a:r>
          </a:p>
          <a:p>
            <a:pPr>
              <a:lnSpc>
                <a:spcPct val="80000"/>
              </a:lnSpc>
            </a:pPr>
            <a:r>
              <a:rPr lang="pt-BR" sz="1400"/>
              <a:t>Pode-se também representar a fronteira do sistema em um diagrama de casos de uso.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DB400-24E4-4814-A2BB-D9DF0F9CE9D4}" type="slidenum">
              <a:rPr lang="pt-BR"/>
              <a:pPr/>
              <a:t>22</a:t>
            </a:fld>
            <a:endParaRPr lang="pt-BR"/>
          </a:p>
        </p:txBody>
      </p:sp>
      <p:sp>
        <p:nvSpPr>
          <p:cNvPr id="213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5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i="1"/>
              <a:t>Neste e</a:t>
            </a:r>
            <a:r>
              <a:rPr lang="pt-BR" i="1"/>
              <a:t>xemplo</a:t>
            </a:r>
            <a:r>
              <a:rPr lang="en-US" i="1"/>
              <a:t>, c</a:t>
            </a:r>
            <a:r>
              <a:rPr lang="pt-BR" i="1"/>
              <a:t>onsidere um sistema de controle de transações bancárias. </a:t>
            </a:r>
            <a:endParaRPr lang="en-US" i="1"/>
          </a:p>
          <a:p>
            <a:pPr lvl="1">
              <a:lnSpc>
                <a:spcPct val="80000"/>
              </a:lnSpc>
            </a:pPr>
            <a:r>
              <a:rPr lang="pt-BR" i="1"/>
              <a:t>Alguns casos de uso deste sistema são </a:t>
            </a:r>
            <a:r>
              <a:rPr lang="pt-BR" b="1" i="1"/>
              <a:t>Obter Extrato</a:t>
            </a:r>
            <a:r>
              <a:rPr lang="pt-BR" i="1"/>
              <a:t>, </a:t>
            </a:r>
            <a:r>
              <a:rPr lang="pt-BR" b="1" i="1"/>
              <a:t>Realizar Saque</a:t>
            </a:r>
            <a:r>
              <a:rPr lang="pt-BR" i="1"/>
              <a:t> e </a:t>
            </a:r>
            <a:r>
              <a:rPr lang="pt-BR" b="1" i="1"/>
              <a:t>Realizar Transferência</a:t>
            </a:r>
            <a:r>
              <a:rPr lang="pt-BR" i="1"/>
              <a:t>.</a:t>
            </a:r>
          </a:p>
          <a:p>
            <a:pPr lvl="1">
              <a:lnSpc>
                <a:spcPct val="80000"/>
              </a:lnSpc>
            </a:pPr>
            <a:r>
              <a:rPr lang="pt-BR" i="1"/>
              <a:t>Há uma seqüência de interações em comum: a seqüência de interações para validar a senha do cliente.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7644B3-37BB-48BF-A10D-1A444B205448}" type="slidenum">
              <a:rPr lang="pt-BR"/>
              <a:pPr/>
              <a:t>23</a:t>
            </a:fld>
            <a:endParaRPr lang="pt-BR"/>
          </a:p>
        </p:txBody>
      </p:sp>
      <p:sp>
        <p:nvSpPr>
          <p:cNvPr id="213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70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Neste e</a:t>
            </a:r>
            <a:r>
              <a:rPr lang="pt-BR"/>
              <a:t>xemplo</a:t>
            </a:r>
            <a:r>
              <a:rPr lang="en-US"/>
              <a:t>,</a:t>
            </a:r>
            <a:r>
              <a:rPr lang="pt-BR"/>
              <a:t> considere um </a:t>
            </a:r>
            <a:r>
              <a:rPr lang="en-US"/>
              <a:t>sistema correspondente a um </a:t>
            </a:r>
            <a:r>
              <a:rPr lang="pt-BR"/>
              <a:t>processador de textos. Considere que um dos casos de uso deste sistema seja </a:t>
            </a:r>
            <a:r>
              <a:rPr lang="pt-BR" b="1"/>
              <a:t>Editar Documento</a:t>
            </a:r>
            <a:r>
              <a:rPr lang="pt-BR"/>
              <a:t>.</a:t>
            </a:r>
          </a:p>
          <a:p>
            <a:pPr>
              <a:lnSpc>
                <a:spcPct val="80000"/>
              </a:lnSpc>
            </a:pPr>
            <a:r>
              <a:rPr lang="pt-BR"/>
              <a:t>No cenário típico deste caso de uso, o ator abre o documento, modifica-o, salva as modificações e fecha o documento.</a:t>
            </a:r>
          </a:p>
          <a:p>
            <a:pPr>
              <a:lnSpc>
                <a:spcPct val="80000"/>
              </a:lnSpc>
            </a:pPr>
            <a:r>
              <a:rPr lang="pt-BR"/>
              <a:t>Mas, em outro cenário, o ator pode desejar que o sistema faça uma verificação ortográfica no documento.</a:t>
            </a:r>
          </a:p>
          <a:p>
            <a:pPr>
              <a:lnSpc>
                <a:spcPct val="80000"/>
              </a:lnSpc>
            </a:pPr>
            <a:r>
              <a:rPr lang="pt-BR"/>
              <a:t>Em outro, o ele pode querer realizar a substituição de um fragmento de texto por outro.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C5C0E9-09E2-49E5-B0AE-806CE9FB3032}" type="slidenum">
              <a:rPr lang="pt-BR"/>
              <a:pPr/>
              <a:t>24</a:t>
            </a:fld>
            <a:endParaRPr lang="pt-BR"/>
          </a:p>
        </p:txBody>
      </p:sp>
      <p:sp>
        <p:nvSpPr>
          <p:cNvPr id="213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39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Neste exemplo, </a:t>
            </a:r>
            <a:r>
              <a:rPr lang="pt-BR"/>
              <a:t>considere uma biblioteca na qual pode haver alunos e professores como usuários.</a:t>
            </a:r>
          </a:p>
          <a:p>
            <a:pPr lvl="1">
              <a:lnSpc>
                <a:spcPct val="80000"/>
              </a:lnSpc>
            </a:pPr>
            <a:r>
              <a:rPr lang="pt-BR"/>
              <a:t>Ambos podem realizar empréstimos de títulos de livros e reservas de exemplares.</a:t>
            </a:r>
          </a:p>
          <a:p>
            <a:pPr lvl="1">
              <a:lnSpc>
                <a:spcPct val="80000"/>
              </a:lnSpc>
            </a:pPr>
            <a:r>
              <a:rPr lang="pt-BR"/>
              <a:t>No entanto, somente o professor pode requisitar a compra de títulos de livros à biblioteca.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F1838-BC97-4A21-A576-34A0FBE94086}" type="slidenum">
              <a:rPr lang="pt-BR"/>
              <a:pPr/>
              <a:t>25</a:t>
            </a:fld>
            <a:endParaRPr lang="pt-BR"/>
          </a:p>
        </p:txBody>
      </p:sp>
      <p:sp>
        <p:nvSpPr>
          <p:cNvPr id="214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7148" tIns="43574" rIns="87148" bIns="4357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74FC25-5403-4A7C-8DCC-C40BBB199FEC}" type="slidenum">
              <a:rPr lang="pt-BR"/>
              <a:pPr/>
              <a:t>26</a:t>
            </a:fld>
            <a:endParaRPr lang="pt-BR"/>
          </a:p>
        </p:txBody>
      </p:sp>
      <p:sp>
        <p:nvSpPr>
          <p:cNvPr id="21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5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82FCF-203C-48D3-91F9-F4C780C43899}" type="slidenum">
              <a:rPr lang="pt-BR"/>
              <a:pPr/>
              <a:t>28</a:t>
            </a:fld>
            <a:endParaRPr lang="pt-BR"/>
          </a:p>
        </p:txBody>
      </p:sp>
      <p:sp>
        <p:nvSpPr>
          <p:cNvPr id="214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48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6816B-85D4-46FB-A377-53413034C178}" type="slidenum">
              <a:rPr lang="pt-BR"/>
              <a:pPr/>
              <a:t>31</a:t>
            </a:fld>
            <a:endParaRPr lang="pt-BR"/>
          </a:p>
        </p:txBody>
      </p:sp>
      <p:sp>
        <p:nvSpPr>
          <p:cNvPr id="215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5764F-285C-4047-A1D5-200DCD8B3C3D}" type="slidenum">
              <a:rPr lang="pt-BR"/>
              <a:pPr/>
              <a:t>32</a:t>
            </a:fld>
            <a:endParaRPr lang="pt-BR"/>
          </a:p>
        </p:txBody>
      </p:sp>
      <p:sp>
        <p:nvSpPr>
          <p:cNvPr id="215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7AC4B-F01A-4502-ABBE-3A3FF7B46510}" type="slidenum">
              <a:rPr lang="pt-BR"/>
              <a:pPr/>
              <a:t>8</a:t>
            </a:fld>
            <a:endParaRPr lang="pt-BR"/>
          </a:p>
        </p:txBody>
      </p:sp>
      <p:sp>
        <p:nvSpPr>
          <p:cNvPr id="217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pt-BR"/>
              <a:t>O grau de detalhamento a ser utilizado na descrição de um caso de uso também pode variar.</a:t>
            </a:r>
          </a:p>
          <a:p>
            <a:r>
              <a:rPr lang="pt-BR"/>
              <a:t>Um</a:t>
            </a:r>
            <a:r>
              <a:rPr lang="en-US"/>
              <a:t>a descrição de </a:t>
            </a:r>
            <a:r>
              <a:rPr lang="pt-BR"/>
              <a:t>caso de uso </a:t>
            </a:r>
            <a:r>
              <a:rPr lang="pt-BR" b="1" i="1"/>
              <a:t>sucint</a:t>
            </a:r>
            <a:r>
              <a:rPr lang="en-US" b="1" i="1"/>
              <a:t>a</a:t>
            </a:r>
            <a:r>
              <a:rPr lang="pt-BR"/>
              <a:t> descreve as interações sem muitos detalhes.</a:t>
            </a:r>
          </a:p>
          <a:p>
            <a:r>
              <a:rPr lang="pt-BR"/>
              <a:t>Um</a:t>
            </a:r>
            <a:r>
              <a:rPr lang="en-US"/>
              <a:t>a descrição de </a:t>
            </a:r>
            <a:r>
              <a:rPr lang="pt-BR"/>
              <a:t>caso de uso </a:t>
            </a:r>
            <a:r>
              <a:rPr lang="pt-BR" b="1" i="1"/>
              <a:t>expandid</a:t>
            </a:r>
            <a:r>
              <a:rPr lang="en-US" b="1" i="1"/>
              <a:t>a</a:t>
            </a:r>
            <a:r>
              <a:rPr lang="pt-BR"/>
              <a:t> descreve as interações em detalhes.</a:t>
            </a:r>
          </a:p>
          <a:p>
            <a:endParaRPr lang="en-US"/>
          </a:p>
          <a:p>
            <a:pPr>
              <a:lnSpc>
                <a:spcPct val="90000"/>
              </a:lnSpc>
            </a:pPr>
            <a:r>
              <a:rPr lang="pt-BR"/>
              <a:t>O grau de abstração de um caso de uso diz respeito à existência ou não de </a:t>
            </a:r>
            <a:r>
              <a:rPr lang="pt-BR" b="1" i="1"/>
              <a:t>menção à tecnologia</a:t>
            </a:r>
            <a:r>
              <a:rPr lang="pt-BR"/>
              <a:t> a ser utilizada na descrição deste caso de uso.</a:t>
            </a:r>
          </a:p>
          <a:p>
            <a:pPr>
              <a:lnSpc>
                <a:spcPct val="90000"/>
              </a:lnSpc>
            </a:pPr>
            <a:r>
              <a:rPr lang="pt-BR"/>
              <a:t>Um caso de uso </a:t>
            </a:r>
            <a:r>
              <a:rPr lang="pt-BR" b="1" i="1"/>
              <a:t>essencial</a:t>
            </a:r>
            <a:r>
              <a:rPr lang="pt-BR"/>
              <a:t> </a:t>
            </a:r>
            <a:r>
              <a:rPr lang="pt-BR" i="1"/>
              <a:t>não</a:t>
            </a:r>
            <a:r>
              <a:rPr lang="pt-BR"/>
              <a:t> faz menção à tecnologia a ser utilizada. </a:t>
            </a:r>
          </a:p>
          <a:p>
            <a:pPr>
              <a:lnSpc>
                <a:spcPct val="90000"/>
              </a:lnSpc>
            </a:pPr>
            <a:r>
              <a:rPr lang="pt-BR"/>
              <a:t>Um caso de uso </a:t>
            </a:r>
            <a:r>
              <a:rPr lang="pt-BR" b="1" i="1"/>
              <a:t>real</a:t>
            </a:r>
            <a:r>
              <a:rPr lang="pt-BR"/>
              <a:t> apresenta detalhes da tecnologia a ser utilizada na implementação deste caso de uso .</a:t>
            </a:r>
          </a:p>
          <a:p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1886E-D292-4B1C-8A99-F19D982CB312}" type="slidenum">
              <a:rPr lang="pt-BR"/>
              <a:pPr/>
              <a:t>33</a:t>
            </a:fld>
            <a:endParaRPr lang="pt-BR"/>
          </a:p>
        </p:txBody>
      </p:sp>
      <p:sp>
        <p:nvSpPr>
          <p:cNvPr id="215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6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02692-29D9-4214-A11F-994ADDCB39CC}" type="slidenum">
              <a:rPr lang="pt-BR"/>
              <a:pPr/>
              <a:t>34</a:t>
            </a:fld>
            <a:endParaRPr lang="pt-BR"/>
          </a:p>
        </p:txBody>
      </p:sp>
      <p:sp>
        <p:nvSpPr>
          <p:cNvPr id="215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4B7F7-3CAC-46C3-AE42-5ED60374EF5E}" type="slidenum">
              <a:rPr lang="pt-BR"/>
              <a:pPr/>
              <a:t>35</a:t>
            </a:fld>
            <a:endParaRPr lang="pt-BR"/>
          </a:p>
        </p:txBody>
      </p:sp>
      <p:sp>
        <p:nvSpPr>
          <p:cNvPr id="216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D40E5-0DC6-41B0-9239-9BA3E5E54309}" type="slidenum">
              <a:rPr lang="pt-BR"/>
              <a:pPr/>
              <a:t>39</a:t>
            </a:fld>
            <a:endParaRPr lang="pt-BR"/>
          </a:p>
        </p:txBody>
      </p:sp>
      <p:sp>
        <p:nvSpPr>
          <p:cNvPr id="219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BDFC0-1342-48C3-9B39-4151575A1215}" type="slidenum">
              <a:rPr lang="pt-BR"/>
              <a:pPr/>
              <a:t>42</a:t>
            </a:fld>
            <a:endParaRPr lang="pt-BR"/>
          </a:p>
        </p:txBody>
      </p:sp>
      <p:sp>
        <p:nvSpPr>
          <p:cNvPr id="222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26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8B484-4682-41B5-96E8-CCA1E297C7A2}" type="slidenum">
              <a:rPr lang="pt-BR"/>
              <a:pPr/>
              <a:t>43</a:t>
            </a:fld>
            <a:endParaRPr lang="pt-BR"/>
          </a:p>
        </p:txBody>
      </p:sp>
      <p:sp>
        <p:nvSpPr>
          <p:cNvPr id="219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9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36B2A-CDFF-4699-87A2-BBBD37071827}" type="slidenum">
              <a:rPr lang="pt-BR"/>
              <a:pPr/>
              <a:t>44</a:t>
            </a:fld>
            <a:endParaRPr lang="pt-BR"/>
          </a:p>
        </p:txBody>
      </p:sp>
      <p:sp>
        <p:nvSpPr>
          <p:cNvPr id="220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17FE8-161E-4B38-AEED-60EE56E21526}" type="slidenum">
              <a:rPr lang="pt-BR"/>
              <a:pPr/>
              <a:t>46</a:t>
            </a:fld>
            <a:endParaRPr lang="pt-BR"/>
          </a:p>
        </p:txBody>
      </p:sp>
      <p:sp>
        <p:nvSpPr>
          <p:cNvPr id="220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5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4BF50E-C366-4981-8B66-B057E30BDE3B}" type="slidenum">
              <a:rPr lang="pt-BR"/>
              <a:pPr/>
              <a:t>47</a:t>
            </a:fld>
            <a:endParaRPr lang="pt-BR"/>
          </a:p>
        </p:txBody>
      </p:sp>
      <p:sp>
        <p:nvSpPr>
          <p:cNvPr id="220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10E5FB-167A-4ACD-8A6F-468FEBDAF7D4}" type="slidenum">
              <a:rPr lang="pt-BR"/>
              <a:pPr/>
              <a:t>48</a:t>
            </a:fld>
            <a:endParaRPr lang="pt-BR"/>
          </a:p>
        </p:txBody>
      </p:sp>
      <p:sp>
        <p:nvSpPr>
          <p:cNvPr id="220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9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B31B30-3570-4B71-8025-FB9554A5FC75}" type="slidenum">
              <a:rPr lang="pt-BR"/>
              <a:pPr/>
              <a:t>9</a:t>
            </a:fld>
            <a:endParaRPr lang="pt-BR"/>
          </a:p>
        </p:txBody>
      </p:sp>
      <p:sp>
        <p:nvSpPr>
          <p:cNvPr id="21749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49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F3487E-A455-4D53-94A9-95D9BF134BDC}" type="slidenum">
              <a:rPr lang="pt-BR"/>
              <a:pPr/>
              <a:t>51</a:t>
            </a:fld>
            <a:endParaRPr lang="pt-BR"/>
          </a:p>
        </p:txBody>
      </p:sp>
      <p:sp>
        <p:nvSpPr>
          <p:cNvPr id="221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3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B91BE-4DE8-4F20-95C3-DCB43B4B0C55}" type="slidenum">
              <a:rPr lang="pt-BR"/>
              <a:pPr/>
              <a:t>52</a:t>
            </a:fld>
            <a:endParaRPr lang="pt-BR"/>
          </a:p>
        </p:txBody>
      </p:sp>
      <p:sp>
        <p:nvSpPr>
          <p:cNvPr id="221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5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CD4EC-C6D1-450D-B033-D0A3F90DE9F4}" type="slidenum">
              <a:rPr lang="pt-BR"/>
              <a:pPr/>
              <a:t>10</a:t>
            </a:fld>
            <a:endParaRPr lang="pt-BR"/>
          </a:p>
        </p:txBody>
      </p:sp>
      <p:sp>
        <p:nvSpPr>
          <p:cNvPr id="217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FCCB3-77D1-4373-B71A-649569268AAC}" type="slidenum">
              <a:rPr lang="pt-BR"/>
              <a:pPr/>
              <a:t>11</a:t>
            </a:fld>
            <a:endParaRPr lang="pt-BR"/>
          </a:p>
        </p:txBody>
      </p:sp>
      <p:sp>
        <p:nvSpPr>
          <p:cNvPr id="217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9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6C60C-3F4E-4957-9FB7-20AF9506A898}" type="slidenum">
              <a:rPr lang="pt-BR"/>
              <a:pPr/>
              <a:t>12</a:t>
            </a:fld>
            <a:endParaRPr lang="pt-BR"/>
          </a:p>
        </p:txBody>
      </p:sp>
      <p:sp>
        <p:nvSpPr>
          <p:cNvPr id="218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B4665-87AF-4218-B4AC-2E596D895E1A}" type="slidenum">
              <a:rPr lang="pt-BR"/>
              <a:pPr/>
              <a:t>13</a:t>
            </a:fld>
            <a:endParaRPr lang="pt-BR"/>
          </a:p>
        </p:txBody>
      </p:sp>
      <p:sp>
        <p:nvSpPr>
          <p:cNvPr id="212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8868D-D49C-42D4-840F-B8D00F48A846}" type="slidenum">
              <a:rPr lang="pt-BR"/>
              <a:pPr/>
              <a:t>17</a:t>
            </a:fld>
            <a:endParaRPr lang="pt-BR"/>
          </a:p>
        </p:txBody>
      </p:sp>
      <p:sp>
        <p:nvSpPr>
          <p:cNvPr id="223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82B57E-E6CC-4B3A-8C38-2A0F1E4BE932}" type="slidenum">
              <a:rPr lang="pt-BR"/>
              <a:pPr/>
              <a:t>18</a:t>
            </a:fld>
            <a:endParaRPr lang="pt-BR"/>
          </a:p>
        </p:txBody>
      </p:sp>
      <p:sp>
        <p:nvSpPr>
          <p:cNvPr id="212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5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8ECF5B-285D-43E2-8561-EE753E72ABD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EFF6B7-B939-417B-9859-7B559F8A70D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1EB812-258C-4E39-B3CC-1ACA692D843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>
          <a:xfrm>
            <a:off x="1752600" y="6245225"/>
            <a:ext cx="5638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7467600" y="6245225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0730DEDE-D21F-438B-A750-CC0A99D434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0"/>
          </p:nvPr>
        </p:nvSpPr>
        <p:spPr>
          <a:xfrm>
            <a:off x="1752600" y="6245225"/>
            <a:ext cx="5638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7467600" y="6245225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F81A8B47-AE9B-4A60-8C07-B92B2E410EB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>
          <a:xfrm>
            <a:off x="1752600" y="6245225"/>
            <a:ext cx="5638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>
          <a:xfrm>
            <a:off x="7467600" y="6245225"/>
            <a:ext cx="1219200" cy="476250"/>
          </a:xfrm>
        </p:spPr>
        <p:txBody>
          <a:bodyPr/>
          <a:lstStyle>
            <a:lvl1pPr>
              <a:defRPr/>
            </a:lvl1pPr>
          </a:lstStyle>
          <a:p>
            <a:fld id="{F078AE57-3826-4211-B836-3D2AD01DB7E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4D339-A319-4D6D-A9DC-3EEFE31CEF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318AD1-1A1F-480D-AEC5-09ECF8F521A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9653E1-1B5D-4261-ACBE-6B164248607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D885E-341F-430D-A401-BE0E527C480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3AEAC5-19D2-421F-BC0B-FF59A6B8870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2E4F21-4D73-4A0A-944F-24992DEC6D2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54F87D-ED37-4D60-B632-CBBB007A487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EAC21D-A08F-4D65-BBD2-B9B9C75FFBE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52600" y="6245225"/>
            <a:ext cx="5638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200"/>
            </a:lvl1pPr>
          </a:lstStyle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245225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6C08E7C8-9E4C-4C1E-BD55-0EDCEE98DB46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2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066800" y="1066800"/>
            <a:ext cx="7010400" cy="2362200"/>
          </a:xfrm>
          <a:noFill/>
          <a:ln/>
        </p:spPr>
        <p:txBody>
          <a:bodyPr lIns="92075" tIns="46038" rIns="92075" bIns="46038"/>
          <a:lstStyle/>
          <a:p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Princípios de Análise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e Projeto de Sistemas </a:t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</a:b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com UML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pt-B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pt-B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ª edição (2015)</a:t>
            </a:r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86211" name="Oval 1027"/>
          <p:cNvSpPr>
            <a:spLocks noChangeArrowheads="1"/>
          </p:cNvSpPr>
          <p:nvPr/>
        </p:nvSpPr>
        <p:spPr bwMode="auto">
          <a:xfrm>
            <a:off x="4594225" y="1401763"/>
            <a:ext cx="46038" cy="12700"/>
          </a:xfrm>
          <a:prstGeom prst="ellipse">
            <a:avLst/>
          </a:prstGeom>
          <a:solidFill>
            <a:srgbClr val="8C8C8C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886212" name="Rectangle 102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Eduardo </a:t>
            </a:r>
            <a:r>
              <a:rPr lang="en-US" dirty="0" err="1"/>
              <a:t>Bezerra</a:t>
            </a:r>
            <a:r>
              <a:rPr lang="en-US" dirty="0"/>
              <a:t/>
            </a:r>
            <a:br>
              <a:rPr lang="en-US" dirty="0"/>
            </a:br>
            <a:r>
              <a:rPr lang="pt-BR" dirty="0" smtClean="0"/>
              <a:t>Editora</a:t>
            </a:r>
            <a:r>
              <a:rPr lang="en-US" dirty="0" smtClean="0"/>
              <a:t> </a:t>
            </a:r>
            <a:r>
              <a:rPr lang="en-US" dirty="0"/>
              <a:t>Campus/Elsevier</a:t>
            </a:r>
          </a:p>
        </p:txBody>
      </p:sp>
      <p:pic>
        <p:nvPicPr>
          <p:cNvPr id="8" name="Imagem 7" descr="papsuml-3ed-cap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2267744" cy="3201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7BC14C-2EF2-4CE0-B008-CA21AF3D3B0C}" type="slidenum">
              <a:rPr lang="pt-BR"/>
              <a:pPr/>
              <a:t>10</a:t>
            </a:fld>
            <a:endParaRPr lang="pt-BR"/>
          </a:p>
        </p:txBody>
      </p:sp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Formato</a:t>
            </a:r>
          </a:p>
        </p:txBody>
      </p:sp>
      <p:grpSp>
        <p:nvGrpSpPr>
          <p:cNvPr id="2176003" name="Group 3"/>
          <p:cNvGrpSpPr>
            <a:grpSpLocks/>
          </p:cNvGrpSpPr>
          <p:nvPr/>
        </p:nvGrpSpPr>
        <p:grpSpPr bwMode="auto">
          <a:xfrm>
            <a:off x="685800" y="2438400"/>
            <a:ext cx="7772400" cy="2971800"/>
            <a:chOff x="-3" y="-3"/>
            <a:chExt cx="3806" cy="1101"/>
          </a:xfrm>
        </p:grpSpPr>
        <p:grpSp>
          <p:nvGrpSpPr>
            <p:cNvPr id="2176004" name="Group 4"/>
            <p:cNvGrpSpPr>
              <a:grpSpLocks/>
            </p:cNvGrpSpPr>
            <p:nvPr/>
          </p:nvGrpSpPr>
          <p:grpSpPr bwMode="auto">
            <a:xfrm>
              <a:off x="0" y="0"/>
              <a:ext cx="3800" cy="1095"/>
              <a:chOff x="0" y="0"/>
              <a:chExt cx="3800" cy="1095"/>
            </a:xfrm>
          </p:grpSpPr>
          <p:sp>
            <p:nvSpPr>
              <p:cNvPr id="2176005" name="Rectangle 5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10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1) Cliente insere seu cartão no caixa eletrônico.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2) Sistema apresenta solicitação de senha.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3) Cliente digita senha.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4) Sistema valida a senha e exibe menu de operações disponíveis.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5) Cliente indica que deseja realizar um saque.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6) Sistema requisita o valor da quantia a ser sacada.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7) </a:t>
                </a: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Cliente fornece o valor da quantia que deseja sacar.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8) Sistema fornece a quantia desejada e imprime o recibo para o Cliente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9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Cliente retira a quantia e o recibo, e o caso de uso termina.</a:t>
                </a:r>
                <a:endParaRPr lang="pt-BR"/>
              </a:p>
            </p:txBody>
          </p:sp>
          <p:sp>
            <p:nvSpPr>
              <p:cNvPr id="217600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1095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2176007" name="Rectangle 7"/>
            <p:cNvSpPr>
              <a:spLocks noChangeArrowheads="1"/>
            </p:cNvSpPr>
            <p:nvPr/>
          </p:nvSpPr>
          <p:spPr bwMode="auto">
            <a:xfrm>
              <a:off x="-3" y="-3"/>
              <a:ext cx="3806" cy="110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2176008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/>
              <a:t>Exemplo de descrição </a:t>
            </a:r>
            <a:r>
              <a:rPr lang="en-US"/>
              <a:t>numerada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DF24BE-270D-431B-97CC-70F0B1CE0456}" type="slidenum">
              <a:rPr lang="pt-BR"/>
              <a:pPr/>
              <a:t>11</a:t>
            </a:fld>
            <a:endParaRPr lang="pt-BR"/>
          </a:p>
        </p:txBody>
      </p:sp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Formato</a:t>
            </a:r>
          </a:p>
        </p:txBody>
      </p:sp>
      <p:grpSp>
        <p:nvGrpSpPr>
          <p:cNvPr id="2178051" name="Group 3"/>
          <p:cNvGrpSpPr>
            <a:grpSpLocks/>
          </p:cNvGrpSpPr>
          <p:nvPr/>
        </p:nvGrpSpPr>
        <p:grpSpPr bwMode="auto">
          <a:xfrm>
            <a:off x="76200" y="2133600"/>
            <a:ext cx="8991600" cy="4029075"/>
            <a:chOff x="-3" y="-3"/>
            <a:chExt cx="3862" cy="1620"/>
          </a:xfrm>
        </p:grpSpPr>
        <p:grpSp>
          <p:nvGrpSpPr>
            <p:cNvPr id="2178052" name="Group 4"/>
            <p:cNvGrpSpPr>
              <a:grpSpLocks/>
            </p:cNvGrpSpPr>
            <p:nvPr/>
          </p:nvGrpSpPr>
          <p:grpSpPr bwMode="auto">
            <a:xfrm>
              <a:off x="0" y="0"/>
              <a:ext cx="3856" cy="1614"/>
              <a:chOff x="0" y="0"/>
              <a:chExt cx="3856" cy="1614"/>
            </a:xfrm>
          </p:grpSpPr>
          <p:grpSp>
            <p:nvGrpSpPr>
              <p:cNvPr id="2178053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28" cy="327"/>
                <a:chOff x="0" y="0"/>
                <a:chExt cx="1928" cy="327"/>
              </a:xfrm>
            </p:grpSpPr>
            <p:sp>
              <p:nvSpPr>
                <p:cNvPr id="2178054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28" cy="3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  <p:grpSp>
              <p:nvGrpSpPr>
                <p:cNvPr id="2178055" name="Group 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928" cy="327"/>
                  <a:chOff x="0" y="0"/>
                  <a:chExt cx="1928" cy="327"/>
                </a:xfrm>
              </p:grpSpPr>
              <p:sp>
                <p:nvSpPr>
                  <p:cNvPr id="21780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" y="0"/>
                    <a:ext cx="1872" cy="3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sz="1800" b="1">
                        <a:latin typeface="Berkeley" charset="0"/>
                        <a:cs typeface="Times New Roman" pitchFamily="18" charset="0"/>
                      </a:rPr>
                      <a:t>Cliente</a:t>
                    </a:r>
                    <a:endParaRPr lang="pt-BR" sz="3200"/>
                  </a:p>
                </p:txBody>
              </p:sp>
              <p:sp>
                <p:nvSpPr>
                  <p:cNvPr id="2178057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928" cy="3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178058" name="Group 10"/>
              <p:cNvGrpSpPr>
                <a:grpSpLocks/>
              </p:cNvGrpSpPr>
              <p:nvPr/>
            </p:nvGrpSpPr>
            <p:grpSpPr bwMode="auto">
              <a:xfrm>
                <a:off x="1928" y="0"/>
                <a:ext cx="1928" cy="327"/>
                <a:chOff x="1928" y="0"/>
                <a:chExt cx="1928" cy="327"/>
              </a:xfrm>
            </p:grpSpPr>
            <p:sp>
              <p:nvSpPr>
                <p:cNvPr id="2178059" name="Rectangle 11"/>
                <p:cNvSpPr>
                  <a:spLocks noChangeArrowheads="1"/>
                </p:cNvSpPr>
                <p:nvPr/>
              </p:nvSpPr>
              <p:spPr bwMode="auto">
                <a:xfrm>
                  <a:off x="1928" y="0"/>
                  <a:ext cx="1928" cy="32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  <p:grpSp>
              <p:nvGrpSpPr>
                <p:cNvPr id="2178060" name="Group 12"/>
                <p:cNvGrpSpPr>
                  <a:grpSpLocks/>
                </p:cNvGrpSpPr>
                <p:nvPr/>
              </p:nvGrpSpPr>
              <p:grpSpPr bwMode="auto">
                <a:xfrm>
                  <a:off x="1928" y="0"/>
                  <a:ext cx="1928" cy="327"/>
                  <a:chOff x="1928" y="0"/>
                  <a:chExt cx="1928" cy="327"/>
                </a:xfrm>
              </p:grpSpPr>
              <p:sp>
                <p:nvSpPr>
                  <p:cNvPr id="2178061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956" y="0"/>
                    <a:ext cx="1872" cy="327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/>
                  <a:lstStyle/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r>
                      <a:rPr lang="pt-BR" sz="1800" b="1">
                        <a:latin typeface="Berkeley" charset="0"/>
                        <a:cs typeface="Times New Roman" pitchFamily="18" charset="0"/>
                      </a:rPr>
                      <a:t>Sistema</a:t>
                    </a:r>
                    <a:endParaRPr lang="pt-BR" sz="3200"/>
                  </a:p>
                </p:txBody>
              </p:sp>
              <p:sp>
                <p:nvSpPr>
                  <p:cNvPr id="2178062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0"/>
                    <a:ext cx="1928" cy="32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pt-BR"/>
                  </a:p>
                </p:txBody>
              </p:sp>
            </p:grpSp>
          </p:grpSp>
          <p:grpSp>
            <p:nvGrpSpPr>
              <p:cNvPr id="2178063" name="Group 15"/>
              <p:cNvGrpSpPr>
                <a:grpSpLocks/>
              </p:cNvGrpSpPr>
              <p:nvPr/>
            </p:nvGrpSpPr>
            <p:grpSpPr bwMode="auto">
              <a:xfrm>
                <a:off x="0" y="327"/>
                <a:ext cx="1928" cy="1287"/>
                <a:chOff x="0" y="327"/>
                <a:chExt cx="1928" cy="1287"/>
              </a:xfrm>
            </p:grpSpPr>
            <p:sp>
              <p:nvSpPr>
                <p:cNvPr id="2178064" name="Rectangle 16"/>
                <p:cNvSpPr>
                  <a:spLocks noChangeArrowheads="1"/>
                </p:cNvSpPr>
                <p:nvPr/>
              </p:nvSpPr>
              <p:spPr bwMode="auto">
                <a:xfrm>
                  <a:off x="28" y="327"/>
                  <a:ext cx="1872" cy="1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Insere seu cartão no caixa eletrônico.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Digita senha.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endParaRPr lang="en-US" sz="1800">
                    <a:latin typeface="Berkeley" charset="0"/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Solicita realização de saque.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solidFill>
                        <a:srgbClr val="000000"/>
                      </a:solidFill>
                      <a:latin typeface="Berkeley" charset="0"/>
                      <a:cs typeface="Times New Roman" pitchFamily="18" charset="0"/>
                    </a:rPr>
                    <a:t>Fornece o valor da quantia que deseja sacar.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Retira a quantia e o recibo.</a:t>
                  </a:r>
                  <a:endParaRPr lang="pt-BR" sz="3200"/>
                </a:p>
              </p:txBody>
            </p:sp>
            <p:sp>
              <p:nvSpPr>
                <p:cNvPr id="2178065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27"/>
                  <a:ext cx="1928" cy="128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</p:grpSp>
          <p:grpSp>
            <p:nvGrpSpPr>
              <p:cNvPr id="2178066" name="Group 18"/>
              <p:cNvGrpSpPr>
                <a:grpSpLocks/>
              </p:cNvGrpSpPr>
              <p:nvPr/>
            </p:nvGrpSpPr>
            <p:grpSpPr bwMode="auto">
              <a:xfrm>
                <a:off x="1928" y="327"/>
                <a:ext cx="1928" cy="1287"/>
                <a:chOff x="1928" y="327"/>
                <a:chExt cx="1928" cy="1287"/>
              </a:xfrm>
            </p:grpSpPr>
            <p:sp>
              <p:nvSpPr>
                <p:cNvPr id="21780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6" y="327"/>
                  <a:ext cx="1872" cy="12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/>
                <a:lstStyle/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Apresenta solicitação de senha.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Valida senha e exibe menu de operações disponíveis.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Requisita quantia a ser sacada.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latin typeface="Berkeley" charset="0"/>
                      <a:cs typeface="Times New Roman" pitchFamily="18" charset="0"/>
                    </a:rPr>
                    <a:t> </a:t>
                  </a:r>
                  <a:endParaRPr lang="pt-BR" sz="2000">
                    <a:cs typeface="Times New Roman" pitchFamily="18" charset="0"/>
                  </a:endParaRPr>
                </a:p>
                <a:p>
                  <a:pPr algn="just" eaLnBrk="0" hangingPunct="0">
                    <a:spcBef>
                      <a:spcPct val="0"/>
                    </a:spcBef>
                    <a:buFontTx/>
                    <a:buNone/>
                  </a:pPr>
                  <a:r>
                    <a:rPr lang="pt-BR" sz="1800">
                      <a:solidFill>
                        <a:srgbClr val="000000"/>
                      </a:solidFill>
                      <a:latin typeface="Berkeley" charset="0"/>
                      <a:cs typeface="Times New Roman" pitchFamily="18" charset="0"/>
                    </a:rPr>
                    <a:t>Fornece a quantia desejada e imprime o recibo para o Cliente</a:t>
                  </a:r>
                  <a:endParaRPr lang="pt-BR" sz="3200"/>
                </a:p>
              </p:txBody>
            </p:sp>
            <p:sp>
              <p:nvSpPr>
                <p:cNvPr id="217806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28" y="327"/>
                  <a:ext cx="1928" cy="1287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pt-BR"/>
                </a:p>
              </p:txBody>
            </p:sp>
          </p:grpSp>
        </p:grpSp>
        <p:sp>
          <p:nvSpPr>
            <p:cNvPr id="2178069" name="Rectangle 21"/>
            <p:cNvSpPr>
              <a:spLocks noChangeArrowheads="1"/>
            </p:cNvSpPr>
            <p:nvPr/>
          </p:nvSpPr>
          <p:spPr bwMode="auto">
            <a:xfrm>
              <a:off x="-3" y="-3"/>
              <a:ext cx="3862" cy="162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2178070" name="Rectangle 2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Exemplo de descrição </a:t>
            </a:r>
            <a:r>
              <a:rPr lang="en-US" sz="2400">
                <a:latin typeface="Times New Roman" pitchFamily="18" charset="0"/>
              </a:rPr>
              <a:t>tabular</a:t>
            </a:r>
            <a:endParaRPr lang="pt-BR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1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0E9157-DB8A-4674-A692-B2E87700FD7F}" type="slidenum">
              <a:rPr lang="pt-BR"/>
              <a:pPr/>
              <a:t>12</a:t>
            </a:fld>
            <a:endParaRPr lang="pt-BR"/>
          </a:p>
        </p:txBody>
      </p:sp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Grau de </a:t>
            </a:r>
            <a:r>
              <a:rPr lang="en-US"/>
              <a:t>A</a:t>
            </a:r>
            <a:r>
              <a:rPr lang="pt-BR"/>
              <a:t>bstração </a:t>
            </a:r>
            <a:endParaRPr lang="en-US"/>
          </a:p>
        </p:txBody>
      </p:sp>
      <p:sp>
        <p:nvSpPr>
          <p:cNvPr id="2180105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71500" y="1676400"/>
            <a:ext cx="80010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pt-BR" sz="2400">
                <a:latin typeface="Times New Roman" pitchFamily="18" charset="0"/>
              </a:rPr>
              <a:t>Exemplo de descrição essencial (e numerada):</a:t>
            </a:r>
          </a:p>
        </p:txBody>
      </p:sp>
      <p:sp>
        <p:nvSpPr>
          <p:cNvPr id="2180106" name="Text Box 10"/>
          <p:cNvSpPr txBox="1">
            <a:spLocks noChangeArrowheads="1"/>
          </p:cNvSpPr>
          <p:nvPr/>
        </p:nvSpPr>
        <p:spPr bwMode="auto">
          <a:xfrm>
            <a:off x="1433513" y="5676900"/>
            <a:ext cx="2936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i="1">
                <a:latin typeface="Berkeley" charset="0"/>
                <a:cs typeface="Times New Roman" pitchFamily="18" charset="0"/>
              </a:rPr>
              <a:t>Dica: </a:t>
            </a:r>
            <a:r>
              <a:rPr lang="pt-BR" sz="1800" i="1">
                <a:latin typeface="Berkeley" charset="0"/>
                <a:cs typeface="Times New Roman" pitchFamily="18" charset="0"/>
              </a:rPr>
              <a:t>regra dos 100 anos</a:t>
            </a:r>
            <a:r>
              <a:rPr lang="pt-BR" sz="1800"/>
              <a:t> </a:t>
            </a:r>
          </a:p>
        </p:txBody>
      </p:sp>
      <p:grpSp>
        <p:nvGrpSpPr>
          <p:cNvPr id="2180111" name="Group 15"/>
          <p:cNvGrpSpPr>
            <a:grpSpLocks/>
          </p:cNvGrpSpPr>
          <p:nvPr/>
        </p:nvGrpSpPr>
        <p:grpSpPr bwMode="auto">
          <a:xfrm>
            <a:off x="685800" y="2438400"/>
            <a:ext cx="7467600" cy="2625725"/>
            <a:chOff x="-3" y="-3"/>
            <a:chExt cx="3806" cy="1005"/>
          </a:xfrm>
        </p:grpSpPr>
        <p:grpSp>
          <p:nvGrpSpPr>
            <p:cNvPr id="2180109" name="Group 13"/>
            <p:cNvGrpSpPr>
              <a:grpSpLocks/>
            </p:cNvGrpSpPr>
            <p:nvPr/>
          </p:nvGrpSpPr>
          <p:grpSpPr bwMode="auto">
            <a:xfrm>
              <a:off x="0" y="0"/>
              <a:ext cx="3800" cy="999"/>
              <a:chOff x="0" y="0"/>
              <a:chExt cx="3800" cy="999"/>
            </a:xfrm>
          </p:grpSpPr>
          <p:sp>
            <p:nvSpPr>
              <p:cNvPr id="2180107" name="Rectangle 11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1) Cliente fornece sua identificação.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2) Sistema identifica o usuário.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3) Sistema fornece opções disponíveis para movimentação da conta.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4) Cliente solicita o saque de uma determinada quantia.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5) Sistema requisita o valor da quantia a ser sacada.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pt-BR" sz="2000">
                    <a:latin typeface="Berkeley" charset="0"/>
                    <a:cs typeface="Times New Roman" pitchFamily="18" charset="0"/>
                  </a:rPr>
                  <a:t>6) </a:t>
                </a: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Cliente fornece o valor da quantia que deseja sacar.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7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Sistema fornece a quantia desejada.</a:t>
                </a:r>
                <a:endParaRPr lang="pt-BR" sz="2400">
                  <a:cs typeface="Times New Roman" pitchFamily="18" charset="0"/>
                </a:endParaRPr>
              </a:p>
              <a:p>
                <a:pPr algn="just" eaLnBrk="0" hangingPunct="0"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latin typeface="Berkeley" charset="0"/>
                    <a:cs typeface="Times New Roman" pitchFamily="18" charset="0"/>
                  </a:rPr>
                  <a:t>8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) Cliente retira dinheiro e recibo e o caso de uso termina.</a:t>
                </a:r>
                <a:endParaRPr lang="pt-BR"/>
              </a:p>
            </p:txBody>
          </p:sp>
          <p:sp>
            <p:nvSpPr>
              <p:cNvPr id="2180108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999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2180110" name="Rectangle 14"/>
            <p:cNvSpPr>
              <a:spLocks noChangeArrowheads="1"/>
            </p:cNvSpPr>
            <p:nvPr/>
          </p:nvSpPr>
          <p:spPr bwMode="auto">
            <a:xfrm>
              <a:off x="-3" y="-3"/>
              <a:ext cx="3806" cy="1005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0601F3-A29B-4855-A368-A7C75AF50CDB}" type="slidenum">
              <a:rPr lang="pt-BR"/>
              <a:pPr/>
              <a:t>13</a:t>
            </a:fld>
            <a:endParaRPr lang="pt-BR"/>
          </a:p>
        </p:txBody>
      </p:sp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Atores </a:t>
            </a:r>
            <a:endParaRPr lang="en-US"/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62950" cy="4525963"/>
          </a:xfrm>
        </p:spPr>
        <p:txBody>
          <a:bodyPr/>
          <a:lstStyle/>
          <a:p>
            <a:r>
              <a:rPr lang="pt-BR" sz="2800"/>
              <a:t>Elemento </a:t>
            </a:r>
            <a:r>
              <a:rPr lang="pt-BR" sz="2800" i="1" u="sng"/>
              <a:t>externo</a:t>
            </a:r>
            <a:r>
              <a:rPr lang="pt-BR" sz="2800"/>
              <a:t> que </a:t>
            </a:r>
            <a:r>
              <a:rPr lang="pt-BR" sz="2800" i="1" u="sng"/>
              <a:t>interage</a:t>
            </a:r>
            <a:r>
              <a:rPr lang="pt-BR" sz="2800"/>
              <a:t> com o sistema.</a:t>
            </a:r>
          </a:p>
          <a:p>
            <a:pPr lvl="1"/>
            <a:r>
              <a:rPr lang="pt-BR"/>
              <a:t>“externo”: atores </a:t>
            </a:r>
            <a:r>
              <a:rPr lang="pt-BR" i="1" u="sng"/>
              <a:t>não</a:t>
            </a:r>
            <a:r>
              <a:rPr lang="pt-BR"/>
              <a:t> fazem parte do sistema.</a:t>
            </a:r>
          </a:p>
          <a:p>
            <a:pPr lvl="1"/>
            <a:r>
              <a:rPr lang="pt-BR"/>
              <a:t>“interage”: um ator </a:t>
            </a:r>
            <a:r>
              <a:rPr lang="pt-BR" u="sng"/>
              <a:t>troca informações</a:t>
            </a:r>
            <a:r>
              <a:rPr lang="pt-BR"/>
              <a:t> com o sistema.</a:t>
            </a:r>
          </a:p>
          <a:p>
            <a:r>
              <a:rPr lang="pt-BR" sz="2800"/>
              <a:t>Casos de uso representam uma </a:t>
            </a:r>
            <a:r>
              <a:rPr lang="pt-BR" sz="2800" u="sng"/>
              <a:t>seqüência de interações</a:t>
            </a:r>
            <a:r>
              <a:rPr lang="pt-BR" sz="2800"/>
              <a:t> entre o sistema e o ator.</a:t>
            </a:r>
          </a:p>
          <a:p>
            <a:pPr lvl="1"/>
            <a:r>
              <a:rPr lang="pt-BR" sz="2400"/>
              <a:t>no sentido de troca de informações entre eles.</a:t>
            </a:r>
          </a:p>
          <a:p>
            <a:r>
              <a:rPr lang="pt-BR" sz="2800"/>
              <a:t>Normalmente um agente externo inicia a seqüência de interações como o sistema.</a:t>
            </a:r>
            <a:endParaRPr lang="pt-BR"/>
          </a:p>
        </p:txBody>
      </p:sp>
      <p:pic>
        <p:nvPicPr>
          <p:cNvPr id="2119684" name="Picture 4" descr="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732588" y="333375"/>
            <a:ext cx="1511300" cy="1422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24B537-E311-42C7-A788-BC49488ABB63}" type="slidenum">
              <a:rPr lang="pt-BR"/>
              <a:pPr/>
              <a:t>14</a:t>
            </a:fld>
            <a:endParaRPr lang="pt-BR"/>
          </a:p>
        </p:txBody>
      </p:sp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Atores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Categorias de atores:</a:t>
            </a:r>
            <a:endParaRPr lang="pt-BR" sz="2800" i="1"/>
          </a:p>
          <a:p>
            <a:pPr lvl="1"/>
            <a:r>
              <a:rPr lang="pt-BR" sz="2400" b="1" i="1"/>
              <a:t>cargos</a:t>
            </a:r>
            <a:r>
              <a:rPr lang="pt-BR" sz="2400"/>
              <a:t> (Empregado, Cliente, Gerente, Almoxarife, Vendedor, etc);</a:t>
            </a:r>
            <a:endParaRPr lang="pt-BR" sz="2400" i="1"/>
          </a:p>
          <a:p>
            <a:pPr lvl="1"/>
            <a:r>
              <a:rPr lang="pt-BR" sz="2400" b="1" i="1"/>
              <a:t>organizações</a:t>
            </a:r>
            <a:r>
              <a:rPr lang="pt-BR" sz="2400"/>
              <a:t> (Empresa Fornecedora, Agência de Impostos, Administradora de Cartões, etc);</a:t>
            </a:r>
            <a:endParaRPr lang="pt-BR" sz="2400" i="1"/>
          </a:p>
          <a:p>
            <a:pPr lvl="1"/>
            <a:r>
              <a:rPr lang="pt-BR" sz="2400" b="1" i="1"/>
              <a:t>outros sistemas</a:t>
            </a:r>
            <a:r>
              <a:rPr lang="pt-BR" sz="2400"/>
              <a:t> (Sistema de Cobrança, Sistema de Estoque de Produtos, etc).</a:t>
            </a:r>
            <a:endParaRPr lang="pt-BR" sz="2400" i="1"/>
          </a:p>
          <a:p>
            <a:pPr lvl="1"/>
            <a:r>
              <a:rPr lang="pt-BR" sz="2400" b="1" i="1"/>
              <a:t>equipamentos</a:t>
            </a:r>
            <a:r>
              <a:rPr lang="pt-BR" sz="2400"/>
              <a:t> (Leitora de Código de Barras, Sensor, etc.)</a:t>
            </a:r>
          </a:p>
          <a:p>
            <a:r>
              <a:rPr lang="pt-BR" sz="2800"/>
              <a:t>Essa categorização indica para nós que o conceito de ator depende do </a:t>
            </a:r>
            <a:r>
              <a:rPr lang="pt-BR" sz="2800" b="1"/>
              <a:t>escopo</a:t>
            </a:r>
            <a:r>
              <a:rPr lang="pt-BR" sz="2800"/>
              <a:t> do sistema.</a:t>
            </a:r>
            <a:endParaRPr lang="pt-BR" sz="2000"/>
          </a:p>
        </p:txBody>
      </p:sp>
      <p:graphicFrame>
        <p:nvGraphicFramePr>
          <p:cNvPr id="2121732" name="Object 4"/>
          <p:cNvGraphicFramePr>
            <a:graphicFrameLocks/>
          </p:cNvGraphicFramePr>
          <p:nvPr/>
        </p:nvGraphicFramePr>
        <p:xfrm>
          <a:off x="7019925" y="549275"/>
          <a:ext cx="1562100" cy="927100"/>
        </p:xfrm>
        <a:graphic>
          <a:graphicData uri="http://schemas.openxmlformats.org/presentationml/2006/ole">
            <p:oleObj spid="_x0000_s2121732" name="Clip" r:id="rId3" imgW="1562040" imgH="927000" progId="">
              <p:embed/>
            </p:oleObj>
          </a:graphicData>
        </a:graphic>
      </p:graphicFrame>
      <p:graphicFrame>
        <p:nvGraphicFramePr>
          <p:cNvPr id="2121733" name="Object 5"/>
          <p:cNvGraphicFramePr>
            <a:graphicFrameLocks/>
          </p:cNvGraphicFramePr>
          <p:nvPr/>
        </p:nvGraphicFramePr>
        <p:xfrm>
          <a:off x="7451725" y="5516563"/>
          <a:ext cx="1547813" cy="1268412"/>
        </p:xfrm>
        <a:graphic>
          <a:graphicData uri="http://schemas.openxmlformats.org/presentationml/2006/ole">
            <p:oleObj spid="_x0000_s2121733" name="Clip" r:id="rId4" imgW="1866600" imgH="1630080" progId="">
              <p:embed/>
            </p:oleObj>
          </a:graphicData>
        </a:graphic>
      </p:graphicFrame>
      <p:graphicFrame>
        <p:nvGraphicFramePr>
          <p:cNvPr id="2121734" name="Object 6"/>
          <p:cNvGraphicFramePr>
            <a:graphicFrameLocks/>
          </p:cNvGraphicFramePr>
          <p:nvPr/>
        </p:nvGraphicFramePr>
        <p:xfrm>
          <a:off x="539750" y="71438"/>
          <a:ext cx="1655763" cy="1557337"/>
        </p:xfrm>
        <a:graphic>
          <a:graphicData uri="http://schemas.openxmlformats.org/presentationml/2006/ole">
            <p:oleObj spid="_x0000_s2121734" name="Clip" r:id="rId5" imgW="1950840" imgH="19508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0FB11-CCD7-454E-BCF4-44D0E90E344B}" type="slidenum">
              <a:rPr lang="pt-BR"/>
              <a:pPr/>
              <a:t>15</a:t>
            </a:fld>
            <a:endParaRPr lang="pt-BR"/>
          </a:p>
        </p:txBody>
      </p:sp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Atores</a:t>
            </a:r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Um ator corresponde a um </a:t>
            </a:r>
            <a:r>
              <a:rPr lang="pt-BR" sz="2800" b="1" i="1"/>
              <a:t>papel</a:t>
            </a:r>
            <a:r>
              <a:rPr lang="pt-BR" sz="2800"/>
              <a:t> representado em relação ao sistema.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O mesmo indivíduo pode ser o </a:t>
            </a:r>
            <a:r>
              <a:rPr lang="pt-BR" sz="2400" b="1"/>
              <a:t>Cliente</a:t>
            </a:r>
            <a:r>
              <a:rPr lang="pt-BR" sz="2400"/>
              <a:t> que compra mercadorias e o </a:t>
            </a:r>
            <a:r>
              <a:rPr lang="pt-BR" sz="2400" b="1"/>
              <a:t>Vendedor</a:t>
            </a:r>
            <a:r>
              <a:rPr lang="pt-BR" sz="2400"/>
              <a:t> que processa vendas.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Uma pessoa pode representar o papel de </a:t>
            </a:r>
            <a:r>
              <a:rPr lang="pt-BR" sz="2400" b="1"/>
              <a:t>Funcionário</a:t>
            </a:r>
            <a:r>
              <a:rPr lang="pt-BR" sz="2400"/>
              <a:t> de uma instituição bancária que realiza a manutenção de um caixa eletrônico, mas também pode ser o </a:t>
            </a:r>
            <a:r>
              <a:rPr lang="pt-BR" sz="2400" b="1"/>
              <a:t>Cliente</a:t>
            </a:r>
            <a:r>
              <a:rPr lang="pt-BR" sz="2400"/>
              <a:t> do banco que realiza o saque de uma quantia.</a:t>
            </a:r>
          </a:p>
          <a:p>
            <a:pPr>
              <a:lnSpc>
                <a:spcPct val="90000"/>
              </a:lnSpc>
            </a:pPr>
            <a:r>
              <a:rPr lang="pt-BR" sz="2800"/>
              <a:t>O nome dado a um ator deve lembrar o seu papel, em vez de lembrar quem o representa.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e.g.: </a:t>
            </a:r>
            <a:r>
              <a:rPr lang="pt-BR" sz="2400" u="sng"/>
              <a:t>João Fernandes</a:t>
            </a:r>
            <a:r>
              <a:rPr lang="pt-BR" sz="2400"/>
              <a:t> </a:t>
            </a:r>
            <a:r>
              <a:rPr lang="pt-BR" sz="2400" i="1"/>
              <a:t>versus</a:t>
            </a:r>
            <a:r>
              <a:rPr lang="pt-BR" sz="2400"/>
              <a:t> </a:t>
            </a:r>
            <a:r>
              <a:rPr lang="pt-BR" sz="2400" u="sng"/>
              <a:t>Fornecedor</a:t>
            </a:r>
            <a:endParaRPr lang="pt-BR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AE5A74-B5A7-44F1-8E53-34CCF7566689}" type="slidenum">
              <a:rPr lang="pt-BR"/>
              <a:pPr/>
              <a:t>16</a:t>
            </a:fld>
            <a:endParaRPr lang="pt-BR"/>
          </a:p>
        </p:txBody>
      </p:sp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Atores versus Casos de Uso</a:t>
            </a:r>
          </a:p>
        </p:txBody>
      </p:sp>
      <p:sp>
        <p:nvSpPr>
          <p:cNvPr id="212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Um </a:t>
            </a:r>
            <a:r>
              <a:rPr lang="pt-BR" b="1"/>
              <a:t>ator</a:t>
            </a:r>
            <a:r>
              <a:rPr lang="pt-BR"/>
              <a:t> representa um conjunto coerente de papéis que os usuários de casos desempenham quando interagem com o sistema </a:t>
            </a:r>
          </a:p>
          <a:p>
            <a:pPr>
              <a:lnSpc>
                <a:spcPct val="90000"/>
              </a:lnSpc>
            </a:pPr>
            <a:r>
              <a:rPr lang="pt-BR"/>
              <a:t>Um </a:t>
            </a:r>
            <a:r>
              <a:rPr lang="pt-BR" b="1"/>
              <a:t>caso de uso</a:t>
            </a:r>
            <a:r>
              <a:rPr lang="pt-BR"/>
              <a:t> representa o que um ator quer que o sistema faça. </a:t>
            </a:r>
          </a:p>
          <a:p>
            <a:pPr>
              <a:lnSpc>
                <a:spcPct val="90000"/>
              </a:lnSpc>
            </a:pPr>
            <a:r>
              <a:rPr lang="pt-BR"/>
              <a:t>Atores servem para definir o </a:t>
            </a:r>
            <a:r>
              <a:rPr lang="pt-BR" b="1"/>
              <a:t>ambiente do sistema</a:t>
            </a:r>
            <a:r>
              <a:rPr lang="pt-BR"/>
              <a:t> </a:t>
            </a:r>
          </a:p>
          <a:p>
            <a:pPr>
              <a:lnSpc>
                <a:spcPct val="90000"/>
              </a:lnSpc>
            </a:pPr>
            <a:r>
              <a:rPr lang="pt-BR"/>
              <a:t>Atores representam um </a:t>
            </a:r>
            <a:r>
              <a:rPr lang="pt-BR" b="1"/>
              <a:t>papel</a:t>
            </a:r>
            <a:r>
              <a:rPr lang="pt-BR"/>
              <a:t> exercido por uma pessoa ou por um sistema externo que interage com o sistema.</a:t>
            </a:r>
          </a:p>
          <a:p>
            <a:pPr>
              <a:lnSpc>
                <a:spcPct val="90000"/>
              </a:lnSpc>
            </a:pPr>
            <a:r>
              <a:rPr lang="pt-BR"/>
              <a:t>Se comunicam enviando mensagens e/ou recebendo mensagens do sistema, conforme o caso de uso é executado</a:t>
            </a:r>
          </a:p>
          <a:p>
            <a:pPr>
              <a:lnSpc>
                <a:spcPct val="90000"/>
              </a:lnSpc>
            </a:pPr>
            <a:r>
              <a:rPr lang="pt-BR"/>
              <a:t>Quando definimos o que os atores fazem e o que os casos de uso fazem, delimitamos, de forma clara, o </a:t>
            </a:r>
            <a:r>
              <a:rPr lang="pt-BR" b="1"/>
              <a:t>escopo do sistema</a:t>
            </a:r>
            <a:r>
              <a:rPr lang="pt-B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0" y="3860800"/>
            <a:ext cx="8007350" cy="1800225"/>
          </a:xfrm>
        </p:spPr>
        <p:txBody>
          <a:bodyPr/>
          <a:lstStyle/>
          <a:p>
            <a:r>
              <a:rPr lang="en-US"/>
              <a:t>4.2 Diagrama de casos de uso</a:t>
            </a:r>
          </a:p>
        </p:txBody>
      </p:sp>
      <p:sp>
        <p:nvSpPr>
          <p:cNvPr id="2231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23130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23130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1D7E73-349E-4338-9D73-5D14FA5C8DAC}" type="slidenum">
              <a:rPr lang="pt-BR"/>
              <a:pPr/>
              <a:t>18</a:t>
            </a:fld>
            <a:endParaRPr lang="pt-BR"/>
          </a:p>
        </p:txBody>
      </p:sp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de casos de uso (DCU) </a:t>
            </a:r>
            <a:endParaRPr lang="en-US"/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800"/>
              <a:t>Representa </a:t>
            </a:r>
            <a:r>
              <a:rPr lang="pt-BR" sz="2800" i="1"/>
              <a:t>graficamente</a:t>
            </a:r>
            <a:r>
              <a:rPr lang="pt-BR" sz="2800"/>
              <a:t> os atores, casos de uso e relacionamentos entre os elementos.</a:t>
            </a:r>
          </a:p>
          <a:p>
            <a:pPr>
              <a:lnSpc>
                <a:spcPct val="80000"/>
              </a:lnSpc>
            </a:pPr>
            <a:r>
              <a:rPr lang="pt-BR" sz="2800"/>
              <a:t>Tem o objetivo de ilustrar em um nível alto de abstração quais elementos externos interagem com que funcionalidades do sistema.</a:t>
            </a:r>
          </a:p>
          <a:p>
            <a:pPr>
              <a:lnSpc>
                <a:spcPct val="80000"/>
              </a:lnSpc>
            </a:pPr>
            <a:r>
              <a:rPr lang="pt-BR" sz="2800"/>
              <a:t>Uma espécie de “diagrama de contexto”.</a:t>
            </a:r>
          </a:p>
          <a:p>
            <a:pPr lvl="1">
              <a:lnSpc>
                <a:spcPct val="80000"/>
              </a:lnSpc>
            </a:pPr>
            <a:r>
              <a:rPr lang="pt-BR" sz="2400"/>
              <a:t>Apresenta os elementos externos de um sistema e as maneiras segundo as quais eles as utilizam.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CC6F7-F98A-4DC0-9344-B1C795CBA870}" type="slidenum">
              <a:rPr lang="pt-BR"/>
              <a:pPr/>
              <a:t>19</a:t>
            </a:fld>
            <a:endParaRPr lang="pt-BR"/>
          </a:p>
        </p:txBody>
      </p:sp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  <a:r>
              <a:rPr lang="en-US"/>
              <a:t> de DCU</a:t>
            </a:r>
            <a:endParaRPr lang="pt-BR"/>
          </a:p>
        </p:txBody>
      </p:sp>
      <p:pic>
        <p:nvPicPr>
          <p:cNvPr id="2130949" name="Picture 5" descr="E:\paps2a\Figs-2a edicao\jpg\Figura_04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1800225"/>
            <a:ext cx="6200775" cy="3257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5F1BB5-FEA6-4604-8EC9-16B2FBBF70F7}" type="slidenum">
              <a:rPr lang="pt-BR"/>
              <a:pPr/>
              <a:t>2</a:t>
            </a:fld>
            <a:endParaRPr lang="pt-BR"/>
          </a:p>
        </p:txBody>
      </p:sp>
      <p:sp>
        <p:nvSpPr>
          <p:cNvPr id="223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Tópicos</a:t>
            </a:r>
            <a:endParaRPr lang="pt-BR"/>
          </a:p>
        </p:txBody>
      </p:sp>
      <p:sp>
        <p:nvSpPr>
          <p:cNvPr id="223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Introdução</a:t>
            </a:r>
          </a:p>
          <a:p>
            <a:r>
              <a:rPr lang="pt-BR"/>
              <a:t>Diagrama de casos de uso</a:t>
            </a:r>
          </a:p>
          <a:p>
            <a:r>
              <a:rPr lang="pt-BR"/>
              <a:t>Identificação dos elementos do MCU</a:t>
            </a:r>
          </a:p>
          <a:p>
            <a:r>
              <a:rPr lang="pt-BR"/>
              <a:t>Construção do MCU</a:t>
            </a:r>
          </a:p>
          <a:p>
            <a:r>
              <a:rPr lang="pt-BR"/>
              <a:t>Documentação suplementar ao MCU</a:t>
            </a:r>
          </a:p>
          <a:p>
            <a:r>
              <a:rPr lang="pt-BR"/>
              <a:t>O MCU em um processo de desenvolvimento iterativo e incremental</a:t>
            </a:r>
          </a:p>
        </p:txBody>
      </p:sp>
      <p:graphicFrame>
        <p:nvGraphicFramePr>
          <p:cNvPr id="2235396" name="Object 4"/>
          <p:cNvGraphicFramePr>
            <a:graphicFrameLocks noChangeAspect="1"/>
          </p:cNvGraphicFramePr>
          <p:nvPr/>
        </p:nvGraphicFramePr>
        <p:xfrm>
          <a:off x="7620000" y="304800"/>
          <a:ext cx="1311275" cy="1001713"/>
        </p:xfrm>
        <a:graphic>
          <a:graphicData uri="http://schemas.openxmlformats.org/presentationml/2006/ole">
            <p:oleObj spid="_x0000_s2235396" name="Clip" r:id="rId3" imgW="2286000" imgH="1259640" progId="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463FA7-0E06-4473-AAA9-67918F6F03FA}" type="slidenum">
              <a:rPr lang="pt-BR"/>
              <a:pPr/>
              <a:t>20</a:t>
            </a:fld>
            <a:endParaRPr lang="pt-BR"/>
          </a:p>
        </p:txBody>
      </p:sp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Elementos de um MCU</a:t>
            </a:r>
            <a:r>
              <a:rPr lang="pt-BR"/>
              <a:t> </a:t>
            </a:r>
            <a:endParaRPr lang="en-US"/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Um MCU possui diversos elementos, e cada um deles pode ser representado graficamente. Os elementos mais comuns em um MCU são:</a:t>
            </a:r>
          </a:p>
          <a:p>
            <a:pPr lvl="1">
              <a:lnSpc>
                <a:spcPct val="80000"/>
              </a:lnSpc>
            </a:pPr>
            <a:r>
              <a:rPr lang="pt-BR" i="1"/>
              <a:t>Ator</a:t>
            </a:r>
          </a:p>
          <a:p>
            <a:pPr lvl="1">
              <a:lnSpc>
                <a:spcPct val="80000"/>
              </a:lnSpc>
            </a:pPr>
            <a:r>
              <a:rPr lang="pt-BR" i="1"/>
              <a:t>Caso de uso</a:t>
            </a:r>
          </a:p>
          <a:p>
            <a:pPr>
              <a:lnSpc>
                <a:spcPct val="80000"/>
              </a:lnSpc>
            </a:pPr>
            <a:r>
              <a:rPr lang="pt-BR"/>
              <a:t>Além disso, a UML define diversos de relacionamentos entre esses elementos para serem usados no modelo de casos de uso:</a:t>
            </a:r>
          </a:p>
          <a:p>
            <a:pPr lvl="1">
              <a:lnSpc>
                <a:spcPct val="80000"/>
              </a:lnSpc>
            </a:pPr>
            <a:r>
              <a:rPr lang="pt-BR" i="1"/>
              <a:t>Comunicação</a:t>
            </a:r>
          </a:p>
          <a:p>
            <a:pPr lvl="1">
              <a:lnSpc>
                <a:spcPct val="80000"/>
              </a:lnSpc>
            </a:pPr>
            <a:r>
              <a:rPr lang="pt-BR" i="1"/>
              <a:t>Inclusão</a:t>
            </a:r>
          </a:p>
          <a:p>
            <a:pPr lvl="1">
              <a:lnSpc>
                <a:spcPct val="80000"/>
              </a:lnSpc>
            </a:pPr>
            <a:r>
              <a:rPr lang="pt-BR" i="1"/>
              <a:t>Extensão</a:t>
            </a:r>
          </a:p>
          <a:p>
            <a:pPr lvl="1">
              <a:lnSpc>
                <a:spcPct val="80000"/>
              </a:lnSpc>
            </a:pPr>
            <a:r>
              <a:rPr lang="pt-BR" i="1"/>
              <a:t>Generalização</a:t>
            </a:r>
          </a:p>
          <a:p>
            <a:pPr>
              <a:lnSpc>
                <a:spcPct val="80000"/>
              </a:lnSpc>
            </a:pPr>
            <a:r>
              <a:rPr lang="pt-BR"/>
              <a:t>Para cada um desses elementos, a UML define uma notação gráfica e uma semântica específicas.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6F0481-EEF6-4B53-92AA-A4CDB26D07C1}" type="slidenum">
              <a:rPr lang="pt-BR"/>
              <a:pPr/>
              <a:t>21</a:t>
            </a:fld>
            <a:endParaRPr lang="pt-BR"/>
          </a:p>
        </p:txBody>
      </p:sp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Ator, caso de uso, comunicação</a:t>
            </a:r>
          </a:p>
        </p:txBody>
      </p:sp>
      <p:pic>
        <p:nvPicPr>
          <p:cNvPr id="2128917" name="Picture 21" descr="E:\paps2a\Figs-2a edicao\jpg\Figura_04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057400"/>
            <a:ext cx="5943600" cy="3354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73EFBC-2D5E-47A3-8D9B-87843B56C48C}" type="slidenum">
              <a:rPr lang="pt-BR"/>
              <a:pPr/>
              <a:t>22</a:t>
            </a:fld>
            <a:endParaRPr lang="pt-BR"/>
          </a:p>
        </p:txBody>
      </p:sp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Inclusão (include)</a:t>
            </a:r>
          </a:p>
        </p:txBody>
      </p:sp>
      <p:pic>
        <p:nvPicPr>
          <p:cNvPr id="2134053" name="Picture 37" descr="E:\paps2a\Figs-2a edicao\jpg\Figura_04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676400"/>
            <a:ext cx="5314950" cy="3013075"/>
          </a:xfrm>
          <a:prstGeom prst="rect">
            <a:avLst/>
          </a:prstGeom>
          <a:noFill/>
        </p:spPr>
      </p:pic>
      <p:sp>
        <p:nvSpPr>
          <p:cNvPr id="2134054" name="Rectangle 38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Berkeley" charset="0"/>
                <a:cs typeface="Times New Roman" pitchFamily="18" charset="0"/>
              </a:rPr>
              <a:t>Exemplo: </a:t>
            </a: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endParaRPr lang="pt-BR" sz="2400">
              <a:latin typeface="Berkeley" charset="0"/>
              <a:cs typeface="Times New Roman" pitchFamily="18" charset="0"/>
            </a:endParaRPr>
          </a:p>
          <a:p>
            <a:pPr marL="342900" indent="-342900"/>
            <a:r>
              <a:rPr lang="pt-BR" sz="2400">
                <a:latin typeface="Berkeley" charset="0"/>
                <a:cs typeface="Times New Roman" pitchFamily="18" charset="0"/>
              </a:rPr>
              <a:t>Referência no texto do caso de uso inclusor: </a:t>
            </a:r>
          </a:p>
          <a:p>
            <a:pPr marL="342900" indent="-342900">
              <a:buFontTx/>
              <a:buNone/>
            </a:pPr>
            <a:r>
              <a:rPr lang="pt-BR" sz="2400" b="1" i="1">
                <a:latin typeface="Berkeley" charset="0"/>
                <a:cs typeface="Times New Roman" pitchFamily="18" charset="0"/>
              </a:rPr>
              <a:t>		Include(Fornecer Identificação)</a:t>
            </a:r>
            <a:r>
              <a:rPr lang="pt-BR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18A7ED-91A6-446A-913D-A6ED52D09D87}" type="slidenum">
              <a:rPr lang="pt-BR"/>
              <a:pPr/>
              <a:t>23</a:t>
            </a:fld>
            <a:endParaRPr lang="pt-BR"/>
          </a:p>
        </p:txBody>
      </p:sp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Extensão (extend)</a:t>
            </a:r>
          </a:p>
        </p:txBody>
      </p:sp>
      <p:pic>
        <p:nvPicPr>
          <p:cNvPr id="2136090" name="Picture 26" descr="E:\paps2a\Figs-2a edicao\jpg\Figura_04_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81200"/>
            <a:ext cx="7010400" cy="326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D52F56-B303-4DBE-A6B7-F228BBAC7779}" type="slidenum">
              <a:rPr lang="pt-BR"/>
              <a:pPr/>
              <a:t>24</a:t>
            </a:fld>
            <a:endParaRPr lang="pt-BR"/>
          </a:p>
        </p:txBody>
      </p:sp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Generalização</a:t>
            </a:r>
          </a:p>
        </p:txBody>
      </p:sp>
      <p:pic>
        <p:nvPicPr>
          <p:cNvPr id="2138117" name="Picture 5" descr="E:\paps2a\Figs-2a edicao\jpg\Figura_04_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78025"/>
            <a:ext cx="8834438" cy="300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BD3662-E92C-4F2C-956D-F8D46DC15261}" type="slidenum">
              <a:rPr lang="pt-BR"/>
              <a:pPr/>
              <a:t>25</a:t>
            </a:fld>
            <a:endParaRPr lang="pt-BR"/>
          </a:p>
        </p:txBody>
      </p:sp>
      <p:sp>
        <p:nvSpPr>
          <p:cNvPr id="2142238" name="Rectangle 30"/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>
                <a:solidFill>
                  <a:schemeClr val="tx2"/>
                </a:solidFill>
              </a:rPr>
              <a:t>Resumo da Notação</a:t>
            </a:r>
          </a:p>
        </p:txBody>
      </p:sp>
      <p:pic>
        <p:nvPicPr>
          <p:cNvPr id="2142240" name="Picture 32" descr="E:\paps2a\Figs-2a edicao\jpg\Figura_04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676400"/>
            <a:ext cx="4329113" cy="40846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860800"/>
            <a:ext cx="8534400" cy="1800225"/>
          </a:xfrm>
        </p:spPr>
        <p:txBody>
          <a:bodyPr/>
          <a:lstStyle/>
          <a:p>
            <a:r>
              <a:rPr lang="en-US"/>
              <a:t>4.3 </a:t>
            </a:r>
            <a:r>
              <a:rPr lang="pt-BR"/>
              <a:t>Identificação dos </a:t>
            </a:r>
            <a:r>
              <a:rPr lang="en-US"/>
              <a:t>e</a:t>
            </a:r>
            <a:r>
              <a:rPr lang="pt-BR"/>
              <a:t>lementos do M</a:t>
            </a:r>
            <a:r>
              <a:rPr lang="en-US"/>
              <a:t>C</a:t>
            </a:r>
            <a:r>
              <a:rPr lang="pt-BR"/>
              <a:t>U</a:t>
            </a:r>
            <a:endParaRPr lang="en-US"/>
          </a:p>
        </p:txBody>
      </p:sp>
      <p:sp>
        <p:nvSpPr>
          <p:cNvPr id="21442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144260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144260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94CAE0-BE60-4AFB-9406-092B4545047B}" type="slidenum">
              <a:rPr lang="pt-BR"/>
              <a:pPr/>
              <a:t>27</a:t>
            </a:fld>
            <a:endParaRPr lang="pt-BR"/>
          </a:p>
        </p:txBody>
      </p:sp>
      <p:sp>
        <p:nvSpPr>
          <p:cNvPr id="214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Identificação dos elementos do MCU</a:t>
            </a:r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Atores e os casos de uso são identificados a partir de informações coletadas no levantamento de requisitos.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Durante esta fase, analistas devem identificar as atividades do negócio relevantes ao sistema a ser construído.</a:t>
            </a:r>
          </a:p>
          <a:p>
            <a:pPr>
              <a:lnSpc>
                <a:spcPct val="90000"/>
              </a:lnSpc>
            </a:pPr>
            <a:r>
              <a:rPr lang="pt-BR" sz="2800"/>
              <a:t>Não há uma regra geral que indique quantos casos de uso e atores são necessários para descrever um sistema.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A quantidade de casos de uso e atores depende da complexidade do sistema.</a:t>
            </a:r>
          </a:p>
          <a:p>
            <a:pPr>
              <a:lnSpc>
                <a:spcPct val="80000"/>
              </a:lnSpc>
            </a:pPr>
            <a:r>
              <a:rPr lang="pt-BR" sz="2800"/>
              <a:t>Note também que as identificações de atores e de casos de uso são atividades que se intercalam.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827655-1E9E-4D0A-B69A-47BC9E0699B7}" type="slidenum">
              <a:rPr lang="pt-BR"/>
              <a:pPr/>
              <a:t>28</a:t>
            </a:fld>
            <a:endParaRPr lang="pt-BR"/>
          </a:p>
        </p:txBody>
      </p:sp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Identificação de atores</a:t>
            </a:r>
            <a:endParaRPr lang="en-US"/>
          </a:p>
        </p:txBody>
      </p:sp>
      <p:pic>
        <p:nvPicPr>
          <p:cNvPr id="2147331" name="Picture 3" descr="pe01194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9925" y="333375"/>
            <a:ext cx="2016125" cy="1184275"/>
          </a:xfrm>
          <a:prstGeom prst="rect">
            <a:avLst/>
          </a:prstGeom>
          <a:noFill/>
        </p:spPr>
      </p:pic>
      <p:sp>
        <p:nvSpPr>
          <p:cNvPr id="21473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65650"/>
          </a:xfrm>
          <a:noFill/>
          <a:ln/>
        </p:spPr>
        <p:txBody>
          <a:bodyPr/>
          <a:lstStyle/>
          <a:p>
            <a:r>
              <a:rPr lang="pt-BR" sz="2800"/>
              <a:t>Fontes e os destinos das informações a serem processadas são atores em potencial.</a:t>
            </a:r>
          </a:p>
          <a:p>
            <a:pPr lvl="1"/>
            <a:r>
              <a:rPr lang="pt-BR" sz="2400"/>
              <a:t>uma vez que, por definição, um ator é todo elemento externo que </a:t>
            </a:r>
            <a:r>
              <a:rPr lang="pt-BR" sz="2400" i="1"/>
              <a:t>interage</a:t>
            </a:r>
            <a:r>
              <a:rPr lang="pt-BR" sz="2400"/>
              <a:t> com o sistema.</a:t>
            </a:r>
          </a:p>
          <a:p>
            <a:r>
              <a:rPr lang="pt-BR" sz="2800"/>
              <a:t>O analista deve identificar:</a:t>
            </a:r>
          </a:p>
          <a:p>
            <a:pPr lvl="1"/>
            <a:r>
              <a:rPr lang="pt-BR" sz="2400"/>
              <a:t>as áreas da empresa que serão afetadas ou utilizarão o sistema.</a:t>
            </a:r>
          </a:p>
          <a:p>
            <a:pPr lvl="1"/>
            <a:r>
              <a:rPr lang="pt-BR" sz="2400"/>
              <a:t>fontes de informações a serem processadas e os destinos das informações geradas pelo sistema.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1B1D1C-E7D3-444B-9374-1297441E5F8C}" type="slidenum">
              <a:rPr lang="pt-BR"/>
              <a:pPr/>
              <a:t>29</a:t>
            </a:fld>
            <a:endParaRPr lang="pt-BR"/>
          </a:p>
        </p:txBody>
      </p:sp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Identificação de atores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Há algumas perguntas úteis cujas respostas potencialmente identificam atores.</a:t>
            </a:r>
          </a:p>
          <a:p>
            <a:pPr lvl="1"/>
            <a:r>
              <a:rPr lang="pt-BR" sz="2400"/>
              <a:t>Que órgãos, empresas ou pessoas (cargos) irão utilizar o sistema?</a:t>
            </a:r>
          </a:p>
          <a:p>
            <a:pPr lvl="1"/>
            <a:r>
              <a:rPr lang="pt-BR" sz="2400"/>
              <a:t>Que outros sistemas irão se comunicar com o sistema?</a:t>
            </a:r>
          </a:p>
          <a:p>
            <a:pPr lvl="1"/>
            <a:r>
              <a:rPr lang="pt-BR" sz="2400"/>
              <a:t>Alguém deve ser informado de alguma ocorrência no sistema?</a:t>
            </a:r>
          </a:p>
          <a:p>
            <a:pPr lvl="1"/>
            <a:r>
              <a:rPr lang="pt-BR" sz="2400"/>
              <a:t>Quem está interessado em um certo requisito funcional do sistema?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954B1-376E-4B98-9721-8DBCB7436C92}" type="slidenum">
              <a:rPr lang="pt-BR"/>
              <a:pPr/>
              <a:t>3</a:t>
            </a:fld>
            <a:endParaRPr lang="pt-BR"/>
          </a:p>
        </p:txBody>
      </p:sp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O </a:t>
            </a:r>
            <a:r>
              <a:rPr lang="pt-BR" sz="2800" b="1" i="1"/>
              <a:t>modelo de casos de uso</a:t>
            </a:r>
            <a:r>
              <a:rPr lang="pt-BR" sz="2800"/>
              <a:t> é uma representação das </a:t>
            </a:r>
            <a:r>
              <a:rPr lang="pt-BR" sz="2800" i="1">
                <a:solidFill>
                  <a:srgbClr val="FF3300"/>
                </a:solidFill>
              </a:rPr>
              <a:t>funcionalidades</a:t>
            </a:r>
            <a:r>
              <a:rPr lang="pt-BR" sz="2800"/>
              <a:t> externamente observáveis do sistema e dos </a:t>
            </a:r>
            <a:r>
              <a:rPr lang="pt-BR" sz="2800" i="1">
                <a:solidFill>
                  <a:srgbClr val="FF3300"/>
                </a:solidFill>
              </a:rPr>
              <a:t>elementos externos</a:t>
            </a:r>
            <a:r>
              <a:rPr lang="pt-BR" sz="2800"/>
              <a:t> ao sistema que interagem com o mesmo.</a:t>
            </a:r>
          </a:p>
          <a:p>
            <a:pPr>
              <a:lnSpc>
                <a:spcPct val="90000"/>
              </a:lnSpc>
            </a:pPr>
            <a:r>
              <a:rPr lang="pt-BR" sz="2800"/>
              <a:t>Esse modelo representa os </a:t>
            </a:r>
            <a:r>
              <a:rPr lang="pt-BR" sz="2800" b="1" i="1"/>
              <a:t>requisitos funcionais</a:t>
            </a:r>
            <a:r>
              <a:rPr lang="pt-BR" sz="2800"/>
              <a:t> do sistema.</a:t>
            </a:r>
          </a:p>
          <a:p>
            <a:pPr algn="just">
              <a:lnSpc>
                <a:spcPct val="90000"/>
              </a:lnSpc>
            </a:pPr>
            <a:r>
              <a:rPr lang="pt-BR" sz="2800"/>
              <a:t>Também direciona diversas das atividades posteriores do ciclo de vida do sistema de software.</a:t>
            </a:r>
          </a:p>
          <a:p>
            <a:pPr algn="just">
              <a:lnSpc>
                <a:spcPct val="90000"/>
              </a:lnSpc>
            </a:pPr>
            <a:r>
              <a:rPr lang="pt-BR" sz="2800"/>
              <a:t>Além disso, força os desenvolvedores a moldar o sistema de acordo com as </a:t>
            </a:r>
            <a:r>
              <a:rPr lang="pt-BR" sz="2800" b="1"/>
              <a:t>necessidades</a:t>
            </a:r>
            <a:r>
              <a:rPr lang="pt-BR" sz="2800"/>
              <a:t> do usuário.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78AF3C-C543-48D1-80AA-B3DA26687814}" type="slidenum">
              <a:rPr lang="pt-BR"/>
              <a:pPr/>
              <a:t>30</a:t>
            </a:fld>
            <a:endParaRPr lang="pt-BR"/>
          </a:p>
        </p:txBody>
      </p:sp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Identificação de Casos de Uso</a:t>
            </a:r>
          </a:p>
        </p:txBody>
      </p:sp>
      <p:sp>
        <p:nvSpPr>
          <p:cNvPr id="215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/>
              <a:t>A partir da lista (inicial) de atores, deve-se passar à identificação dos casos de uso.</a:t>
            </a:r>
          </a:p>
          <a:p>
            <a:r>
              <a:rPr lang="pt-BR" sz="2800"/>
              <a:t>Nessa identificação, pode-se distinguir entre dois tipos de casos de uso</a:t>
            </a:r>
          </a:p>
          <a:p>
            <a:pPr lvl="1"/>
            <a:r>
              <a:rPr lang="pt-BR" sz="2400"/>
              <a:t>Primário: representa os </a:t>
            </a:r>
            <a:r>
              <a:rPr lang="pt-BR" sz="2400" i="1"/>
              <a:t>objetivos</a:t>
            </a:r>
            <a:r>
              <a:rPr lang="pt-BR" sz="2400"/>
              <a:t> dos atores. </a:t>
            </a:r>
          </a:p>
          <a:p>
            <a:pPr lvl="1"/>
            <a:r>
              <a:rPr lang="pt-BR" sz="2400"/>
              <a:t>Secundário: aquele que não traz benefício direto para os atores, mas que é necessário para que sistema funcione adequadamente. </a:t>
            </a:r>
          </a:p>
          <a:p>
            <a:endParaRPr lang="pt-B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8F7485-EEED-49CA-86A9-DBC12A55F5E4}" type="slidenum">
              <a:rPr lang="pt-BR"/>
              <a:pPr/>
              <a:t>31</a:t>
            </a:fld>
            <a:endParaRPr lang="pt-BR"/>
          </a:p>
        </p:txBody>
      </p:sp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de Uso Primários</a:t>
            </a:r>
            <a:endParaRPr lang="en-US"/>
          </a:p>
        </p:txBody>
      </p:sp>
      <p:sp>
        <p:nvSpPr>
          <p:cNvPr id="215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Perguntas úteis:</a:t>
            </a:r>
          </a:p>
          <a:p>
            <a:pPr lvl="1">
              <a:lnSpc>
                <a:spcPct val="80000"/>
              </a:lnSpc>
            </a:pPr>
            <a:r>
              <a:rPr lang="pt-BR"/>
              <a:t>Quais são as necessidades e objetivos de cada ator em relação ao sistema?</a:t>
            </a:r>
          </a:p>
          <a:p>
            <a:pPr lvl="1">
              <a:lnSpc>
                <a:spcPct val="80000"/>
              </a:lnSpc>
            </a:pPr>
            <a:r>
              <a:rPr lang="pt-BR"/>
              <a:t>Que informações o sistema deve produzir?</a:t>
            </a:r>
          </a:p>
          <a:p>
            <a:pPr lvl="1">
              <a:lnSpc>
                <a:spcPct val="80000"/>
              </a:lnSpc>
            </a:pPr>
            <a:r>
              <a:rPr lang="pt-BR"/>
              <a:t>O sistema deve realizar alguma ação que ocorre regularmente no tempo?</a:t>
            </a:r>
          </a:p>
          <a:p>
            <a:pPr lvl="1">
              <a:lnSpc>
                <a:spcPct val="80000"/>
              </a:lnSpc>
            </a:pPr>
            <a:r>
              <a:rPr lang="pt-BR"/>
              <a:t>Para cada requisito funcional, existe um (ou mais) caso(s) de uso para atendê-lo? </a:t>
            </a:r>
          </a:p>
          <a:p>
            <a:pPr>
              <a:lnSpc>
                <a:spcPct val="80000"/>
              </a:lnSpc>
            </a:pPr>
            <a:r>
              <a:rPr lang="pt-BR"/>
              <a:t>Outras técnicas de identificação:</a:t>
            </a:r>
          </a:p>
          <a:p>
            <a:pPr lvl="1">
              <a:lnSpc>
                <a:spcPct val="80000"/>
              </a:lnSpc>
            </a:pPr>
            <a:r>
              <a:rPr lang="pt-BR" i="1"/>
              <a:t>Caso de uso “oposto”</a:t>
            </a:r>
          </a:p>
          <a:p>
            <a:pPr lvl="1">
              <a:lnSpc>
                <a:spcPct val="80000"/>
              </a:lnSpc>
            </a:pPr>
            <a:r>
              <a:rPr lang="pt-BR" i="1"/>
              <a:t>Caso de uso que precede/sucede a outro caso de uso</a:t>
            </a:r>
            <a:r>
              <a:rPr lang="pt-BR"/>
              <a:t> </a:t>
            </a:r>
          </a:p>
          <a:p>
            <a:pPr lvl="1">
              <a:lnSpc>
                <a:spcPct val="80000"/>
              </a:lnSpc>
            </a:pPr>
            <a:r>
              <a:rPr lang="pt-BR" i="1"/>
              <a:t>Caso de uso temporal</a:t>
            </a:r>
            <a:r>
              <a:rPr lang="pt-BR"/>
              <a:t> </a:t>
            </a:r>
          </a:p>
          <a:p>
            <a:pPr lvl="1">
              <a:lnSpc>
                <a:spcPct val="80000"/>
              </a:lnSpc>
            </a:pPr>
            <a:r>
              <a:rPr lang="pt-BR" i="1"/>
              <a:t>Caso de uso relacionado a uma condição interna</a:t>
            </a:r>
            <a:r>
              <a:rPr lang="pt-B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6715F-9C06-42E4-8F5C-FBDC58E9603C}" type="slidenum">
              <a:rPr lang="pt-BR"/>
              <a:pPr/>
              <a:t>32</a:t>
            </a:fld>
            <a:endParaRPr lang="pt-BR"/>
          </a:p>
        </p:txBody>
      </p:sp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274638"/>
            <a:ext cx="8893175" cy="1143000"/>
          </a:xfrm>
        </p:spPr>
        <p:txBody>
          <a:bodyPr/>
          <a:lstStyle/>
          <a:p>
            <a:r>
              <a:rPr lang="pt-BR"/>
              <a:t>Casos de Uso Secundários</a:t>
            </a:r>
            <a:endParaRPr lang="en-US"/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Estes se encaixam nas seguintes categorias: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Manutenção de cadastros; 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Manutenção de usuários;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Gerenciamento de acesso;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Manutenção de informações provenientes de outros sistemas.</a:t>
            </a:r>
          </a:p>
          <a:p>
            <a:pPr>
              <a:lnSpc>
                <a:spcPct val="90000"/>
              </a:lnSpc>
            </a:pPr>
            <a:r>
              <a:rPr lang="pt-BR" sz="2800"/>
              <a:t>Obs: casos de uso secundários, são menos importantes que os casos de uso primários.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O sistema de software não existe para cadastrar informações, nem tampouco para gerenciar os usuários.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O objetivo principal de um sistema é agregar </a:t>
            </a:r>
            <a:r>
              <a:rPr lang="pt-BR" sz="2400">
                <a:solidFill>
                  <a:srgbClr val="FF3300"/>
                </a:solidFill>
              </a:rPr>
              <a:t>valor</a:t>
            </a:r>
            <a:r>
              <a:rPr lang="pt-BR" sz="2400"/>
              <a:t> ao ambiente no qual ele está implantado.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3860800"/>
            <a:ext cx="7129462" cy="1800225"/>
          </a:xfrm>
        </p:spPr>
        <p:txBody>
          <a:bodyPr/>
          <a:lstStyle/>
          <a:p>
            <a:r>
              <a:rPr lang="en-US"/>
              <a:t>4.4 </a:t>
            </a:r>
            <a:r>
              <a:rPr lang="pt-BR"/>
              <a:t>Construção do M</a:t>
            </a:r>
            <a:r>
              <a:rPr lang="en-US"/>
              <a:t>CU</a:t>
            </a:r>
          </a:p>
        </p:txBody>
      </p:sp>
      <p:graphicFrame>
        <p:nvGraphicFramePr>
          <p:cNvPr id="2155523" name="Object 3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155523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E0AB9-6C23-4C94-A4CF-26CE88F308B2}" type="slidenum">
              <a:rPr lang="pt-BR"/>
              <a:pPr/>
              <a:t>34</a:t>
            </a:fld>
            <a:endParaRPr lang="pt-BR"/>
          </a:p>
        </p:txBody>
      </p:sp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Construção do DCU</a:t>
            </a:r>
            <a:endParaRPr lang="en-US"/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Os diagramas de casos de uso devem servir para </a:t>
            </a:r>
            <a:r>
              <a:rPr lang="pt-BR" sz="2800" u="sng"/>
              <a:t>dar suporte</a:t>
            </a:r>
            <a:r>
              <a:rPr lang="pt-BR" sz="2800"/>
              <a:t> à parte textual do modelo, fornecendo uma visão de alto nível.</a:t>
            </a:r>
          </a:p>
          <a:p>
            <a:pPr>
              <a:lnSpc>
                <a:spcPct val="90000"/>
              </a:lnSpc>
            </a:pPr>
            <a:r>
              <a:rPr lang="pt-BR" sz="2800"/>
              <a:t>Quanto mais fácil for a leitura do diagrama representando casos de uso, melhor.</a:t>
            </a:r>
          </a:p>
          <a:p>
            <a:pPr>
              <a:lnSpc>
                <a:spcPct val="90000"/>
              </a:lnSpc>
            </a:pPr>
            <a:r>
              <a:rPr lang="pt-BR" sz="2800"/>
              <a:t>Se o sistema sendo modelado não for tão complexo, pode ser criado um único DCU.</a:t>
            </a:r>
          </a:p>
          <a:p>
            <a:pPr>
              <a:lnSpc>
                <a:spcPct val="90000"/>
              </a:lnSpc>
            </a:pPr>
            <a:r>
              <a:rPr lang="pt-BR" sz="2800"/>
              <a:t>É útil e recomendada a utilização do </a:t>
            </a:r>
            <a:r>
              <a:rPr lang="pt-BR" sz="2800" u="sng"/>
              <a:t>retângulo de fronteira</a:t>
            </a:r>
            <a:r>
              <a:rPr lang="pt-BR" sz="2800"/>
              <a:t> para delimitar e separar visualmente casos de uso e atores.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75E416-9CE7-442E-9CFE-E6EAED557E7B}" type="slidenum">
              <a:rPr lang="pt-BR"/>
              <a:pPr/>
              <a:t>35</a:t>
            </a:fld>
            <a:endParaRPr lang="pt-BR"/>
          </a:p>
        </p:txBody>
      </p:sp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Construção do DCU (cont.) </a:t>
            </a:r>
            <a:endParaRPr lang="en-US"/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/>
              <a:t>Em sistemas complexos, representar todos os casos de uso do sistema em um único DCU talvez o torne um tanto ilegível.</a:t>
            </a:r>
          </a:p>
          <a:p>
            <a:pPr>
              <a:lnSpc>
                <a:spcPct val="90000"/>
              </a:lnSpc>
            </a:pPr>
            <a:r>
              <a:rPr lang="pt-BR" sz="2800"/>
              <a:t>Alternativa: criar vários diagramas (de acordo com as necessidades de visualização) e agrupá-los em </a:t>
            </a:r>
            <a:r>
              <a:rPr lang="pt-BR" sz="2800">
                <a:solidFill>
                  <a:srgbClr val="FF3300"/>
                </a:solidFill>
              </a:rPr>
              <a:t>pacotes</a:t>
            </a:r>
            <a:r>
              <a:rPr lang="pt-BR" sz="2800"/>
              <a:t>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Todos os casos de uso para um ator;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Todos os casos de uso a serem implementados em um ciclo de desenvolvimento.</a:t>
            </a:r>
          </a:p>
          <a:p>
            <a:pPr lvl="1">
              <a:lnSpc>
                <a:spcPct val="90000"/>
              </a:lnSpc>
            </a:pPr>
            <a:r>
              <a:rPr lang="pt-BR" sz="2400"/>
              <a:t>Todos os casos de uso de uma área (departamento, seção) específica da empresa.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964A7-16CE-4A9E-A0F1-F2FFBE3987AE}" type="slidenum">
              <a:rPr lang="pt-BR"/>
              <a:pPr/>
              <a:t>36</a:t>
            </a:fld>
            <a:endParaRPr lang="pt-BR"/>
          </a:p>
        </p:txBody>
      </p:sp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Construção do DCU (cont.)</a:t>
            </a:r>
          </a:p>
        </p:txBody>
      </p:sp>
      <p:pic>
        <p:nvPicPr>
          <p:cNvPr id="2223107" name="Picture 3" descr="E:\paps2a\Figs-2a edicao\jpg\Figura_04_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428750"/>
            <a:ext cx="6143625" cy="4591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9B6BA1D-C454-47F0-A25D-8BBF312F5D96}" type="slidenum">
              <a:rPr lang="pt-BR"/>
              <a:pPr/>
              <a:t>37</a:t>
            </a:fld>
            <a:endParaRPr lang="pt-BR"/>
          </a:p>
        </p:txBody>
      </p:sp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dos atores</a:t>
            </a:r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Uma breve descrição para cada ator deve ser adicionada ao </a:t>
            </a:r>
            <a:r>
              <a:rPr lang="en-US"/>
              <a:t>MCU</a:t>
            </a:r>
            <a:r>
              <a:rPr lang="pt-BR"/>
              <a:t>.</a:t>
            </a:r>
          </a:p>
          <a:p>
            <a:r>
              <a:rPr lang="pt-BR"/>
              <a:t>O nome de um ator deve lembrar o </a:t>
            </a:r>
            <a:r>
              <a:rPr lang="pt-BR" u="sng"/>
              <a:t>papel</a:t>
            </a:r>
            <a:r>
              <a:rPr lang="pt-BR"/>
              <a:t> desempenhado pelo mesmo.</a:t>
            </a:r>
            <a:endParaRPr lang="en-US"/>
          </a:p>
          <a:p>
            <a:r>
              <a:rPr lang="pt-BR"/>
              <a:t>Exemplo</a:t>
            </a:r>
            <a:endParaRPr lang="en-US"/>
          </a:p>
          <a:p>
            <a:pPr lvl="1">
              <a:buFontTx/>
              <a:buNone/>
            </a:pPr>
            <a:r>
              <a:rPr lang="en-US" b="1"/>
              <a:t>“</a:t>
            </a:r>
            <a:r>
              <a:rPr lang="pt-BR" b="1"/>
              <a:t>Aluno: representa pessoas que fazem um curso dentro da universidade.</a:t>
            </a:r>
            <a:r>
              <a:rPr lang="en-US" b="1"/>
              <a:t>”</a:t>
            </a:r>
            <a:endParaRPr lang="pt-BR" b="1"/>
          </a:p>
        </p:txBody>
      </p:sp>
      <p:pic>
        <p:nvPicPr>
          <p:cNvPr id="2161668" name="Picture 4" descr="bs0097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495800"/>
            <a:ext cx="17303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1C55B5-0FB3-4F99-9403-A0CD2E741421}" type="slidenum">
              <a:rPr lang="pt-BR"/>
              <a:pPr/>
              <a:t>38</a:t>
            </a:fld>
            <a:endParaRPr lang="pt-BR"/>
          </a:p>
        </p:txBody>
      </p:sp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dos casos de uso</a:t>
            </a:r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Infelizmente, a UML não define um padrão para descrição textual dos casos de uso de um sistema.</a:t>
            </a:r>
          </a:p>
          <a:p>
            <a:pPr>
              <a:lnSpc>
                <a:spcPct val="90000"/>
              </a:lnSpc>
            </a:pPr>
            <a:r>
              <a:rPr lang="pt-BR"/>
              <a:t>Por conta disso, há diversos estilos de descrição possíveis (numerada, livre, tabular, etc).</a:t>
            </a:r>
          </a:p>
          <a:p>
            <a:pPr>
              <a:lnSpc>
                <a:spcPct val="90000"/>
              </a:lnSpc>
            </a:pPr>
            <a:r>
              <a:rPr lang="pt-BR"/>
              <a:t>É necessário, no entanto que a equipe de desenvolvimento padronize o seu estilo de descrição.</a:t>
            </a:r>
          </a:p>
          <a:p>
            <a:pPr>
              <a:lnSpc>
                <a:spcPct val="90000"/>
              </a:lnSpc>
            </a:pPr>
            <a:r>
              <a:rPr lang="pt-BR"/>
              <a:t>Algumas seções normalmente encontradas:</a:t>
            </a:r>
          </a:p>
          <a:p>
            <a:pPr lvl="1">
              <a:lnSpc>
                <a:spcPct val="90000"/>
              </a:lnSpc>
            </a:pPr>
            <a:r>
              <a:rPr lang="pt-BR"/>
              <a:t>Sumário</a:t>
            </a:r>
          </a:p>
          <a:p>
            <a:pPr lvl="1">
              <a:lnSpc>
                <a:spcPct val="90000"/>
              </a:lnSpc>
            </a:pPr>
            <a:r>
              <a:rPr lang="pt-BR"/>
              <a:t>Atores</a:t>
            </a:r>
          </a:p>
          <a:p>
            <a:pPr lvl="1">
              <a:lnSpc>
                <a:spcPct val="90000"/>
              </a:lnSpc>
            </a:pPr>
            <a:r>
              <a:rPr lang="pt-BR"/>
              <a:t>Fluxo principal</a:t>
            </a:r>
          </a:p>
          <a:p>
            <a:pPr lvl="1">
              <a:lnSpc>
                <a:spcPct val="90000"/>
              </a:lnSpc>
            </a:pPr>
            <a:r>
              <a:rPr lang="pt-BR"/>
              <a:t>Fluxos alternativos</a:t>
            </a:r>
          </a:p>
          <a:p>
            <a:pPr lvl="1">
              <a:lnSpc>
                <a:spcPct val="90000"/>
              </a:lnSpc>
            </a:pPr>
            <a:r>
              <a:rPr lang="pt-BR"/>
              <a:t>Referências cruzadas (para requisitos não funcionais)</a:t>
            </a:r>
          </a:p>
        </p:txBody>
      </p:sp>
      <p:pic>
        <p:nvPicPr>
          <p:cNvPr id="2162692" name="Picture 4" descr="bs0097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914400"/>
            <a:ext cx="1331912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99FC1F-588A-4FEA-95CA-01F8F51962A7}" type="slidenum">
              <a:rPr lang="pt-BR"/>
              <a:pPr/>
              <a:t>39</a:t>
            </a:fld>
            <a:endParaRPr lang="pt-BR"/>
          </a:p>
        </p:txBody>
      </p:sp>
      <p:sp>
        <p:nvSpPr>
          <p:cNvPr id="219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dos casos de uso </a:t>
            </a:r>
            <a:endParaRPr lang="en-US"/>
          </a:p>
        </p:txBody>
      </p:sp>
      <p:sp>
        <p:nvSpPr>
          <p:cNvPr id="219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600200"/>
            <a:ext cx="3671887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Nome</a:t>
            </a:r>
          </a:p>
          <a:p>
            <a:pPr>
              <a:lnSpc>
                <a:spcPct val="90000"/>
              </a:lnSpc>
            </a:pPr>
            <a:r>
              <a:rPr lang="pt-BR"/>
              <a:t>Descrição</a:t>
            </a:r>
          </a:p>
          <a:p>
            <a:pPr>
              <a:lnSpc>
                <a:spcPct val="90000"/>
              </a:lnSpc>
            </a:pPr>
            <a:r>
              <a:rPr lang="pt-BR"/>
              <a:t>Identificador</a:t>
            </a:r>
          </a:p>
          <a:p>
            <a:pPr>
              <a:lnSpc>
                <a:spcPct val="90000"/>
              </a:lnSpc>
            </a:pPr>
            <a:r>
              <a:rPr lang="pt-BR"/>
              <a:t>Importância</a:t>
            </a:r>
          </a:p>
          <a:p>
            <a:pPr>
              <a:lnSpc>
                <a:spcPct val="90000"/>
              </a:lnSpc>
            </a:pPr>
            <a:r>
              <a:rPr lang="pt-BR"/>
              <a:t>Sumário</a:t>
            </a:r>
          </a:p>
          <a:p>
            <a:pPr>
              <a:lnSpc>
                <a:spcPct val="90000"/>
              </a:lnSpc>
            </a:pPr>
            <a:r>
              <a:rPr lang="pt-BR"/>
              <a:t>Ator Primário</a:t>
            </a:r>
          </a:p>
          <a:p>
            <a:pPr>
              <a:lnSpc>
                <a:spcPct val="90000"/>
              </a:lnSpc>
            </a:pPr>
            <a:r>
              <a:rPr lang="pt-BR"/>
              <a:t>Atores Secundários</a:t>
            </a:r>
          </a:p>
          <a:p>
            <a:pPr>
              <a:lnSpc>
                <a:spcPct val="90000"/>
              </a:lnSpc>
            </a:pPr>
            <a:r>
              <a:rPr lang="pt-BR"/>
              <a:t>Pré-condições</a:t>
            </a:r>
          </a:p>
        </p:txBody>
      </p:sp>
      <p:sp>
        <p:nvSpPr>
          <p:cNvPr id="2194436" name="Rectangle 4"/>
          <p:cNvSpPr>
            <a:spLocks noChangeArrowheads="1"/>
          </p:cNvSpPr>
          <p:nvPr/>
        </p:nvSpPr>
        <p:spPr bwMode="auto">
          <a:xfrm>
            <a:off x="4572000" y="1700213"/>
            <a:ext cx="45720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pt-BR" sz="2400">
                <a:latin typeface="Times New Roman" pitchFamily="18" charset="0"/>
              </a:rPr>
              <a:t>Fluxo Principal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Fluxos Alternativos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Fluxos de Exceção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Pós-condições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Regras do Negócio 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Histórico</a:t>
            </a:r>
          </a:p>
          <a:p>
            <a:pPr marL="342900" indent="-342900"/>
            <a:r>
              <a:rPr lang="pt-BR" sz="2400">
                <a:latin typeface="Times New Roman" pitchFamily="18" charset="0"/>
              </a:rPr>
              <a:t>Notas de Implementação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1B4A91-C283-4ECD-ADA4-4CDC6F2B7313}" type="slidenum">
              <a:rPr lang="pt-BR"/>
              <a:pPr/>
              <a:t>4</a:t>
            </a:fld>
            <a:endParaRPr lang="pt-BR"/>
          </a:p>
        </p:txBody>
      </p:sp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Utilidade dos Casos de Uso</a:t>
            </a:r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pt-BR" sz="2800"/>
              <a:t>Equipe de clientes (</a:t>
            </a:r>
            <a:r>
              <a:rPr lang="pt-BR" sz="2800" b="1"/>
              <a:t>validação</a:t>
            </a:r>
            <a:r>
              <a:rPr lang="pt-BR" sz="2800"/>
              <a:t>)</a:t>
            </a:r>
          </a:p>
          <a:p>
            <a:pPr lvl="1"/>
            <a:r>
              <a:rPr lang="pt-BR" sz="2400"/>
              <a:t>aprovam o que o sistema deverá fazer</a:t>
            </a:r>
          </a:p>
          <a:p>
            <a:pPr lvl="1"/>
            <a:r>
              <a:rPr lang="pt-BR" sz="2400"/>
              <a:t>entendem o que o sistema deverá fazer </a:t>
            </a:r>
          </a:p>
          <a:p>
            <a:r>
              <a:rPr lang="pt-BR" sz="2800"/>
              <a:t>Equipe de desenvolvedores </a:t>
            </a:r>
          </a:p>
          <a:p>
            <a:pPr lvl="1"/>
            <a:r>
              <a:rPr lang="pt-BR" sz="2400"/>
              <a:t>Ponto de partida para refinar requisitos de software.</a:t>
            </a:r>
          </a:p>
          <a:p>
            <a:pPr lvl="1"/>
            <a:r>
              <a:rPr lang="pt-BR" sz="2400"/>
              <a:t>Podem seguir um desenvolvimento dirigido a casos de uso.</a:t>
            </a:r>
          </a:p>
          <a:p>
            <a:pPr lvl="1"/>
            <a:r>
              <a:rPr lang="pt-BR" sz="2400"/>
              <a:t>Designer (projetista): encontrar classes </a:t>
            </a:r>
          </a:p>
          <a:p>
            <a:pPr lvl="1"/>
            <a:r>
              <a:rPr lang="pt-BR" sz="2400"/>
              <a:t>Testadores: usam como base para </a:t>
            </a:r>
            <a:r>
              <a:rPr lang="pt-BR" sz="2400" b="1"/>
              <a:t>casos de teste</a:t>
            </a:r>
            <a:r>
              <a:rPr lang="pt-BR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3546F4-7D6F-49D3-8E41-9B72C59B1B09}" type="slidenum">
              <a:rPr lang="pt-BR"/>
              <a:pPr/>
              <a:t>40</a:t>
            </a:fld>
            <a:endParaRPr lang="pt-BR"/>
          </a:p>
        </p:txBody>
      </p:sp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dos casos de uso</a:t>
            </a:r>
          </a:p>
        </p:txBody>
      </p:sp>
      <p:sp>
        <p:nvSpPr>
          <p:cNvPr id="216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Algumas boas práticas na documentação de casos de uso.</a:t>
            </a:r>
          </a:p>
          <a:p>
            <a:pPr lvl="1">
              <a:lnSpc>
                <a:spcPct val="90000"/>
              </a:lnSpc>
            </a:pPr>
            <a:r>
              <a:rPr lang="pt-BR"/>
              <a:t>Comece o nome do caso de uso com um verbo no infinitivo (para indicar um processo ou ação).</a:t>
            </a:r>
          </a:p>
          <a:p>
            <a:pPr lvl="1">
              <a:lnSpc>
                <a:spcPct val="90000"/>
              </a:lnSpc>
            </a:pPr>
            <a:r>
              <a:rPr lang="pt-BR"/>
              <a:t>Tente descrever os passos </a:t>
            </a:r>
            <a:r>
              <a:rPr lang="en-US"/>
              <a:t>de caso de </a:t>
            </a:r>
            <a:r>
              <a:rPr lang="pt-BR"/>
              <a:t>sempre na forma sujeito + predicado.</a:t>
            </a:r>
            <a:r>
              <a:rPr lang="en-US"/>
              <a:t> Ou seja, deixe explícito quem é o agente da ação.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/>
              <a:t>Não descreva </a:t>
            </a:r>
            <a:r>
              <a:rPr lang="pt-BR" b="1"/>
              <a:t>como</a:t>
            </a:r>
            <a:r>
              <a:rPr lang="pt-BR"/>
              <a:t> o sistema realiza internamente um passo de um caso de uso.</a:t>
            </a:r>
          </a:p>
          <a:p>
            <a:pPr lvl="2">
              <a:lnSpc>
                <a:spcPct val="90000"/>
              </a:lnSpc>
            </a:pPr>
            <a:r>
              <a:rPr lang="pt-BR" sz="1600"/>
              <a:t>"You apply use cases to capture the intended behavior of the system [...], without having to specify how that behavior is implemented. (Booch)</a:t>
            </a:r>
            <a:endParaRPr lang="pt-BR"/>
          </a:p>
          <a:p>
            <a:pPr lvl="1">
              <a:lnSpc>
                <a:spcPct val="90000"/>
              </a:lnSpc>
            </a:pPr>
            <a:r>
              <a:rPr lang="pt-BR"/>
              <a:t>Tente dar nomes a casos de uso seguindo perspectiva do ator primário. Foque no </a:t>
            </a:r>
            <a:r>
              <a:rPr lang="pt-BR" b="1"/>
              <a:t>objetivo</a:t>
            </a:r>
            <a:r>
              <a:rPr lang="pt-BR"/>
              <a:t> desse ator.</a:t>
            </a:r>
            <a:r>
              <a:rPr lang="en-US"/>
              <a:t> Exemplos: Registrar Pedido, Abrir Ordem de Produção, Manter Referência, Alugar Filme, etc.</a:t>
            </a:r>
          </a:p>
          <a:p>
            <a:pPr lvl="1">
              <a:lnSpc>
                <a:spcPct val="90000"/>
              </a:lnSpc>
            </a:pPr>
            <a:r>
              <a:rPr lang="en-US"/>
              <a:t>Tente manter a </a:t>
            </a:r>
            <a:r>
              <a:rPr lang="pt-BR"/>
              <a:t>descrição d</a:t>
            </a:r>
            <a:r>
              <a:rPr lang="en-US"/>
              <a:t>e cada caso de uso</a:t>
            </a:r>
            <a:r>
              <a:rPr lang="pt-BR"/>
              <a:t> no nível mais simples possível...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BE164F-3F86-44D0-AE3A-F316EF4E648A}" type="slidenum">
              <a:rPr lang="pt-BR"/>
              <a:pPr/>
              <a:t>41</a:t>
            </a:fld>
            <a:endParaRPr lang="pt-BR"/>
          </a:p>
        </p:txBody>
      </p:sp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dos casos de uso</a:t>
            </a:r>
          </a:p>
        </p:txBody>
      </p:sp>
      <p:sp>
        <p:nvSpPr>
          <p:cNvPr id="222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…repetindo: tente manter a </a:t>
            </a:r>
            <a:r>
              <a:rPr lang="pt-BR"/>
              <a:t>descrição d</a:t>
            </a:r>
            <a:r>
              <a:rPr lang="en-US"/>
              <a:t>e cada caso de uso</a:t>
            </a:r>
            <a:r>
              <a:rPr lang="pt-BR"/>
              <a:t> no nível mais simples possível</a:t>
            </a:r>
            <a:r>
              <a:rPr lang="en-US"/>
              <a:t>!</a:t>
            </a:r>
            <a:endParaRPr lang="pt-BR"/>
          </a:p>
          <a:p>
            <a:endParaRPr lang="pt-BR"/>
          </a:p>
        </p:txBody>
      </p:sp>
      <p:pic>
        <p:nvPicPr>
          <p:cNvPr id="2224132" name="Picture 4" descr="pencil_sharpen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438400"/>
            <a:ext cx="640080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860800"/>
            <a:ext cx="7696200" cy="1800225"/>
          </a:xfrm>
        </p:spPr>
        <p:txBody>
          <a:bodyPr/>
          <a:lstStyle/>
          <a:p>
            <a:r>
              <a:rPr lang="en-US" sz="3200"/>
              <a:t>4.5 Documentação suplementar ao MCU</a:t>
            </a:r>
          </a:p>
        </p:txBody>
      </p:sp>
      <p:sp>
        <p:nvSpPr>
          <p:cNvPr id="2225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225156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225156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735BCB-8124-4B46-945D-A7E3C09E9FA1}" type="slidenum">
              <a:rPr lang="pt-BR"/>
              <a:pPr/>
              <a:t>43</a:t>
            </a:fld>
            <a:endParaRPr lang="pt-BR"/>
          </a:p>
        </p:txBody>
      </p:sp>
      <p:sp>
        <p:nvSpPr>
          <p:cNvPr id="219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Documentação Associada</a:t>
            </a:r>
          </a:p>
        </p:txBody>
      </p:sp>
      <p:sp>
        <p:nvSpPr>
          <p:cNvPr id="219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O modelo de casos de uso força o desenvolvedor a pensar em como os agentes externos interagem com o sistema.</a:t>
            </a:r>
          </a:p>
          <a:p>
            <a:pPr>
              <a:lnSpc>
                <a:spcPct val="90000"/>
              </a:lnSpc>
            </a:pPr>
            <a:r>
              <a:rPr lang="pt-BR"/>
              <a:t>No entanto, este modelo corresponde somente aos requisitos funcionais.</a:t>
            </a:r>
          </a:p>
          <a:p>
            <a:pPr>
              <a:lnSpc>
                <a:spcPct val="90000"/>
              </a:lnSpc>
            </a:pPr>
            <a:r>
              <a:rPr lang="pt-BR"/>
              <a:t>Outros tipos de requisitos (desempenho, interface, segurança, regras do negócio, etc.) também devem ser identificados e modelados</a:t>
            </a:r>
            <a:r>
              <a:rPr lang="pt-BR" i="1"/>
              <a:t>.</a:t>
            </a:r>
          </a:p>
          <a:p>
            <a:pPr>
              <a:lnSpc>
                <a:spcPct val="90000"/>
              </a:lnSpc>
            </a:pPr>
            <a:r>
              <a:rPr lang="pt-BR"/>
              <a:t>Esses outros requisitos fazem parte da documentação associada ao MCU.</a:t>
            </a:r>
          </a:p>
          <a:p>
            <a:pPr>
              <a:lnSpc>
                <a:spcPct val="90000"/>
              </a:lnSpc>
            </a:pPr>
            <a:r>
              <a:rPr lang="pt-BR"/>
              <a:t>Dois itens importantes dessa documentação associada são o </a:t>
            </a:r>
            <a:r>
              <a:rPr lang="pt-BR" b="1" i="1"/>
              <a:t>modelo de regras do negócio</a:t>
            </a:r>
            <a:r>
              <a:rPr lang="pt-BR"/>
              <a:t> e os </a:t>
            </a:r>
            <a:r>
              <a:rPr lang="pt-BR" b="1" i="1"/>
              <a:t>requisitos de desempenho</a:t>
            </a:r>
            <a:r>
              <a:rPr lang="pt-BR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30697B-4355-4A86-8178-BA5CF62F45AD}" type="slidenum">
              <a:rPr lang="pt-BR"/>
              <a:pPr/>
              <a:t>44</a:t>
            </a:fld>
            <a:endParaRPr lang="pt-BR"/>
          </a:p>
        </p:txBody>
      </p:sp>
      <p:sp>
        <p:nvSpPr>
          <p:cNvPr id="220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do </a:t>
            </a:r>
            <a:r>
              <a:rPr lang="en-US"/>
              <a:t>N</a:t>
            </a:r>
            <a:r>
              <a:rPr lang="pt-BR"/>
              <a:t>egócio  </a:t>
            </a:r>
            <a:endParaRPr lang="en-US"/>
          </a:p>
        </p:txBody>
      </p:sp>
      <p:sp>
        <p:nvSpPr>
          <p:cNvPr id="220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São políticas, condições ou restrições que devem ser consideradas na execução dos processos de uma organização.</a:t>
            </a:r>
          </a:p>
          <a:p>
            <a:pPr lvl="1"/>
            <a:r>
              <a:rPr lang="pt-BR"/>
              <a:t>Descrevem a maneira pela qual a organização funciona.</a:t>
            </a:r>
          </a:p>
          <a:p>
            <a:r>
              <a:rPr lang="pt-BR"/>
              <a:t>Estas regras são identificadas e documentadas no chamado </a:t>
            </a:r>
            <a:r>
              <a:rPr lang="pt-BR" b="1" i="1"/>
              <a:t>modelo de regras do negócio</a:t>
            </a:r>
            <a:r>
              <a:rPr lang="pt-BR"/>
              <a:t> (MRN).</a:t>
            </a:r>
          </a:p>
          <a:p>
            <a:pPr lvl="1"/>
            <a:r>
              <a:rPr lang="pt-BR"/>
              <a:t>A descrição do modelo de regras do negócio pode ser feita utilizando-se texto informal, ou através de alguma forma de estruturação.</a:t>
            </a:r>
          </a:p>
          <a:p>
            <a:pPr>
              <a:lnSpc>
                <a:spcPct val="90000"/>
              </a:lnSpc>
            </a:pPr>
            <a:r>
              <a:rPr lang="pt-BR"/>
              <a:t>Regras do negócio normalmente influenciam o comportamento de determinados casos de uso.</a:t>
            </a:r>
          </a:p>
          <a:p>
            <a:pPr lvl="1">
              <a:lnSpc>
                <a:spcPct val="90000"/>
              </a:lnSpc>
            </a:pPr>
            <a:r>
              <a:rPr lang="pt-BR"/>
              <a:t>Quando isso ocorre, os identificadores das regras do negócio devem ser adicionados à descrição dos casos de uso em questão.</a:t>
            </a:r>
          </a:p>
          <a:p>
            <a:pPr lvl="1">
              <a:lnSpc>
                <a:spcPct val="90000"/>
              </a:lnSpc>
            </a:pPr>
            <a:r>
              <a:rPr lang="pt-BR"/>
              <a:t>Uso da seção “regras do negócio” da descrição do caso de uso.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DA99AB-639C-42FC-BBC2-861C356ED25A}" type="slidenum">
              <a:rPr lang="pt-BR"/>
              <a:pPr/>
              <a:t>45</a:t>
            </a:fld>
            <a:endParaRPr lang="pt-BR"/>
          </a:p>
        </p:txBody>
      </p:sp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Exemplos de Regras do Negócio</a:t>
            </a:r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valor total de um pedido é igual à soma dos totais dos itens do pedido acrescido de 10% de taxa de entrega.</a:t>
            </a:r>
          </a:p>
          <a:p>
            <a:r>
              <a:rPr lang="pt-BR"/>
              <a:t>Um professor só pode estar lecionando disciplinas para as quais esteja habilitado.</a:t>
            </a:r>
          </a:p>
          <a:p>
            <a:r>
              <a:rPr lang="pt-BR"/>
              <a:t>Um cliente de uma das agências do banco não pode retirar mais do que R$ 1.000 por dia de sua conta. Após as 18:00h, esse limite cai para R$ 100,00.</a:t>
            </a:r>
          </a:p>
          <a:p>
            <a:r>
              <a:rPr lang="pt-BR"/>
              <a:t>Os pedidos para um cliente não especial devem ser pagos antecipadamente.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22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A5A461-8E2A-43E0-995B-A90CDD187A3A}" type="slidenum">
              <a:rPr lang="pt-BR"/>
              <a:pPr/>
              <a:t>46</a:t>
            </a:fld>
            <a:endParaRPr lang="pt-BR"/>
          </a:p>
        </p:txBody>
      </p:sp>
      <p:sp>
        <p:nvSpPr>
          <p:cNvPr id="220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Regras do </a:t>
            </a:r>
            <a:r>
              <a:rPr lang="en-US"/>
              <a:t>N</a:t>
            </a:r>
            <a:r>
              <a:rPr lang="pt-BR"/>
              <a:t>egócio  </a:t>
            </a:r>
            <a:endParaRPr lang="en-US"/>
          </a:p>
        </p:txBody>
      </p:sp>
      <p:sp>
        <p:nvSpPr>
          <p:cNvPr id="220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963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Possível formato para documentação de uma regra de negócio</a:t>
            </a:r>
            <a:r>
              <a:rPr lang="en-US"/>
              <a:t> no MRN</a:t>
            </a:r>
            <a:r>
              <a:rPr lang="pt-BR"/>
              <a:t>. </a:t>
            </a:r>
          </a:p>
        </p:txBody>
      </p:sp>
      <p:graphicFrame>
        <p:nvGraphicFramePr>
          <p:cNvPr id="2204676" name="Group 4"/>
          <p:cNvGraphicFramePr>
            <a:graphicFrameLocks noGrp="1"/>
          </p:cNvGraphicFramePr>
          <p:nvPr>
            <p:ph sz="half" idx="2"/>
          </p:nvPr>
        </p:nvGraphicFramePr>
        <p:xfrm>
          <a:off x="1033463" y="2781300"/>
          <a:ext cx="7715250" cy="2989263"/>
        </p:xfrm>
        <a:graphic>
          <a:graphicData uri="http://schemas.openxmlformats.org/drawingml/2006/table">
            <a:tbl>
              <a:tblPr/>
              <a:tblGrid>
                <a:gridCol w="1508125"/>
                <a:gridCol w="6207125"/>
              </a:tblGrid>
              <a:tr h="63817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Nome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Quantidade de inscrições possíveis (RN01)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Descrição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Um aluno não pode ser inscrever em mais de seis disciplinas por semestre letivo.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Fonte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Coordenador da escola de informática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93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Histórico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Data de identificação: 12/07/2002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Espaço Reservado para Rodapé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47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2735D2-F646-4CCF-906F-3541C6105D29}" type="slidenum">
              <a:rPr lang="pt-BR"/>
              <a:pPr/>
              <a:t>47</a:t>
            </a:fld>
            <a:endParaRPr lang="pt-BR"/>
          </a:p>
        </p:txBody>
      </p:sp>
      <p:sp>
        <p:nvSpPr>
          <p:cNvPr id="220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Requisitos de desempenho  </a:t>
            </a:r>
            <a:endParaRPr lang="en-US"/>
          </a:p>
        </p:txBody>
      </p:sp>
      <p:sp>
        <p:nvSpPr>
          <p:cNvPr id="220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963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/>
              <a:t>Conexão de casos de uso a requisitos de desempenho.  </a:t>
            </a:r>
          </a:p>
        </p:txBody>
      </p:sp>
      <p:graphicFrame>
        <p:nvGraphicFramePr>
          <p:cNvPr id="2206724" name="Group 4"/>
          <p:cNvGraphicFramePr>
            <a:graphicFrameLocks noGrp="1"/>
          </p:cNvGraphicFramePr>
          <p:nvPr>
            <p:ph sz="half" idx="2"/>
          </p:nvPr>
        </p:nvGraphicFramePr>
        <p:xfrm>
          <a:off x="827088" y="2565400"/>
          <a:ext cx="7859712" cy="3565525"/>
        </p:xfrm>
        <a:graphic>
          <a:graphicData uri="http://schemas.openxmlformats.org/drawingml/2006/table">
            <a:tbl>
              <a:tblPr/>
              <a:tblGrid>
                <a:gridCol w="2165350"/>
                <a:gridCol w="2520950"/>
                <a:gridCol w="2295525"/>
                <a:gridCol w="877887"/>
              </a:tblGrid>
              <a:tr h="71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Identificador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do caso de uso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Freqüência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da utilização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Tempo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máximo esperado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5/mês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Interativo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15/dia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 segundo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60/dia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Interativo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180/dia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3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600/mês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CSU07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500/dia durante 10 dias seguidos.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10 segundos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60800"/>
            <a:ext cx="7924800" cy="1800225"/>
          </a:xfrm>
        </p:spPr>
        <p:txBody>
          <a:bodyPr/>
          <a:lstStyle/>
          <a:p>
            <a:r>
              <a:rPr lang="en-US" sz="3200"/>
              <a:t>4.6 O </a:t>
            </a:r>
            <a:r>
              <a:rPr lang="pt-BR" sz="3200"/>
              <a:t>M</a:t>
            </a:r>
            <a:r>
              <a:rPr lang="en-US" sz="3200"/>
              <a:t>CU em um </a:t>
            </a:r>
            <a:r>
              <a:rPr lang="pt-BR" sz="3200"/>
              <a:t>processo de desenvolvimento </a:t>
            </a:r>
            <a:r>
              <a:rPr lang="en-US" sz="3200"/>
              <a:t>iterativo e incremental</a:t>
            </a:r>
          </a:p>
        </p:txBody>
      </p:sp>
      <p:sp>
        <p:nvSpPr>
          <p:cNvPr id="2208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graphicFrame>
        <p:nvGraphicFramePr>
          <p:cNvPr id="2208772" name="Object 4"/>
          <p:cNvGraphicFramePr>
            <a:graphicFrameLocks noChangeAspect="1"/>
          </p:cNvGraphicFramePr>
          <p:nvPr/>
        </p:nvGraphicFramePr>
        <p:xfrm>
          <a:off x="2987675" y="981075"/>
          <a:ext cx="3276600" cy="2503488"/>
        </p:xfrm>
        <a:graphic>
          <a:graphicData uri="http://schemas.openxmlformats.org/presentationml/2006/ole">
            <p:oleObj spid="_x0000_s2208772" name="Clip" r:id="rId4" imgW="2286000" imgH="12596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838713-68B3-46EF-89E9-F239BD61A729}" type="slidenum">
              <a:rPr lang="pt-BR"/>
              <a:pPr/>
              <a:t>49</a:t>
            </a:fld>
            <a:endParaRPr lang="pt-BR"/>
          </a:p>
        </p:txBody>
      </p:sp>
      <p:sp>
        <p:nvSpPr>
          <p:cNvPr id="216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de uso e outras atividades</a:t>
            </a:r>
          </a:p>
        </p:txBody>
      </p:sp>
      <p:sp>
        <p:nvSpPr>
          <p:cNvPr id="216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Validação</a:t>
            </a:r>
          </a:p>
          <a:p>
            <a:pPr lvl="1"/>
            <a:r>
              <a:rPr lang="pt-BR"/>
              <a:t>Clientes e usuários devem entender o modelo (</a:t>
            </a:r>
            <a:r>
              <a:rPr lang="pt-BR">
                <a:solidFill>
                  <a:srgbClr val="FF3300"/>
                </a:solidFill>
              </a:rPr>
              <a:t>validação</a:t>
            </a:r>
            <a:r>
              <a:rPr lang="pt-BR"/>
              <a:t>) e usá-lo para comunicar suas necessidades de forma consistente e não redundante.</a:t>
            </a:r>
          </a:p>
          <a:p>
            <a:r>
              <a:rPr lang="pt-BR"/>
              <a:t>Planejamento e gerenciamento do projeto </a:t>
            </a:r>
          </a:p>
          <a:p>
            <a:pPr lvl="1"/>
            <a:r>
              <a:rPr lang="pt-BR"/>
              <a:t>Uma ferramenta fundamental para o gerente de um projeto no planejamento e controle de um processo de desenvolvimento incremental e iterativo </a:t>
            </a:r>
          </a:p>
          <a:p>
            <a:pPr algn="just"/>
            <a:r>
              <a:rPr lang="pt-BR"/>
              <a:t>Testes do sistema</a:t>
            </a:r>
          </a:p>
          <a:p>
            <a:pPr lvl="1" algn="just"/>
            <a:r>
              <a:rPr lang="pt-BR"/>
              <a:t>Os casos de uso e seus cenários oferecem </a:t>
            </a:r>
            <a:r>
              <a:rPr lang="pt-BR" i="1"/>
              <a:t>casos de teste</a:t>
            </a:r>
            <a:r>
              <a:rPr lang="pt-BR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A93503-21B4-4E2F-AF85-9165B21F0EA4}" type="slidenum">
              <a:rPr lang="pt-BR"/>
              <a:pPr/>
              <a:t>5</a:t>
            </a:fld>
            <a:endParaRPr lang="pt-BR"/>
          </a:p>
        </p:txBody>
      </p:sp>
      <p:sp>
        <p:nvSpPr>
          <p:cNvPr id="211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Utilidade dos Casos de Uso</a:t>
            </a:r>
          </a:p>
        </p:txBody>
      </p:sp>
      <p:pic>
        <p:nvPicPr>
          <p:cNvPr id="2116611" name="Picture 3" descr="requireme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7491"/>
          <a:stretch>
            <a:fillRect/>
          </a:stretch>
        </p:blipFill>
        <p:spPr>
          <a:xfrm>
            <a:off x="1219200" y="1600200"/>
            <a:ext cx="6705600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556E44-3861-4ADB-ACDA-6556738C086A}" type="slidenum">
              <a:rPr lang="pt-BR"/>
              <a:pPr/>
              <a:t>50</a:t>
            </a:fld>
            <a:endParaRPr lang="pt-BR"/>
          </a:p>
        </p:txBody>
      </p:sp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/>
          <a:lstStyle/>
          <a:p>
            <a:r>
              <a:rPr lang="pt-BR"/>
              <a:t>Casos de uso e outras atividades (cont)</a:t>
            </a:r>
          </a:p>
        </p:txBody>
      </p:sp>
      <p:sp>
        <p:nvSpPr>
          <p:cNvPr id="216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/>
              <a:t>Documentação do sistema para os usuários</a:t>
            </a:r>
          </a:p>
          <a:p>
            <a:pPr lvl="1"/>
            <a:r>
              <a:rPr lang="pt-BR"/>
              <a:t>manuais e guias do usuário podem ser construídos com base nos casos de uso. </a:t>
            </a:r>
          </a:p>
          <a:p>
            <a:r>
              <a:rPr lang="pt-BR"/>
              <a:t>Realização de uma iteração</a:t>
            </a:r>
          </a:p>
          <a:p>
            <a:pPr lvl="1"/>
            <a:r>
              <a:rPr lang="pt-BR"/>
              <a:t>Os casos de uso podem se </a:t>
            </a:r>
            <a:r>
              <a:rPr lang="pt-BR" b="1"/>
              <a:t>alocados </a:t>
            </a:r>
            <a:r>
              <a:rPr lang="pt-BR"/>
              <a:t>entre os membros de equipe de desenvolvimento </a:t>
            </a:r>
          </a:p>
          <a:p>
            <a:r>
              <a:rPr lang="pt-BR"/>
              <a:t>Essa estratégia de utilizar o MCU como ponto de partida para outras atividades é denominada </a:t>
            </a:r>
            <a:r>
              <a:rPr lang="pt-BR" b="1"/>
              <a:t>Desenvolvimento Dirigido por Casos de Uso</a:t>
            </a:r>
          </a:p>
          <a:p>
            <a:pPr lvl="1"/>
            <a:r>
              <a:rPr lang="pt-BR" b="1"/>
              <a:t>Use Case Driven Development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D587FE-6A46-497B-8E4C-112BA357D8EB}" type="slidenum">
              <a:rPr lang="pt-BR"/>
              <a:pPr/>
              <a:t>51</a:t>
            </a:fld>
            <a:endParaRPr lang="pt-BR"/>
          </a:p>
        </p:txBody>
      </p:sp>
      <p:sp>
        <p:nvSpPr>
          <p:cNvPr id="221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M</a:t>
            </a:r>
            <a:r>
              <a:rPr lang="en-US" sz="3200"/>
              <a:t>CU </a:t>
            </a:r>
            <a:r>
              <a:rPr lang="pt-BR" sz="3200"/>
              <a:t>no processo de desenvolvimento</a:t>
            </a:r>
            <a:endParaRPr lang="en-US" sz="3200"/>
          </a:p>
        </p:txBody>
      </p:sp>
      <p:sp>
        <p:nvSpPr>
          <p:cNvPr id="221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pt-BR"/>
              <a:t>asos de uso formam uma base natural através da qual podem-se realizar as iterações do desenvolvimento.</a:t>
            </a:r>
          </a:p>
          <a:p>
            <a:r>
              <a:rPr lang="pt-BR"/>
              <a:t>Um grupo de casos é alocado a cada iteração.</a:t>
            </a:r>
          </a:p>
          <a:p>
            <a:r>
              <a:rPr lang="pt-BR"/>
              <a:t>Em cada iteração, o grupo de casos de uso é detalhado e desenvolvido.</a:t>
            </a:r>
          </a:p>
          <a:p>
            <a:r>
              <a:rPr lang="pt-BR"/>
              <a:t>O processo continua até que todos os casos de uso tenham sido desenvolvidos e o sistema esteja completamente construído.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A descrição expandida de um caso de uso pode ser deixada para a iteração na qual este deve ser implementado.</a:t>
            </a:r>
          </a:p>
          <a:p>
            <a:pPr lvl="1">
              <a:lnSpc>
                <a:spcPct val="90000"/>
              </a:lnSpc>
            </a:pPr>
            <a:r>
              <a:rPr lang="pt-BR"/>
              <a:t>evita perda de tempo inicial no detalhamento.</a:t>
            </a:r>
          </a:p>
          <a:p>
            <a:pPr lvl="1">
              <a:lnSpc>
                <a:spcPct val="90000"/>
              </a:lnSpc>
            </a:pPr>
            <a:r>
              <a:rPr lang="pt-BR"/>
              <a:t>estratégia mais adaptável aos requisitos voláteis.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9B430C-B30B-40C7-A7AD-CD38716FA8D3}" type="slidenum">
              <a:rPr lang="pt-BR"/>
              <a:pPr/>
              <a:t>52</a:t>
            </a:fld>
            <a:endParaRPr lang="pt-BR"/>
          </a:p>
        </p:txBody>
      </p:sp>
      <p:sp>
        <p:nvSpPr>
          <p:cNvPr id="221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M</a:t>
            </a:r>
            <a:r>
              <a:rPr lang="en-US" sz="3200"/>
              <a:t>CU</a:t>
            </a:r>
            <a:r>
              <a:rPr lang="pt-BR" sz="3200"/>
              <a:t> no processo de desenvolvimento</a:t>
            </a:r>
            <a:endParaRPr lang="en-US" sz="3200"/>
          </a:p>
        </p:txBody>
      </p:sp>
      <p:sp>
        <p:nvSpPr>
          <p:cNvPr id="221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Cantor propõe uma classificação em função do </a:t>
            </a:r>
            <a:r>
              <a:rPr lang="pt-BR" u="sng"/>
              <a:t>risco de desenvolvimento</a:t>
            </a:r>
            <a:r>
              <a:rPr lang="pt-BR"/>
              <a:t> e das </a:t>
            </a:r>
            <a:r>
              <a:rPr lang="pt-BR" u="sng"/>
              <a:t>prioridades estabelecidas pelo usuário</a:t>
            </a:r>
            <a:r>
              <a:rPr lang="pt-BR"/>
              <a:t>.</a:t>
            </a:r>
          </a:p>
          <a:p>
            <a:pPr lvl="1">
              <a:buFontTx/>
              <a:buNone/>
            </a:pPr>
            <a:r>
              <a:rPr lang="pt-BR"/>
              <a:t>1) Risco alto e prioridade alta</a:t>
            </a:r>
          </a:p>
          <a:p>
            <a:pPr lvl="1">
              <a:buFontTx/>
              <a:buNone/>
            </a:pPr>
            <a:r>
              <a:rPr lang="pt-BR"/>
              <a:t>2) Risco alto e prioridade baixa</a:t>
            </a:r>
          </a:p>
          <a:p>
            <a:pPr lvl="1">
              <a:buFontTx/>
              <a:buNone/>
            </a:pPr>
            <a:r>
              <a:rPr lang="pt-BR"/>
              <a:t>3) Risco baixo e prioridade alta</a:t>
            </a:r>
          </a:p>
          <a:p>
            <a:pPr lvl="1">
              <a:buFontTx/>
              <a:buNone/>
            </a:pPr>
            <a:r>
              <a:rPr lang="pt-BR"/>
              <a:t>4) Risco baixo e prioridade baixa</a:t>
            </a:r>
            <a:endParaRPr lang="en-US"/>
          </a:p>
          <a:p>
            <a:pPr>
              <a:lnSpc>
                <a:spcPct val="90000"/>
              </a:lnSpc>
            </a:pPr>
            <a:r>
              <a:rPr lang="pt-BR"/>
              <a:t>Considerando-se essa categorização, </a:t>
            </a:r>
            <a:r>
              <a:rPr lang="en-US"/>
              <a:t>d</a:t>
            </a:r>
            <a:r>
              <a:rPr lang="pt-BR"/>
              <a:t>eve</a:t>
            </a:r>
            <a:r>
              <a:rPr lang="en-US"/>
              <a:t>mos </a:t>
            </a:r>
            <a:r>
              <a:rPr lang="pt-BR"/>
              <a:t>considerar os casos de uso mais importantes </a:t>
            </a:r>
            <a:r>
              <a:rPr lang="en-US"/>
              <a:t>e mais arriscados </a:t>
            </a:r>
            <a:r>
              <a:rPr lang="pt-BR"/>
              <a:t>primeiramente.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pt-BR"/>
              <a:t>Atacar o risco maior mais cedo...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BDC327-485E-47DD-86F7-1AA021A13989}" type="slidenum">
              <a:rPr lang="pt-BR"/>
              <a:pPr/>
              <a:t>6</a:t>
            </a:fld>
            <a:endParaRPr lang="pt-BR"/>
          </a:p>
        </p:txBody>
      </p:sp>
      <p:sp>
        <p:nvSpPr>
          <p:cNvPr id="211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Composição do MCU</a:t>
            </a:r>
          </a:p>
        </p:txBody>
      </p:sp>
      <p:sp>
        <p:nvSpPr>
          <p:cNvPr id="211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2800"/>
              <a:t>O modelo de casos de uso de um sistema é composto de duas partes, uma </a:t>
            </a:r>
            <a:r>
              <a:rPr lang="pt-BR" sz="2800" b="1"/>
              <a:t>textual</a:t>
            </a:r>
            <a:r>
              <a:rPr lang="pt-BR" sz="2800"/>
              <a:t>, e outra </a:t>
            </a:r>
            <a:r>
              <a:rPr lang="pt-BR" sz="2800" b="1"/>
              <a:t>gráfica</a:t>
            </a:r>
            <a:r>
              <a:rPr lang="pt-BR" sz="2800"/>
              <a:t>.</a:t>
            </a:r>
          </a:p>
          <a:p>
            <a:r>
              <a:rPr lang="pt-BR" sz="2800"/>
              <a:t>O diagrama da UML utilizado na modelagem de gráfica é o </a:t>
            </a:r>
            <a:r>
              <a:rPr lang="pt-BR" sz="2800" b="1" i="1"/>
              <a:t>diagrama de casos de uso</a:t>
            </a:r>
            <a:r>
              <a:rPr lang="pt-BR" sz="2800"/>
              <a:t>.</a:t>
            </a:r>
          </a:p>
          <a:p>
            <a:pPr lvl="1"/>
            <a:r>
              <a:rPr lang="pt-BR" sz="2400"/>
              <a:t>Este diagrama permite dar uma visão global e de alto nível do sistema.</a:t>
            </a:r>
          </a:p>
          <a:p>
            <a:pPr lvl="1"/>
            <a:r>
              <a:rPr lang="pt-BR" sz="2400"/>
              <a:t>É também chamado de diagrama de contexto.</a:t>
            </a:r>
          </a:p>
          <a:p>
            <a:pPr algn="just"/>
            <a:r>
              <a:rPr lang="pt-BR" sz="2800"/>
              <a:t>Componentes: casos de uso, atores, relacionamentos entre os elementos anteriores.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CFED69-9ACD-43CE-B382-C2830314D00A}" type="slidenum">
              <a:rPr lang="pt-BR"/>
              <a:pPr/>
              <a:t>7</a:t>
            </a:fld>
            <a:endParaRPr lang="pt-BR"/>
          </a:p>
        </p:txBody>
      </p:sp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Casos de uso</a:t>
            </a:r>
          </a:p>
        </p:txBody>
      </p:sp>
      <p:sp>
        <p:nvSpPr>
          <p:cNvPr id="211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caso de uso é a especificação de uma seqüência de interações entre um sistema e os agentes externos.</a:t>
            </a:r>
          </a:p>
          <a:p>
            <a:r>
              <a:rPr lang="pt-BR"/>
              <a:t>Define parte da funcionalidade de um sistema, </a:t>
            </a:r>
            <a:r>
              <a:rPr lang="pt-BR" b="1" i="1"/>
              <a:t>sem revelar a estrutura e o comportamento internos deste sistema</a:t>
            </a:r>
            <a:r>
              <a:rPr lang="pt-BR"/>
              <a:t>.</a:t>
            </a:r>
          </a:p>
          <a:p>
            <a:r>
              <a:rPr lang="pt-BR"/>
              <a:t>Um modelo de casos de uso típico é formado de vários casos de uso.</a:t>
            </a:r>
          </a:p>
          <a:p>
            <a:r>
              <a:rPr lang="pt-BR"/>
              <a:t>Cada caso de uso é definido através da </a:t>
            </a:r>
            <a:r>
              <a:rPr lang="pt-BR" b="1"/>
              <a:t>descrição textual</a:t>
            </a:r>
            <a:r>
              <a:rPr lang="pt-BR"/>
              <a:t> das interações que ocorrem entre o(s) elemento(s) externo(s) e o sistema.</a:t>
            </a:r>
          </a:p>
          <a:p>
            <a:r>
              <a:rPr lang="pt-BR"/>
              <a:t>Há várias “dimensões de estilo” para descrição de casos de uso: Grau de abstração; Formato; Grau de detalhamento.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56BD52-D53A-4E38-816D-22FBDFE8D0B0}" type="slidenum">
              <a:rPr lang="pt-BR"/>
              <a:pPr/>
              <a:t>8</a:t>
            </a:fld>
            <a:endParaRPr lang="pt-BR"/>
          </a:p>
        </p:txBody>
      </p:sp>
      <p:pic>
        <p:nvPicPr>
          <p:cNvPr id="2171906" name="Picture 2" descr="E:\paps2a\Figs-2a edicao\jpg\Figura_04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8238" y="3124200"/>
            <a:ext cx="2849562" cy="3124200"/>
          </a:xfrm>
          <a:prstGeom prst="rect">
            <a:avLst/>
          </a:prstGeom>
          <a:noFill/>
        </p:spPr>
      </p:pic>
      <p:sp>
        <p:nvSpPr>
          <p:cNvPr id="2171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Dimensões para Descrições Textuais</a:t>
            </a:r>
          </a:p>
        </p:txBody>
      </p:sp>
      <p:sp>
        <p:nvSpPr>
          <p:cNvPr id="2171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4770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/>
              <a:t>Um caso de uso é definido através da descrição textual das interações entre o(s) elemento(s) externo(s) e o sistema.</a:t>
            </a:r>
          </a:p>
          <a:p>
            <a:r>
              <a:rPr lang="pt-BR"/>
              <a:t>Entretanto, a UML não define nada acerca de como essa descrição textual deve ser construída.</a:t>
            </a:r>
          </a:p>
          <a:p>
            <a:pPr>
              <a:lnSpc>
                <a:spcPct val="80000"/>
              </a:lnSpc>
            </a:pPr>
            <a:r>
              <a:rPr lang="pt-BR"/>
              <a:t>Por conta disso, há várias dimensões independentes sobres as quais a descrição textual de um caso de uso pode variar:</a:t>
            </a:r>
          </a:p>
          <a:p>
            <a:pPr lvl="1">
              <a:lnSpc>
                <a:spcPct val="80000"/>
              </a:lnSpc>
            </a:pPr>
            <a:r>
              <a:rPr lang="pt-BR"/>
              <a:t>Grau de abstração (essencial ou real)</a:t>
            </a:r>
          </a:p>
          <a:p>
            <a:pPr lvl="1">
              <a:lnSpc>
                <a:spcPct val="80000"/>
              </a:lnSpc>
            </a:pPr>
            <a:r>
              <a:rPr lang="pt-BR"/>
              <a:t>Formato (contínua, tabular, numerado)</a:t>
            </a:r>
          </a:p>
          <a:p>
            <a:pPr lvl="1">
              <a:lnSpc>
                <a:spcPct val="80000"/>
              </a:lnSpc>
            </a:pPr>
            <a:r>
              <a:rPr lang="pt-BR"/>
              <a:t>Grau de detalhamento (sucinta ou expandida)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pt-BR" dirty="0"/>
              <a:t>Princípios de Análise e Projeto de Sistemas com UML - </a:t>
            </a:r>
            <a:r>
              <a:rPr lang="pt-BR" dirty="0" smtClean="0"/>
              <a:t>3ª edição</a:t>
            </a:r>
            <a:endParaRPr lang="pt-BR" dirty="0"/>
          </a:p>
        </p:txBody>
      </p:sp>
      <p:sp>
        <p:nvSpPr>
          <p:cNvPr id="10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9B9EF2-C53F-4BA7-90F1-9B9613DC1399}" type="slidenum">
              <a:rPr lang="pt-BR"/>
              <a:pPr/>
              <a:t>9</a:t>
            </a:fld>
            <a:endParaRPr lang="pt-BR"/>
          </a:p>
        </p:txBody>
      </p:sp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Formato</a:t>
            </a:r>
          </a:p>
        </p:txBody>
      </p:sp>
      <p:grpSp>
        <p:nvGrpSpPr>
          <p:cNvPr id="2173955" name="Group 3"/>
          <p:cNvGrpSpPr>
            <a:grpSpLocks/>
          </p:cNvGrpSpPr>
          <p:nvPr/>
        </p:nvGrpSpPr>
        <p:grpSpPr bwMode="auto">
          <a:xfrm>
            <a:off x="1143000" y="2438400"/>
            <a:ext cx="6858000" cy="2895600"/>
            <a:chOff x="-3" y="-3"/>
            <a:chExt cx="3806" cy="717"/>
          </a:xfrm>
        </p:grpSpPr>
        <p:grpSp>
          <p:nvGrpSpPr>
            <p:cNvPr id="2173956" name="Group 4"/>
            <p:cNvGrpSpPr>
              <a:grpSpLocks/>
            </p:cNvGrpSpPr>
            <p:nvPr/>
          </p:nvGrpSpPr>
          <p:grpSpPr bwMode="auto">
            <a:xfrm>
              <a:off x="0" y="0"/>
              <a:ext cx="3800" cy="711"/>
              <a:chOff x="0" y="0"/>
              <a:chExt cx="3800" cy="711"/>
            </a:xfrm>
          </p:grpSpPr>
          <p:sp>
            <p:nvSpPr>
              <p:cNvPr id="2173957" name="Rectangle 5"/>
              <p:cNvSpPr>
                <a:spLocks noChangeArrowheads="1"/>
              </p:cNvSpPr>
              <p:nvPr/>
            </p:nvSpPr>
            <p:spPr bwMode="auto">
              <a:xfrm>
                <a:off x="28" y="0"/>
                <a:ext cx="3744" cy="7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000" tIns="46800" rIns="90000" bIns="46800"/>
              <a:lstStyle/>
              <a:p>
                <a:pPr algn="just">
                  <a:spcBef>
                    <a:spcPct val="0"/>
                  </a:spcBef>
                  <a:buFontTx/>
                  <a:buNone/>
                  <a:tabLst>
                    <a:tab pos="152400" algn="l"/>
                    <a:tab pos="304800" algn="l"/>
                    <a:tab pos="457200" algn="l"/>
                    <a:tab pos="609600" algn="l"/>
                    <a:tab pos="762000" algn="l"/>
                    <a:tab pos="914400" algn="l"/>
                    <a:tab pos="1066800" algn="l"/>
                    <a:tab pos="1219200" algn="l"/>
                    <a:tab pos="1371600" algn="l"/>
                    <a:tab pos="1524000" algn="l"/>
                    <a:tab pos="1676400" algn="l"/>
                    <a:tab pos="1828800" algn="l"/>
                    <a:tab pos="1981200" algn="l"/>
                    <a:tab pos="2133600" algn="l"/>
                    <a:tab pos="2286000" algn="l"/>
                    <a:tab pos="2438400" algn="l"/>
                    <a:tab pos="2590800" algn="l"/>
                    <a:tab pos="2743200" algn="l"/>
                    <a:tab pos="2895600" algn="l"/>
                    <a:tab pos="3048000" algn="l"/>
                    <a:tab pos="3200400" algn="l"/>
                    <a:tab pos="3352800" algn="l"/>
                    <a:tab pos="3505200" algn="l"/>
                    <a:tab pos="3657600" algn="l"/>
                    <a:tab pos="3810000" algn="l"/>
                    <a:tab pos="3962400" algn="l"/>
                    <a:tab pos="4114800" algn="l"/>
                    <a:tab pos="4267200" algn="l"/>
                    <a:tab pos="4419600" algn="l"/>
                    <a:tab pos="4572000" algn="l"/>
                    <a:tab pos="4724400" algn="l"/>
                    <a:tab pos="4876800" algn="l"/>
                  </a:tabLst>
                </a:pPr>
                <a:r>
                  <a:rPr lang="pt-BR" sz="2000">
                    <a:solidFill>
                      <a:srgbClr val="000000"/>
                    </a:solidFill>
                    <a:latin typeface="Berkeley" charset="0"/>
                    <a:cs typeface="Times New Roman" pitchFamily="18" charset="0"/>
                  </a:rPr>
                  <a:t>Este caso de uso inicia quanto o Cliente chega ao caixa eletrônico e insere seu cartão. O Sistema requisita a senha do Cliente. Após o Cliente fornecer sua senha e esta ser validada, o Sistema exibe as opções de operações possíveis. O Cliente opta por realizar um saque. Então o Sistema requisita o total a ser sacado. O Cliente fornece o valor da quantidade que deseja sacar. O Sistema fornece a quantia desejada e imprime o recibo para o Cliente. O </a:t>
                </a:r>
                <a:r>
                  <a:rPr lang="pt-BR" sz="2000">
                    <a:latin typeface="Berkeley" charset="0"/>
                    <a:cs typeface="Times New Roman" pitchFamily="18" charset="0"/>
                  </a:rPr>
                  <a:t>Cliente retira a quantia e o recibo, e o caso de uso termina.</a:t>
                </a:r>
                <a:endParaRPr lang="pt-BR"/>
              </a:p>
            </p:txBody>
          </p:sp>
          <p:sp>
            <p:nvSpPr>
              <p:cNvPr id="217395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00" cy="711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pt-BR"/>
              </a:p>
            </p:txBody>
          </p:sp>
        </p:grpSp>
        <p:sp>
          <p:nvSpPr>
            <p:cNvPr id="2173959" name="Rectangle 7"/>
            <p:cNvSpPr>
              <a:spLocks noChangeArrowheads="1"/>
            </p:cNvSpPr>
            <p:nvPr/>
          </p:nvSpPr>
          <p:spPr bwMode="auto">
            <a:xfrm>
              <a:off x="-3" y="-3"/>
              <a:ext cx="3806" cy="717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pt-BR"/>
            </a:p>
          </p:txBody>
        </p:sp>
      </p:grpSp>
      <p:sp>
        <p:nvSpPr>
          <p:cNvPr id="2173960" name="Rectangle 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/>
              <a:t>Exemplo de descrição </a:t>
            </a:r>
            <a:r>
              <a:rPr lang="en-US"/>
              <a:t>contínua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pt-BR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7734</TotalTime>
  <Words>4523</Words>
  <Application>Microsoft Office PowerPoint</Application>
  <PresentationFormat>Apresentação na tela (4:3)</PresentationFormat>
  <Paragraphs>525</Paragraphs>
  <Slides>52</Slides>
  <Notes>31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4" baseType="lpstr">
      <vt:lpstr>Design padrão</vt:lpstr>
      <vt:lpstr>Clip</vt:lpstr>
      <vt:lpstr>Princípios de Análise  e Projeto de Sistemas  com UML 3ª edição (2015)</vt:lpstr>
      <vt:lpstr>Tópicos</vt:lpstr>
      <vt:lpstr>Introdução</vt:lpstr>
      <vt:lpstr>Utilidade dos Casos de Uso</vt:lpstr>
      <vt:lpstr>Utilidade dos Casos de Uso</vt:lpstr>
      <vt:lpstr>Composição do MCU</vt:lpstr>
      <vt:lpstr>Casos de uso</vt:lpstr>
      <vt:lpstr>Dimensões para Descrições Textuais</vt:lpstr>
      <vt:lpstr>Formato</vt:lpstr>
      <vt:lpstr>Formato</vt:lpstr>
      <vt:lpstr>Formato</vt:lpstr>
      <vt:lpstr>Grau de Abstração </vt:lpstr>
      <vt:lpstr>Atores </vt:lpstr>
      <vt:lpstr>Atores</vt:lpstr>
      <vt:lpstr>Atores</vt:lpstr>
      <vt:lpstr>Atores versus Casos de Uso</vt:lpstr>
      <vt:lpstr>4.2 Diagrama de casos de uso</vt:lpstr>
      <vt:lpstr>Diagrama de casos de uso (DCU) </vt:lpstr>
      <vt:lpstr>Exemplo de DCU</vt:lpstr>
      <vt:lpstr>Elementos de um MCU </vt:lpstr>
      <vt:lpstr>Ator, caso de uso, comunicação</vt:lpstr>
      <vt:lpstr>Inclusão (include)</vt:lpstr>
      <vt:lpstr>Extensão (extend)</vt:lpstr>
      <vt:lpstr>Generalização</vt:lpstr>
      <vt:lpstr>Slide 25</vt:lpstr>
      <vt:lpstr>4.3 Identificação dos elementos do MCU</vt:lpstr>
      <vt:lpstr>Identificação dos elementos do MCU</vt:lpstr>
      <vt:lpstr>Identificação de atores</vt:lpstr>
      <vt:lpstr>Identificação de atores</vt:lpstr>
      <vt:lpstr>Identificação de Casos de Uso</vt:lpstr>
      <vt:lpstr>Casos de Uso Primários</vt:lpstr>
      <vt:lpstr>Casos de Uso Secundários</vt:lpstr>
      <vt:lpstr>4.4 Construção do MCU</vt:lpstr>
      <vt:lpstr>Construção do DCU</vt:lpstr>
      <vt:lpstr>Construção do DCU (cont.) </vt:lpstr>
      <vt:lpstr>Construção do DCU (cont.)</vt:lpstr>
      <vt:lpstr>Documentação dos atores</vt:lpstr>
      <vt:lpstr>Documentação dos casos de uso</vt:lpstr>
      <vt:lpstr>Documentação dos casos de uso </vt:lpstr>
      <vt:lpstr>Documentação dos casos de uso</vt:lpstr>
      <vt:lpstr>Documentação dos casos de uso</vt:lpstr>
      <vt:lpstr>4.5 Documentação suplementar ao MCU</vt:lpstr>
      <vt:lpstr>Documentação Associada</vt:lpstr>
      <vt:lpstr>Regras do Negócio  </vt:lpstr>
      <vt:lpstr>Exemplos de Regras do Negócio</vt:lpstr>
      <vt:lpstr>Regras do Negócio  </vt:lpstr>
      <vt:lpstr>Requisitos de desempenho  </vt:lpstr>
      <vt:lpstr>4.6 O MCU em um processo de desenvolvimento iterativo e incremental</vt:lpstr>
      <vt:lpstr>Casos de uso e outras atividades</vt:lpstr>
      <vt:lpstr>Casos de uso e outras atividades (cont)</vt:lpstr>
      <vt:lpstr>MCU no processo de desenvolvimento</vt:lpstr>
      <vt:lpstr>MCU no processo de desenvolvimento</vt:lpstr>
    </vt:vector>
  </TitlesOfParts>
  <Company>Campus/Elsevier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Princípios de Análise e Projeto de Sistemas com UML</dc:title>
  <dc:creator>Eduardo Bezerra da Silva</dc:creator>
  <cp:lastModifiedBy>Eduardo</cp:lastModifiedBy>
  <cp:revision>347</cp:revision>
  <dcterms:created xsi:type="dcterms:W3CDTF">2004-06-18T14:30:18Z</dcterms:created>
  <dcterms:modified xsi:type="dcterms:W3CDTF">2015-03-11T15:08:41Z</dcterms:modified>
</cp:coreProperties>
</file>