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8"/>
  </p:notesMasterIdLst>
  <p:sldIdLst>
    <p:sldId id="1549" r:id="rId2"/>
    <p:sldId id="1372" r:id="rId3"/>
    <p:sldId id="1548" r:id="rId4"/>
    <p:sldId id="1373" r:id="rId5"/>
    <p:sldId id="1374" r:id="rId6"/>
    <p:sldId id="1461" r:id="rId7"/>
    <p:sldId id="1462" r:id="rId8"/>
    <p:sldId id="1463" r:id="rId9"/>
    <p:sldId id="1547" r:id="rId10"/>
    <p:sldId id="1464" r:id="rId11"/>
    <p:sldId id="1465" r:id="rId12"/>
    <p:sldId id="1466" r:id="rId13"/>
    <p:sldId id="1467" r:id="rId14"/>
    <p:sldId id="1384" r:id="rId15"/>
    <p:sldId id="1386" r:id="rId16"/>
    <p:sldId id="1388" r:id="rId17"/>
    <p:sldId id="1390" r:id="rId18"/>
    <p:sldId id="1391" r:id="rId19"/>
    <p:sldId id="1392" r:id="rId20"/>
    <p:sldId id="1398" r:id="rId21"/>
    <p:sldId id="1468" r:id="rId22"/>
    <p:sldId id="1400" r:id="rId23"/>
    <p:sldId id="1401" r:id="rId24"/>
    <p:sldId id="1402" r:id="rId25"/>
    <p:sldId id="1469" r:id="rId26"/>
    <p:sldId id="1470" r:id="rId27"/>
    <p:sldId id="1471" r:id="rId28"/>
    <p:sldId id="1472" r:id="rId29"/>
    <p:sldId id="1473" r:id="rId30"/>
    <p:sldId id="1474" r:id="rId31"/>
    <p:sldId id="1475" r:id="rId32"/>
    <p:sldId id="1477" r:id="rId33"/>
    <p:sldId id="1481" r:id="rId34"/>
    <p:sldId id="1483" r:id="rId35"/>
    <p:sldId id="1484" r:id="rId36"/>
    <p:sldId id="1486" r:id="rId37"/>
    <p:sldId id="1487" r:id="rId38"/>
    <p:sldId id="1492" r:id="rId39"/>
    <p:sldId id="1493" r:id="rId40"/>
    <p:sldId id="1498" r:id="rId41"/>
    <p:sldId id="1499" r:id="rId42"/>
    <p:sldId id="1500" r:id="rId43"/>
    <p:sldId id="1496" r:id="rId44"/>
    <p:sldId id="1507" r:id="rId45"/>
    <p:sldId id="1502" r:id="rId46"/>
    <p:sldId id="1504" r:id="rId47"/>
    <p:sldId id="1505" r:id="rId48"/>
    <p:sldId id="1508" r:id="rId49"/>
    <p:sldId id="1509" r:id="rId50"/>
    <p:sldId id="1510" r:id="rId51"/>
    <p:sldId id="1511" r:id="rId52"/>
    <p:sldId id="1512" r:id="rId53"/>
    <p:sldId id="1513" r:id="rId54"/>
    <p:sldId id="1514" r:id="rId55"/>
    <p:sldId id="1515" r:id="rId56"/>
    <p:sldId id="1516" r:id="rId57"/>
    <p:sldId id="1517" r:id="rId58"/>
    <p:sldId id="1518" r:id="rId59"/>
    <p:sldId id="1519" r:id="rId60"/>
    <p:sldId id="1520" r:id="rId61"/>
    <p:sldId id="1521" r:id="rId62"/>
    <p:sldId id="1522" r:id="rId63"/>
    <p:sldId id="1523" r:id="rId64"/>
    <p:sldId id="1524" r:id="rId65"/>
    <p:sldId id="1525" r:id="rId66"/>
    <p:sldId id="1526" r:id="rId67"/>
    <p:sldId id="1527" r:id="rId68"/>
    <p:sldId id="1528" r:id="rId69"/>
    <p:sldId id="1529" r:id="rId70"/>
    <p:sldId id="1530" r:id="rId71"/>
    <p:sldId id="1531" r:id="rId72"/>
    <p:sldId id="1532" r:id="rId73"/>
    <p:sldId id="1533" r:id="rId74"/>
    <p:sldId id="1534" r:id="rId75"/>
    <p:sldId id="1535" r:id="rId76"/>
    <p:sldId id="1536" r:id="rId77"/>
    <p:sldId id="1537" r:id="rId78"/>
    <p:sldId id="1538" r:id="rId79"/>
    <p:sldId id="1539" r:id="rId80"/>
    <p:sldId id="1540" r:id="rId81"/>
    <p:sldId id="1541" r:id="rId82"/>
    <p:sldId id="1542" r:id="rId83"/>
    <p:sldId id="1543" r:id="rId84"/>
    <p:sldId id="1544" r:id="rId85"/>
    <p:sldId id="1545" r:id="rId86"/>
    <p:sldId id="1444" r:id="rId87"/>
    <p:sldId id="1546" r:id="rId88"/>
    <p:sldId id="1445" r:id="rId89"/>
    <p:sldId id="1446" r:id="rId90"/>
    <p:sldId id="1447" r:id="rId91"/>
    <p:sldId id="1448" r:id="rId92"/>
    <p:sldId id="1449" r:id="rId93"/>
    <p:sldId id="1451" r:id="rId94"/>
    <p:sldId id="1452" r:id="rId95"/>
    <p:sldId id="1453" r:id="rId96"/>
    <p:sldId id="1454" r:id="rId9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0711"/>
    <a:srgbClr val="890918"/>
    <a:srgbClr val="A50B1D"/>
    <a:srgbClr val="FA1C46"/>
    <a:srgbClr val="BB2133"/>
    <a:srgbClr val="CF2539"/>
    <a:srgbClr val="FF9900"/>
    <a:srgbClr val="5AD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1" autoAdjust="0"/>
    <p:restoredTop sz="90969" autoAdjust="0"/>
  </p:normalViewPr>
  <p:slideViewPr>
    <p:cSldViewPr>
      <p:cViewPr>
        <p:scale>
          <a:sx n="75" d="100"/>
          <a:sy n="75" d="100"/>
        </p:scale>
        <p:origin x="-1308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0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5.xml"/><Relationship Id="rId2" Type="http://schemas.openxmlformats.org/officeDocument/2006/relationships/slide" Target="slides/slide16.xml"/><Relationship Id="rId1" Type="http://schemas.openxmlformats.org/officeDocument/2006/relationships/slide" Target="slides/slide14.xml"/><Relationship Id="rId6" Type="http://schemas.openxmlformats.org/officeDocument/2006/relationships/slide" Target="slides/slide96.xml"/><Relationship Id="rId5" Type="http://schemas.openxmlformats.org/officeDocument/2006/relationships/slide" Target="slides/slide91.xml"/><Relationship Id="rId4" Type="http://schemas.openxmlformats.org/officeDocument/2006/relationships/slide" Target="slides/slide4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4" Type="http://schemas.openxmlformats.org/officeDocument/2006/relationships/image" Target="../media/image3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035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fld id="{66DA369C-7342-402C-A70F-A01D9C81D4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F99C13-4309-4174-AFAE-03F69D4CBC7F}" type="slidenum">
              <a:rPr lang="pt-BR"/>
              <a:pPr/>
              <a:t>1</a:t>
            </a:fld>
            <a:endParaRPr lang="pt-BR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251A45-3732-4D20-A37B-1BEA62D2A801}" type="slidenum">
              <a:rPr lang="pt-BR"/>
              <a:pPr/>
              <a:t>15</a:t>
            </a:fld>
            <a:endParaRPr lang="pt-BR"/>
          </a:p>
        </p:txBody>
      </p:sp>
      <p:sp>
        <p:nvSpPr>
          <p:cNvPr id="11059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6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FE0C9A-72BE-482F-A644-0B5A48E16664}" type="slidenum">
              <a:rPr lang="pt-BR"/>
              <a:pPr/>
              <a:t>16</a:t>
            </a:fld>
            <a:endParaRPr lang="pt-BR"/>
          </a:p>
        </p:txBody>
      </p:sp>
      <p:sp>
        <p:nvSpPr>
          <p:cNvPr id="11161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20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6C88AD-5251-4604-9F99-60B9CD242958}" type="slidenum">
              <a:rPr lang="pt-BR"/>
              <a:pPr/>
              <a:t>17</a:t>
            </a:fld>
            <a:endParaRPr lang="pt-BR"/>
          </a:p>
        </p:txBody>
      </p:sp>
      <p:sp>
        <p:nvSpPr>
          <p:cNvPr id="11264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44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120A2F-25CD-4C6F-BA9C-E363AE6A77A8}" type="slidenum">
              <a:rPr lang="pt-BR"/>
              <a:pPr/>
              <a:t>18</a:t>
            </a:fld>
            <a:endParaRPr lang="pt-BR"/>
          </a:p>
        </p:txBody>
      </p:sp>
      <p:sp>
        <p:nvSpPr>
          <p:cNvPr id="11366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2927A5-B038-4CF6-8401-8A94F68F662C}" type="slidenum">
              <a:rPr lang="pt-BR"/>
              <a:pPr/>
              <a:t>19</a:t>
            </a:fld>
            <a:endParaRPr lang="pt-BR"/>
          </a:p>
        </p:txBody>
      </p:sp>
      <p:sp>
        <p:nvSpPr>
          <p:cNvPr id="11469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4D03E-F98E-442B-AD1F-7FF74D6163A9}" type="slidenum">
              <a:rPr lang="pt-BR"/>
              <a:pPr/>
              <a:t>20</a:t>
            </a:fld>
            <a:endParaRPr lang="pt-BR"/>
          </a:p>
        </p:txBody>
      </p:sp>
      <p:sp>
        <p:nvSpPr>
          <p:cNvPr id="11571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5716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182A95-B99D-413B-B0AF-5DFA41232911}" type="slidenum">
              <a:rPr lang="pt-BR"/>
              <a:pPr/>
              <a:t>22</a:t>
            </a:fld>
            <a:endParaRPr lang="pt-BR"/>
          </a:p>
        </p:txBody>
      </p:sp>
      <p:sp>
        <p:nvSpPr>
          <p:cNvPr id="11673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6740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70775-3678-4B8A-8DE1-1D91536D9DFA}" type="slidenum">
              <a:rPr lang="pt-BR"/>
              <a:pPr/>
              <a:t>23</a:t>
            </a:fld>
            <a:endParaRPr lang="pt-BR"/>
          </a:p>
        </p:txBody>
      </p:sp>
      <p:sp>
        <p:nvSpPr>
          <p:cNvPr id="11776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4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8F5BAA-D3B6-4F82-8656-2DDE8D6C2B32}" type="slidenum">
              <a:rPr lang="pt-BR"/>
              <a:pPr/>
              <a:t>24</a:t>
            </a:fld>
            <a:endParaRPr lang="pt-BR"/>
          </a:p>
        </p:txBody>
      </p:sp>
      <p:sp>
        <p:nvSpPr>
          <p:cNvPr id="11878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8788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B03B26-99DD-4582-A445-0E0CE010C30C}" type="slidenum">
              <a:rPr lang="pt-BR"/>
              <a:pPr/>
              <a:t>29</a:t>
            </a:fld>
            <a:endParaRPr lang="pt-BR"/>
          </a:p>
        </p:txBody>
      </p:sp>
      <p:sp>
        <p:nvSpPr>
          <p:cNvPr id="11981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6BF517-E0F3-484C-9557-941FBC92F88A}" type="slidenum">
              <a:rPr lang="pt-BR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CC75F5-B490-44EB-87DB-A4C7452C2FC7}" type="slidenum">
              <a:rPr lang="pt-BR"/>
              <a:pPr/>
              <a:t>32</a:t>
            </a:fld>
            <a:endParaRPr lang="pt-BR"/>
          </a:p>
        </p:txBody>
      </p:sp>
      <p:sp>
        <p:nvSpPr>
          <p:cNvPr id="12083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A98B62-401C-4222-8CF9-38F5DCDF507F}" type="slidenum">
              <a:rPr lang="pt-BR"/>
              <a:pPr/>
              <a:t>33</a:t>
            </a:fld>
            <a:endParaRPr lang="pt-BR"/>
          </a:p>
        </p:txBody>
      </p:sp>
      <p:sp>
        <p:nvSpPr>
          <p:cNvPr id="12185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1860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F40C55-9AA5-433C-8F4D-36C109A28FB4}" type="slidenum">
              <a:rPr lang="pt-BR"/>
              <a:pPr/>
              <a:t>34</a:t>
            </a:fld>
            <a:endParaRPr lang="pt-BR"/>
          </a:p>
        </p:txBody>
      </p:sp>
      <p:sp>
        <p:nvSpPr>
          <p:cNvPr id="12288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884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4CFFBC-85FC-44E9-B39F-4361A2833F4A}" type="slidenum">
              <a:rPr lang="pt-BR"/>
              <a:pPr/>
              <a:t>35</a:t>
            </a:fld>
            <a:endParaRPr lang="pt-BR"/>
          </a:p>
        </p:txBody>
      </p:sp>
      <p:sp>
        <p:nvSpPr>
          <p:cNvPr id="12390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1D5A2E-8E7D-4A4C-8DED-C29B3CD7A802}" type="slidenum">
              <a:rPr lang="pt-BR"/>
              <a:pPr/>
              <a:t>36</a:t>
            </a:fld>
            <a:endParaRPr lang="pt-BR"/>
          </a:p>
        </p:txBody>
      </p:sp>
      <p:sp>
        <p:nvSpPr>
          <p:cNvPr id="12493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4932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F3B55-DB47-4CBD-A3D1-888450C142D5}" type="slidenum">
              <a:rPr lang="pt-BR"/>
              <a:pPr/>
              <a:t>37</a:t>
            </a:fld>
            <a:endParaRPr lang="pt-BR"/>
          </a:p>
        </p:txBody>
      </p:sp>
      <p:sp>
        <p:nvSpPr>
          <p:cNvPr id="12595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6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33A924-3EBD-4F86-A108-7A3EDCCA23EC}" type="slidenum">
              <a:rPr lang="pt-BR"/>
              <a:pPr/>
              <a:t>38</a:t>
            </a:fld>
            <a:endParaRPr lang="pt-BR"/>
          </a:p>
        </p:txBody>
      </p:sp>
      <p:sp>
        <p:nvSpPr>
          <p:cNvPr id="12697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6980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3ECF64-DCCD-48A4-84A6-D4306C64FA7F}" type="slidenum">
              <a:rPr lang="pt-BR"/>
              <a:pPr/>
              <a:t>39</a:t>
            </a:fld>
            <a:endParaRPr lang="pt-BR"/>
          </a:p>
        </p:txBody>
      </p:sp>
      <p:sp>
        <p:nvSpPr>
          <p:cNvPr id="12800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4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8346BC-D314-4537-BDE7-17E2EDA44DC8}" type="slidenum">
              <a:rPr lang="pt-BR"/>
              <a:pPr/>
              <a:t>43</a:t>
            </a:fld>
            <a:endParaRPr lang="pt-BR"/>
          </a:p>
        </p:txBody>
      </p:sp>
      <p:sp>
        <p:nvSpPr>
          <p:cNvPr id="12902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9028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273ED1-9354-46A9-9BB9-3232804C8483}" type="slidenum">
              <a:rPr lang="pt-BR"/>
              <a:pPr/>
              <a:t>44</a:t>
            </a:fld>
            <a:endParaRPr lang="pt-BR"/>
          </a:p>
        </p:txBody>
      </p:sp>
      <p:sp>
        <p:nvSpPr>
          <p:cNvPr id="13005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0052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C8D2A9-BE93-4EA3-B390-89A122671CD3}" type="slidenum">
              <a:rPr lang="pt-BR"/>
              <a:pPr/>
              <a:t>4</a:t>
            </a:fld>
            <a:endParaRPr lang="pt-BR"/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F462BC-DC3D-4D3A-B5BA-4A6176157CF2}" type="slidenum">
              <a:rPr lang="pt-BR"/>
              <a:pPr/>
              <a:t>48</a:t>
            </a:fld>
            <a:endParaRPr lang="pt-BR"/>
          </a:p>
        </p:txBody>
      </p:sp>
      <p:sp>
        <p:nvSpPr>
          <p:cNvPr id="13107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1076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CE7675-26AC-43C4-9A25-4A45075F84FD}" type="slidenum">
              <a:rPr lang="pt-BR"/>
              <a:pPr/>
              <a:t>60</a:t>
            </a:fld>
            <a:endParaRPr lang="pt-BR"/>
          </a:p>
        </p:txBody>
      </p:sp>
      <p:sp>
        <p:nvSpPr>
          <p:cNvPr id="13209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2100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pt-BR" sz="1400" smtClean="0"/>
              <a:t>Responsabilidades de fazer típicas:</a:t>
            </a:r>
          </a:p>
          <a:p>
            <a:pPr lvl="1" eaLnBrk="1" hangingPunct="1"/>
            <a:r>
              <a:rPr lang="pt-BR" sz="1400" smtClean="0"/>
              <a:t>Realizar monitorações, a fim de responder a eventos de sistema sistema (gerados por objetos de fronteira).</a:t>
            </a:r>
          </a:p>
          <a:p>
            <a:pPr lvl="1" eaLnBrk="1" hangingPunct="1"/>
            <a:r>
              <a:rPr lang="pt-BR" sz="1400" smtClean="0"/>
              <a:t>Coordenar a realização de um caso de uso através do envio de mensagens a objetos de fronteira e objetos de entidade.</a:t>
            </a:r>
          </a:p>
          <a:p>
            <a:pPr lvl="1" eaLnBrk="1" hangingPunct="1"/>
            <a:r>
              <a:rPr lang="pt-BR" sz="1400" smtClean="0"/>
              <a:t>Assegurar que as regras do negócio estão sendo seguidas corretamente.</a:t>
            </a:r>
          </a:p>
          <a:p>
            <a:pPr lvl="1" eaLnBrk="1" hangingPunct="1"/>
            <a:r>
              <a:rPr lang="pt-BR" sz="1400" smtClean="0"/>
              <a:t>Coordenar a criação e remoção de associações entre objetos de entidade.</a:t>
            </a:r>
          </a:p>
          <a:p>
            <a:pPr lvl="1" eaLnBrk="1" hangingPunct="1"/>
            <a:r>
              <a:rPr lang="pt-BR" sz="1400" smtClean="0"/>
              <a:t>Criar e destruir objetos de entidade</a:t>
            </a:r>
          </a:p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87AC4F-EF0E-40B5-8149-94323AD998C1}" type="slidenum">
              <a:rPr lang="pt-BR"/>
              <a:pPr/>
              <a:t>68</a:t>
            </a:fld>
            <a:endParaRPr lang="pt-BR"/>
          </a:p>
        </p:txBody>
      </p:sp>
      <p:sp>
        <p:nvSpPr>
          <p:cNvPr id="13312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1000" smtClean="0"/>
              <a:t>Desde o início do desenvolvimento de sistemas de SW, diversos sistemas foram desenvolvidos.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000" smtClean="0"/>
              <a:t>Uma parte desses foi bem sucedida, outra parte não...</a:t>
            </a:r>
          </a:p>
          <a:p>
            <a:pPr eaLnBrk="1" hangingPunct="1">
              <a:lnSpc>
                <a:spcPct val="80000"/>
              </a:lnSpc>
            </a:pPr>
            <a:r>
              <a:rPr lang="pt-BR" sz="1000" smtClean="0"/>
              <a:t>Na realização desses projetos, os desenvolvedores colecionavam </a:t>
            </a:r>
            <a:r>
              <a:rPr lang="pt-BR" sz="1000" i="1" u="sng" smtClean="0"/>
              <a:t>soluções bem sucedidas</a:t>
            </a:r>
            <a:r>
              <a:rPr lang="pt-BR" sz="1000" smtClean="0"/>
              <a:t> para </a:t>
            </a:r>
            <a:r>
              <a:rPr lang="pt-BR" sz="1000" i="1" u="sng" smtClean="0"/>
              <a:t>problemas recorrentes</a:t>
            </a:r>
            <a:r>
              <a:rPr lang="pt-BR" sz="1000" i="1" smtClean="0"/>
              <a:t> </a:t>
            </a:r>
            <a:r>
              <a:rPr lang="pt-BR" sz="1000" smtClean="0"/>
              <a:t>no desenvolvimento de software</a:t>
            </a:r>
            <a:r>
              <a:rPr lang="pt-BR" sz="1000" i="1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pt-BR" sz="1000" smtClean="0"/>
              <a:t>Desta forma, quando o mesmo problema ocorria, a equipe de desenvolvimento já tinha uma solução genérica (</a:t>
            </a:r>
            <a:r>
              <a:rPr lang="pt-BR" sz="1000" b="1" smtClean="0"/>
              <a:t>re</a:t>
            </a:r>
            <a:r>
              <a:rPr lang="pt-BR" sz="1000" smtClean="0"/>
              <a:t>)aplicável a ele.</a:t>
            </a:r>
          </a:p>
          <a:p>
            <a:pPr eaLnBrk="1" hangingPunct="1">
              <a:lnSpc>
                <a:spcPct val="80000"/>
              </a:lnSpc>
            </a:pPr>
            <a:r>
              <a:rPr lang="pt-BR" sz="1000" smtClean="0"/>
              <a:t>Denomina-se </a:t>
            </a:r>
            <a:r>
              <a:rPr lang="pt-BR" sz="1000" i="1" smtClean="0"/>
              <a:t>padrão</a:t>
            </a:r>
            <a:r>
              <a:rPr lang="pt-BR" sz="1000" smtClean="0"/>
              <a:t> (pattern) à descrição das características de uma solução comprovada para um problema recorrente, onde os elementos essenciais são considerados e os detalhes irrelevantes são omitidos (Gamma et al, 1995)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000" smtClean="0"/>
              <a:t>Permitem que os desenvolvedores </a:t>
            </a:r>
            <a:r>
              <a:rPr lang="pt-BR" sz="1000" b="1" smtClean="0"/>
              <a:t>concentrem</a:t>
            </a:r>
            <a:r>
              <a:rPr lang="pt-BR" sz="1000" smtClean="0"/>
              <a:t> seus </a:t>
            </a:r>
            <a:r>
              <a:rPr lang="pt-BR" sz="1000" b="1" smtClean="0"/>
              <a:t>esforços</a:t>
            </a:r>
            <a:r>
              <a:rPr lang="pt-BR" sz="1000" smtClean="0"/>
              <a:t> nos aspectos inéditos do problema.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1000" smtClean="0"/>
              <a:t>Compõem um </a:t>
            </a:r>
            <a:r>
              <a:rPr lang="pt-BR" sz="1000" b="1" smtClean="0"/>
              <a:t>vocabulário</a:t>
            </a:r>
            <a:r>
              <a:rPr lang="pt-BR" sz="1000" smtClean="0"/>
              <a:t> de </a:t>
            </a:r>
            <a:r>
              <a:rPr lang="pt-BR" sz="1000" b="1" smtClean="0"/>
              <a:t>alto</a:t>
            </a:r>
            <a:r>
              <a:rPr lang="pt-BR" sz="1000" smtClean="0"/>
              <a:t> </a:t>
            </a:r>
            <a:r>
              <a:rPr lang="pt-BR" sz="1000" b="1" smtClean="0"/>
              <a:t>nível</a:t>
            </a:r>
            <a:r>
              <a:rPr lang="pt-BR" sz="1000" smtClean="0"/>
              <a:t> para discussão de questões relativas ao projeto de sistemas de software.</a:t>
            </a:r>
          </a:p>
          <a:p>
            <a:pPr eaLnBrk="1" hangingPunct="1">
              <a:lnSpc>
                <a:spcPct val="80000"/>
              </a:lnSpc>
            </a:pPr>
            <a:r>
              <a:rPr lang="pt-BR" sz="1000" smtClean="0"/>
              <a:t>Analogia: jogo de xadrez.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É importante notar que um padrão descreve as características essenciais de uma solução para um determinado problema.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Na maioria das vezes a solução deve ser adaptada para a situação específica na qual o padrão está sendo aplicado.</a:t>
            </a:r>
          </a:p>
          <a:p>
            <a:pPr eaLnBrk="1" hangingPunct="1">
              <a:lnSpc>
                <a:spcPct val="80000"/>
              </a:lnSpc>
            </a:pPr>
            <a:r>
              <a:rPr lang="pt-BR" sz="900" b="1" smtClean="0"/>
              <a:t>“Cada padrão descreve um problema que ocorre freqüentemente </a:t>
            </a:r>
          </a:p>
          <a:p>
            <a:pPr eaLnBrk="1" hangingPunct="1">
              <a:lnSpc>
                <a:spcPct val="80000"/>
              </a:lnSpc>
            </a:pPr>
            <a:r>
              <a:rPr lang="pt-BR" sz="900" b="1" smtClean="0"/>
              <a:t>no nosso ambiente, e então descreve o núcleo de uma solução </a:t>
            </a:r>
          </a:p>
          <a:p>
            <a:pPr eaLnBrk="1" hangingPunct="1">
              <a:lnSpc>
                <a:spcPct val="80000"/>
              </a:lnSpc>
            </a:pPr>
            <a:r>
              <a:rPr lang="pt-BR" sz="900" b="1" smtClean="0"/>
              <a:t>para tal problema. Esse núcleo pode ser utilizado um milhão de</a:t>
            </a:r>
          </a:p>
          <a:p>
            <a:pPr eaLnBrk="1" hangingPunct="1">
              <a:lnSpc>
                <a:spcPct val="80000"/>
              </a:lnSpc>
            </a:pPr>
            <a:r>
              <a:rPr lang="pt-BR" sz="900" b="1" smtClean="0"/>
              <a:t>vezes, sem que haja duas formas de utilização iguais.” </a:t>
            </a:r>
          </a:p>
          <a:p>
            <a:pPr eaLnBrk="1" hangingPunct="1">
              <a:lnSpc>
                <a:spcPct val="80000"/>
              </a:lnSpc>
            </a:pPr>
            <a:r>
              <a:rPr lang="pt-BR" sz="900" b="1" smtClean="0"/>
              <a:t>					</a:t>
            </a:r>
            <a:r>
              <a:rPr lang="pt-BR" sz="900" b="1" i="1" smtClean="0"/>
              <a:t>Chistopher Alexander</a:t>
            </a:r>
          </a:p>
          <a:p>
            <a:pPr eaLnBrk="1" hangingPunct="1">
              <a:lnSpc>
                <a:spcPct val="80000"/>
              </a:lnSpc>
            </a:pPr>
            <a:endParaRPr lang="pt-BR" sz="1000" smtClean="0"/>
          </a:p>
          <a:p>
            <a:pPr eaLnBrk="1" hangingPunct="1">
              <a:lnSpc>
                <a:spcPct val="80000"/>
              </a:lnSpc>
            </a:pPr>
            <a:endParaRPr lang="pt-BR" sz="90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BE9E93-5D8E-4C61-B45D-BFA84A7AB729}" type="slidenum">
              <a:rPr lang="pt-BR"/>
              <a:pPr/>
              <a:t>70</a:t>
            </a:fld>
            <a:endParaRPr lang="pt-BR"/>
          </a:p>
        </p:txBody>
      </p:sp>
      <p:sp>
        <p:nvSpPr>
          <p:cNvPr id="13414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414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pt-BR" sz="1400" smtClean="0"/>
              <a:t>Martin Fowler escreveu um excelente livro sobre padrões de análise: </a:t>
            </a:r>
          </a:p>
          <a:p>
            <a:pPr lvl="1" eaLnBrk="1" hangingPunct="1"/>
            <a:r>
              <a:rPr lang="en-US" sz="1400" i="1" smtClean="0">
                <a:solidFill>
                  <a:srgbClr val="FF3300"/>
                </a:solidFill>
              </a:rPr>
              <a:t>Analysis Patterns - Reusable Object Models</a:t>
            </a:r>
            <a:r>
              <a:rPr lang="en-US" sz="1400" i="1" smtClean="0"/>
              <a:t>, Addison-Wesley,1997.</a:t>
            </a:r>
            <a:r>
              <a:rPr lang="en-US" sz="1400" smtClean="0"/>
              <a:t> (em tradução pela Editora Bookman)</a:t>
            </a:r>
          </a:p>
          <a:p>
            <a:pPr eaLnBrk="1" hangingPunct="1"/>
            <a:r>
              <a:rPr lang="pt-BR" sz="1400" smtClean="0"/>
              <a:t>Alguns padrões descritos no livro:</a:t>
            </a:r>
          </a:p>
          <a:p>
            <a:pPr lvl="1" eaLnBrk="1" hangingPunct="1"/>
            <a:r>
              <a:rPr lang="pt-BR" sz="1500" smtClean="0"/>
              <a:t>Padrões de organizações e responsabilidades. </a:t>
            </a:r>
          </a:p>
          <a:p>
            <a:pPr lvl="1" eaLnBrk="1" hangingPunct="1"/>
            <a:r>
              <a:rPr lang="pt-BR" sz="1500" smtClean="0"/>
              <a:t>Padrões de Observações e Medições </a:t>
            </a:r>
          </a:p>
          <a:p>
            <a:pPr lvl="1" eaLnBrk="1" hangingPunct="1"/>
            <a:r>
              <a:rPr lang="pt-BR" sz="1500" smtClean="0"/>
              <a:t>Padrões de Observações para a Finanças Corporativas </a:t>
            </a:r>
          </a:p>
          <a:p>
            <a:pPr lvl="1" eaLnBrk="1" hangingPunct="1"/>
            <a:r>
              <a:rPr lang="pt-BR" sz="1500" smtClean="0"/>
              <a:t>Padrões de Inventário e Contabilidade </a:t>
            </a:r>
          </a:p>
          <a:p>
            <a:pPr lvl="1" eaLnBrk="1" hangingPunct="1"/>
            <a:r>
              <a:rPr lang="pt-BR" sz="1500" smtClean="0"/>
              <a:t>Padrões de Planejamento </a:t>
            </a:r>
          </a:p>
          <a:p>
            <a:pPr lvl="1" eaLnBrk="1" hangingPunct="1"/>
            <a:r>
              <a:rPr lang="pt-BR" sz="1500" smtClean="0"/>
              <a:t>Padrões para o Comércio </a:t>
            </a:r>
          </a:p>
          <a:p>
            <a:pPr lvl="1" eaLnBrk="1" hangingPunct="1"/>
            <a:r>
              <a:rPr lang="pt-BR" sz="1500" smtClean="0"/>
              <a:t>Padrões de Contratos de Derivativos </a:t>
            </a:r>
          </a:p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F744D0-4F6E-41FF-8D3B-89D59C7C6F93}" type="slidenum">
              <a:rPr lang="pt-BR"/>
              <a:pPr/>
              <a:t>71</a:t>
            </a:fld>
            <a:endParaRPr lang="pt-BR"/>
          </a:p>
        </p:txBody>
      </p:sp>
      <p:sp>
        <p:nvSpPr>
          <p:cNvPr id="13517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517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pt-BR" sz="1400" smtClean="0"/>
              <a:t>São grupos de conceitos úteis na modelagem de domínios de negócio </a:t>
            </a:r>
          </a:p>
          <a:p>
            <a:pPr eaLnBrk="1" hangingPunct="1"/>
            <a:r>
              <a:rPr lang="pt-BR" sz="1400" smtClean="0"/>
              <a:t>Podem se aplicar a um único domínio ou a vários domínios.</a:t>
            </a:r>
          </a:p>
          <a:p>
            <a:pPr lvl="1" eaLnBrk="1" hangingPunct="1"/>
            <a:r>
              <a:rPr lang="pt-BR" sz="1400" smtClean="0"/>
              <a:t>Exemplo: Certos padrões no domínio financeiro se aplicam a outros domínios também </a:t>
            </a:r>
          </a:p>
          <a:p>
            <a:pPr eaLnBrk="1" hangingPunct="1"/>
            <a:r>
              <a:rPr lang="pt-BR" sz="1400" smtClean="0"/>
              <a:t>Apóiam o reuso de idéias durante a fase de análise </a:t>
            </a:r>
          </a:p>
          <a:p>
            <a:pPr eaLnBrk="1" hangingPunct="1"/>
            <a:r>
              <a:rPr lang="pt-BR" sz="1400" smtClean="0"/>
              <a:t>Há diversos catálogos de padrões de análise propostos...</a:t>
            </a:r>
          </a:p>
          <a:p>
            <a:pPr eaLnBrk="1" hangingPunct="1"/>
            <a:r>
              <a:rPr lang="pt-BR" sz="1400" smtClean="0"/>
              <a:t>...um deles é o catálogo GRASP.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60B184-1DA9-4F6B-9AB6-C27418C37261}" type="slidenum">
              <a:rPr lang="pt-BR"/>
              <a:pPr/>
              <a:t>76</a:t>
            </a:fld>
            <a:endParaRPr lang="pt-BR"/>
          </a:p>
        </p:txBody>
      </p:sp>
      <p:sp>
        <p:nvSpPr>
          <p:cNvPr id="13619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619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pt-BR" sz="1400" smtClean="0"/>
              <a:t>No último método, a ênfase está na identificação de classes a partir de seus </a:t>
            </a:r>
            <a:r>
              <a:rPr lang="pt-BR" sz="1400" i="1" smtClean="0"/>
              <a:t>comportamentos</a:t>
            </a:r>
            <a:r>
              <a:rPr lang="pt-BR" sz="1400" smtClean="0"/>
              <a:t> externos relevantes para o sistema.</a:t>
            </a:r>
          </a:p>
          <a:p>
            <a:pPr lvl="1" eaLnBrk="1" hangingPunct="1"/>
            <a:r>
              <a:rPr lang="pt-BR" sz="1400" smtClean="0"/>
              <a:t>O importante é identificar as </a:t>
            </a:r>
            <a:r>
              <a:rPr lang="pt-BR" sz="1400" smtClean="0">
                <a:solidFill>
                  <a:srgbClr val="FF3300"/>
                </a:solidFill>
              </a:rPr>
              <a:t>responsabilidades</a:t>
            </a:r>
            <a:r>
              <a:rPr lang="pt-BR" sz="1400" smtClean="0"/>
              <a:t> de uma classe</a:t>
            </a:r>
          </a:p>
          <a:p>
            <a:pPr lvl="1" eaLnBrk="1" hangingPunct="1"/>
            <a:r>
              <a:rPr lang="pt-BR" sz="1400" i="1" u="sng" smtClean="0"/>
              <a:t>Como</a:t>
            </a:r>
            <a:r>
              <a:rPr lang="pt-BR" sz="1400" smtClean="0"/>
              <a:t> a classe faz para cumprir com suas responsabilidades deve ser abstraído.</a:t>
            </a:r>
          </a:p>
          <a:p>
            <a:pPr eaLnBrk="1" hangingPunct="1"/>
            <a:r>
              <a:rPr lang="pt-BR" sz="1400" smtClean="0"/>
              <a:t>“</a:t>
            </a:r>
            <a:r>
              <a:rPr lang="pt-BR" sz="1400" i="1" smtClean="0"/>
              <a:t>O método dirigido a responsabilidades enfatiza o encapsulamento da estrutura e do comportamento dos objetos.</a:t>
            </a:r>
            <a:r>
              <a:rPr lang="pt-BR" sz="1400" smtClean="0"/>
              <a:t>”.</a:t>
            </a:r>
          </a:p>
          <a:p>
            <a:pPr lvl="1" eaLnBrk="1" hangingPunct="1"/>
            <a:r>
              <a:rPr lang="pt-BR" sz="1400" smtClean="0"/>
              <a:t>Rebecca Wirfs-Brock (www.wirfs-brock.com/)</a:t>
            </a:r>
          </a:p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32E319-D9C5-45D2-AA28-D422BE62DA13}" type="slidenum">
              <a:rPr lang="pt-BR"/>
              <a:pPr/>
              <a:t>86</a:t>
            </a:fld>
            <a:endParaRPr lang="pt-BR"/>
          </a:p>
        </p:txBody>
      </p:sp>
      <p:sp>
        <p:nvSpPr>
          <p:cNvPr id="13721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7220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9CB177-534E-4EA3-82FA-47B1BEA27D18}" type="slidenum">
              <a:rPr lang="pt-BR"/>
              <a:pPr/>
              <a:t>93</a:t>
            </a:fld>
            <a:endParaRPr lang="pt-BR"/>
          </a:p>
        </p:txBody>
      </p:sp>
      <p:sp>
        <p:nvSpPr>
          <p:cNvPr id="13824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8244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AFDCF-96C6-4060-9CA7-CBFABAD1F84C}" type="slidenum">
              <a:rPr lang="pt-BR"/>
              <a:pPr/>
              <a:t>5</a:t>
            </a:fld>
            <a:endParaRPr lang="pt-BR"/>
          </a:p>
        </p:txBody>
      </p:sp>
      <p:sp>
        <p:nvSpPr>
          <p:cNvPr id="10445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pt-BR" b="1" smtClean="0"/>
              <a:t>O </a:t>
            </a:r>
            <a:r>
              <a:rPr lang="pt-BR" b="1" i="1" smtClean="0"/>
              <a:t>modelo de classes de </a:t>
            </a:r>
            <a:r>
              <a:rPr lang="en-US" b="1" i="1" smtClean="0"/>
              <a:t>análise</a:t>
            </a:r>
            <a:r>
              <a:rPr lang="pt-BR" i="1" smtClean="0"/>
              <a:t> </a:t>
            </a:r>
            <a:r>
              <a:rPr lang="pt-BR" smtClean="0"/>
              <a:t>representa as classes no domínio do negócio em questão. Não leva em consideração restrições inerentes à tecnologia a ser utilizada na solução de um problema.</a:t>
            </a:r>
            <a:endParaRPr lang="pt-BR" b="1" smtClean="0"/>
          </a:p>
          <a:p>
            <a:pPr eaLnBrk="1" hangingPunct="1"/>
            <a:r>
              <a:rPr lang="pt-BR" b="1" smtClean="0"/>
              <a:t>O </a:t>
            </a:r>
            <a:r>
              <a:rPr lang="pt-BR" b="1" i="1" smtClean="0"/>
              <a:t>modelo de classes de especificação</a:t>
            </a:r>
            <a:r>
              <a:rPr lang="pt-BR" smtClean="0"/>
              <a:t> é obtido através da adição de detalhes ao modelo anterior conforme a solução de software escolhida.</a:t>
            </a:r>
          </a:p>
          <a:p>
            <a:pPr eaLnBrk="1" hangingPunct="1"/>
            <a:r>
              <a:rPr lang="pt-BR" b="1" smtClean="0"/>
              <a:t>O </a:t>
            </a:r>
            <a:r>
              <a:rPr lang="pt-BR" b="1" i="1" smtClean="0"/>
              <a:t>modelo de classes de implementação</a:t>
            </a:r>
            <a:r>
              <a:rPr lang="pt-BR" smtClean="0"/>
              <a:t> corresponde à implementação das classes em alguma linguagem de programação.</a:t>
            </a:r>
          </a:p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C57AE9-C2BE-4038-AD24-FBFC3ECF04A3}" type="slidenum">
              <a:rPr lang="pt-BR"/>
              <a:pPr/>
              <a:t>7</a:t>
            </a:fld>
            <a:endParaRPr lang="pt-BR"/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/>
              <a:t>O </a:t>
            </a:r>
            <a:r>
              <a:rPr lang="en-US" b="1" i="1" smtClean="0"/>
              <a:t>modelo de classes de domínio</a:t>
            </a:r>
            <a:r>
              <a:rPr lang="en-US" smtClean="0"/>
              <a:t> r</a:t>
            </a:r>
            <a:r>
              <a:rPr lang="pt-BR" smtClean="0"/>
              <a:t>epresenta termos do domínio do negócio.</a:t>
            </a:r>
            <a:r>
              <a:rPr lang="en-US" smtClean="0"/>
              <a:t> Seu o</a:t>
            </a:r>
            <a:r>
              <a:rPr lang="pt-BR" smtClean="0"/>
              <a:t>bjetivo: descrever o </a:t>
            </a:r>
            <a:r>
              <a:rPr lang="pt-BR" i="1" smtClean="0"/>
              <a:t>problema</a:t>
            </a:r>
            <a:r>
              <a:rPr lang="pt-BR" smtClean="0"/>
              <a:t> representado pelo sistema a ser desenvolvido, sem considerar características da </a:t>
            </a:r>
            <a:r>
              <a:rPr lang="pt-BR" i="1" smtClean="0"/>
              <a:t>solução</a:t>
            </a:r>
            <a:r>
              <a:rPr lang="pt-BR" smtClean="0"/>
              <a:t> a ser utilizada.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F2C467-11C4-4A2D-8E51-5FA647719E8D}" type="slidenum">
              <a:rPr lang="pt-BR"/>
              <a:pPr/>
              <a:t>9</a:t>
            </a:fld>
            <a:endParaRPr lang="pt-BR"/>
          </a:p>
        </p:txBody>
      </p:sp>
      <p:sp>
        <p:nvSpPr>
          <p:cNvPr id="10649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38C958-23CD-49B8-8BB3-6645B1773FD6}" type="slidenum">
              <a:rPr lang="pt-BR"/>
              <a:pPr/>
              <a:t>10</a:t>
            </a:fld>
            <a:endParaRPr lang="pt-BR"/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4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802FBF-A0CB-496C-B59D-F89532E23C61}" type="slidenum">
              <a:rPr lang="pt-BR"/>
              <a:pPr/>
              <a:t>11</a:t>
            </a:fld>
            <a:endParaRPr lang="pt-BR"/>
          </a:p>
        </p:txBody>
      </p:sp>
      <p:sp>
        <p:nvSpPr>
          <p:cNvPr id="108547" name="Rectangle 1026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1027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F14C93-72DA-45A9-9CBC-C18C1018009D}" type="slidenum">
              <a:rPr lang="pt-BR"/>
              <a:pPr/>
              <a:t>14</a:t>
            </a:fld>
            <a:endParaRPr lang="pt-BR"/>
          </a:p>
        </p:txBody>
      </p:sp>
      <p:sp>
        <p:nvSpPr>
          <p:cNvPr id="10957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CD415-ACAE-4606-98CF-6C508F1CD2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9D95C-6EC0-421D-9E49-6FA474AF2F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444C3-3A13-4EF4-88CD-1BDF2417AD8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8EC1A-4559-4E02-BA5A-2FB2F335BF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97CE5-B340-480D-B20C-3613CEC97E4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, texto e clip-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lip-art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pt-BR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A2C2B-C807-425D-BCC2-1AFB8E46E8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pt-B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B020A-EE0D-46A8-BA88-D8E7065D81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4E43B-0F31-4E36-86EA-92209A02AB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558EC-34B8-4F37-B375-EB72777D54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37A8C-F28B-4EBA-95C9-6277230F85C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2A9B1-6A6C-40E6-A3A0-C0EE580B67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31019-3DF9-4BF7-9EC5-263ED59903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ED00B-E892-4566-A563-E4A0E4FF6D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91FD05-75CF-4AFE-B7B0-CE147A85F5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E6C1B-054D-41AF-B5CB-12F6C7C09C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52600" y="6245225"/>
            <a:ext cx="5638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 smtClean="0"/>
            </a:lvl1pPr>
          </a:lstStyle>
          <a:p>
            <a:pPr>
              <a:defRPr/>
            </a:pPr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5225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smtClean="0"/>
            </a:lvl1pPr>
          </a:lstStyle>
          <a:p>
            <a:pPr>
              <a:defRPr/>
            </a:pPr>
            <a:fld id="{822ACF8C-19EC-49A6-AB89-B151B47AD7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0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8.png"/><Relationship Id="rId4" Type="http://schemas.openxmlformats.org/officeDocument/2006/relationships/oleObject" Target="../embeddings/oleObject13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hyperlink" Target="http://www.wirfs-brock.com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6.bin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8.bin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21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066800" y="1066800"/>
            <a:ext cx="7010400" cy="23622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Princípios de Análise </a:t>
            </a:r>
            <a:b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e Projeto de Sistemas </a:t>
            </a:r>
            <a:b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com UML</a:t>
            </a: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pt-B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ª edição (2015)</a:t>
            </a:r>
            <a:endParaRPr lang="pt-BR" sz="40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1" name="Oval 1027"/>
          <p:cNvSpPr>
            <a:spLocks noChangeArrowheads="1"/>
          </p:cNvSpPr>
          <p:nvPr/>
        </p:nvSpPr>
        <p:spPr bwMode="auto">
          <a:xfrm>
            <a:off x="4594225" y="1401763"/>
            <a:ext cx="46038" cy="12700"/>
          </a:xfrm>
          <a:prstGeom prst="ellipse">
            <a:avLst/>
          </a:prstGeom>
          <a:solidFill>
            <a:srgbClr val="8C8C8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7412" name="Rectangle 102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Eduardo Bezerra</a:t>
            </a:r>
            <a:br>
              <a:rPr lang="en-US" smtClean="0"/>
            </a:br>
            <a:r>
              <a:rPr lang="pt-BR" smtClean="0"/>
              <a:t>Editora</a:t>
            </a:r>
            <a:r>
              <a:rPr lang="en-US" smtClean="0"/>
              <a:t> Campus/Elsevier</a:t>
            </a:r>
          </a:p>
        </p:txBody>
      </p:sp>
      <p:pic>
        <p:nvPicPr>
          <p:cNvPr id="17413" name="Imagem 7" descr="papsuml-3ed-capa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9563" y="2997200"/>
            <a:ext cx="2268537" cy="320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24579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4BEE861-DE4D-471A-9E2D-8759CA740F3C}" type="slidenum">
              <a:rPr lang="pt-BR"/>
              <a:pPr/>
              <a:t>10</a:t>
            </a:fld>
            <a:endParaRPr lang="pt-BR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</a:t>
            </a:r>
            <a:r>
              <a:rPr lang="en-US" smtClean="0"/>
              <a:t>s</a:t>
            </a: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457200" y="1760538"/>
            <a:ext cx="8229600" cy="311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pt-BR" sz="2400">
                <a:latin typeface="Times New Roman" pitchFamily="18" charset="0"/>
              </a:rPr>
              <a:t>Uma classe descreve esses objetos através de </a:t>
            </a:r>
            <a:r>
              <a:rPr lang="pt-BR" sz="2400" b="1" i="1">
                <a:latin typeface="Times New Roman" pitchFamily="18" charset="0"/>
              </a:rPr>
              <a:t>atributos</a:t>
            </a:r>
            <a:r>
              <a:rPr lang="pt-BR" sz="2400">
                <a:latin typeface="Times New Roman" pitchFamily="18" charset="0"/>
              </a:rPr>
              <a:t> e </a:t>
            </a:r>
            <a:r>
              <a:rPr lang="pt-BR" sz="2400" b="1" i="1">
                <a:latin typeface="Times New Roman" pitchFamily="18" charset="0"/>
              </a:rPr>
              <a:t>operações</a:t>
            </a:r>
            <a:r>
              <a:rPr lang="pt-BR" sz="2400">
                <a:latin typeface="Times New Roman" pitchFamily="18" charset="0"/>
              </a:rPr>
              <a:t>.</a:t>
            </a:r>
          </a:p>
          <a:p>
            <a:pPr marL="742950" lvl="1" indent="-285750"/>
            <a:r>
              <a:rPr lang="pt-BR" sz="2000">
                <a:latin typeface="Times New Roman" pitchFamily="18" charset="0"/>
              </a:rPr>
              <a:t>Atributos correspondem às informações que um objeto armazena.</a:t>
            </a:r>
          </a:p>
          <a:p>
            <a:pPr marL="742950" lvl="1" indent="-285750"/>
            <a:r>
              <a:rPr lang="pt-BR" sz="2000">
                <a:latin typeface="Times New Roman" pitchFamily="18" charset="0"/>
              </a:rPr>
              <a:t>Operações correspondem às ações que um objeto sabe realizar.</a:t>
            </a:r>
          </a:p>
          <a:p>
            <a:pPr marL="342900" indent="-342900"/>
            <a:r>
              <a:rPr lang="pt-BR" sz="2400">
                <a:latin typeface="Times New Roman" pitchFamily="18" charset="0"/>
              </a:rPr>
              <a:t>Notação na UML: “caixa” com no máximo três compartimentos exibidos. </a:t>
            </a:r>
          </a:p>
          <a:p>
            <a:pPr marL="742950" lvl="1" indent="-285750"/>
            <a:r>
              <a:rPr lang="pt-BR" sz="2000">
                <a:latin typeface="Times New Roman" pitchFamily="18" charset="0"/>
              </a:rPr>
              <a:t>Detalhamento utilizado depende do estágio de desenvolvimento e do nível de abstração desejado.</a:t>
            </a:r>
          </a:p>
        </p:txBody>
      </p:sp>
      <p:pic>
        <p:nvPicPr>
          <p:cNvPr id="24582" name="Picture 5" descr="E:\paps2a\Figs-2a edicao\jpg\Figura_05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099050"/>
            <a:ext cx="80010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2560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A98EA03-38A7-4A61-8F67-B9EEE4EFCFA9}" type="slidenum">
              <a:rPr lang="pt-BR"/>
              <a:pPr/>
              <a:t>11</a:t>
            </a:fld>
            <a:endParaRPr lang="pt-BR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 (classe ContaBancária)</a:t>
            </a:r>
            <a:endParaRPr lang="en-US" smtClean="0"/>
          </a:p>
        </p:txBody>
      </p:sp>
      <p:pic>
        <p:nvPicPr>
          <p:cNvPr id="25605" name="Picture 3" descr="Figura_05_2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7150" y="2541588"/>
            <a:ext cx="9047163" cy="22733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2662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9BF964-DEAD-4209-9CF6-647482B9E8E1}" type="slidenum">
              <a:rPr lang="pt-BR"/>
              <a:pPr/>
              <a:t>12</a:t>
            </a:fld>
            <a:endParaRPr lang="pt-BR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Associações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Para representar o fato de que objetos podem se relacionar uns com os outros, utilizamos </a:t>
            </a:r>
            <a:r>
              <a:rPr lang="pt-BR" smtClean="0">
                <a:solidFill>
                  <a:srgbClr val="FF3300"/>
                </a:solidFill>
              </a:rPr>
              <a:t>associações</a:t>
            </a:r>
            <a:r>
              <a:rPr lang="pt-BR" smtClean="0"/>
              <a:t>.</a:t>
            </a:r>
          </a:p>
          <a:p>
            <a:pPr eaLnBrk="1" hangingPunct="1"/>
            <a:r>
              <a:rPr lang="pt-BR" smtClean="0"/>
              <a:t>Uma associação representa relacionamentos (ligações) que são formados entre objetos durante a </a:t>
            </a:r>
            <a:r>
              <a:rPr lang="pt-BR" u="sng" smtClean="0"/>
              <a:t>execução</a:t>
            </a:r>
            <a:r>
              <a:rPr lang="pt-BR" smtClean="0"/>
              <a:t> do sistema.</a:t>
            </a:r>
          </a:p>
          <a:p>
            <a:pPr eaLnBrk="1" hangingPunct="1"/>
            <a:r>
              <a:rPr lang="pt-BR" smtClean="0"/>
              <a:t>Note que, embora as associações sejam representadas entre classes do diagrama, tais associações representam </a:t>
            </a:r>
            <a:r>
              <a:rPr lang="pt-BR" u="sng" smtClean="0"/>
              <a:t>ligações possíveis</a:t>
            </a:r>
            <a:r>
              <a:rPr lang="pt-BR" smtClean="0"/>
              <a:t> entre os </a:t>
            </a:r>
            <a:r>
              <a:rPr lang="pt-BR" u="sng" smtClean="0"/>
              <a:t>objetos</a:t>
            </a:r>
            <a:r>
              <a:rPr lang="pt-BR" smtClean="0"/>
              <a:t> das classes envolvidas.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2765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DE8ED5B-BA19-46B2-AC9D-418FD54FC91D}" type="slidenum">
              <a:rPr lang="pt-BR"/>
              <a:pPr/>
              <a:t>13</a:t>
            </a:fld>
            <a:endParaRPr lang="pt-BR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Notação para </a:t>
            </a:r>
            <a:r>
              <a:rPr lang="en-US" smtClean="0"/>
              <a:t>A</a:t>
            </a:r>
            <a:r>
              <a:rPr lang="pt-BR" smtClean="0"/>
              <a:t>ssociaç</a:t>
            </a:r>
            <a:r>
              <a:rPr lang="en-US" smtClean="0"/>
              <a:t>ões</a:t>
            </a:r>
            <a:endParaRPr lang="pt-BR" smtClean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Na UML associações são r</a:t>
            </a:r>
            <a:r>
              <a:rPr lang="pt-BR" smtClean="0"/>
              <a:t>epresentada</a:t>
            </a:r>
            <a:r>
              <a:rPr lang="en-US" smtClean="0"/>
              <a:t>s</a:t>
            </a:r>
            <a:r>
              <a:rPr lang="pt-BR" smtClean="0"/>
              <a:t> </a:t>
            </a:r>
            <a:r>
              <a:rPr lang="en-US" smtClean="0"/>
              <a:t>por </a:t>
            </a:r>
            <a:r>
              <a:rPr lang="pt-BR" smtClean="0"/>
              <a:t>um</a:t>
            </a:r>
            <a:r>
              <a:rPr lang="en-US" smtClean="0"/>
              <a:t>a</a:t>
            </a:r>
            <a:r>
              <a:rPr lang="pt-BR" smtClean="0"/>
              <a:t> </a:t>
            </a:r>
            <a:r>
              <a:rPr lang="en-US" smtClean="0"/>
              <a:t>linha que liga </a:t>
            </a:r>
            <a:r>
              <a:rPr lang="pt-BR" smtClean="0"/>
              <a:t>as classes cujos objetos se relacionam.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Exemplos: </a:t>
            </a:r>
            <a:endParaRPr lang="pt-BR" sz="2000" smtClean="0"/>
          </a:p>
        </p:txBody>
      </p:sp>
      <p:pic>
        <p:nvPicPr>
          <p:cNvPr id="27654" name="Picture 4" descr="E:\paps2a\Figs-2a edicao\jpg\Figura_05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751138"/>
            <a:ext cx="51816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2867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DCBB370-94F7-458B-8732-DC8464259FFC}" type="slidenum">
              <a:rPr lang="pt-BR"/>
              <a:pPr/>
              <a:t>14</a:t>
            </a:fld>
            <a:endParaRPr lang="pt-BR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Multiplicidades </a:t>
            </a:r>
            <a:endParaRPr lang="en-US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Representam a informação dos limites inferior e superior da quantidade de objetos aos quais outro objeto pode </a:t>
            </a:r>
            <a:r>
              <a:rPr lang="en-US" smtClean="0"/>
              <a:t>se </a:t>
            </a:r>
            <a:r>
              <a:rPr lang="pt-BR" smtClean="0"/>
              <a:t>associa</a:t>
            </a:r>
            <a:r>
              <a:rPr lang="en-US" smtClean="0"/>
              <a:t>r</a:t>
            </a:r>
            <a:r>
              <a:rPr lang="pt-BR" smtClean="0"/>
              <a:t>.</a:t>
            </a:r>
          </a:p>
          <a:p>
            <a:pPr eaLnBrk="1" hangingPunct="1"/>
            <a:r>
              <a:rPr lang="pt-BR" smtClean="0"/>
              <a:t>Cada associação em um diagrama de classes possui duas multiplicidades, uma em cada extremo da linha de associação.</a:t>
            </a:r>
          </a:p>
        </p:txBody>
      </p:sp>
      <p:graphicFrame>
        <p:nvGraphicFramePr>
          <p:cNvPr id="2257951" name="Group 31"/>
          <p:cNvGraphicFramePr>
            <a:graphicFrameLocks noGrp="1"/>
          </p:cNvGraphicFramePr>
          <p:nvPr/>
        </p:nvGraphicFramePr>
        <p:xfrm>
          <a:off x="685800" y="3571875"/>
          <a:ext cx="7772400" cy="2377440"/>
        </p:xfrm>
        <a:graphic>
          <a:graphicData uri="http://schemas.openxmlformats.org/drawingml/2006/table">
            <a:tbl>
              <a:tblPr/>
              <a:tblGrid>
                <a:gridCol w="4946650"/>
                <a:gridCol w="2825750"/>
              </a:tblGrid>
              <a:tr h="382588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Arial" pitchFamily="34" charset="0"/>
                        </a:rPr>
                        <a:t>Nome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Arial" pitchFamily="34" charset="0"/>
                        </a:rPr>
                        <a:t>Simbologia na UML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Apenas Um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1..1 (ou 1)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Zero ou Muitos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0..* (ou *)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Um ou Muitos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1..*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Zero ou Um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0..1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Intervalo Específico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l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..l</a:t>
                      </a:r>
                      <a:r>
                        <a:rPr kumimoji="0" lang="en-US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29699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AFC93F-01DB-4D2F-9CDD-CAA35819329C}" type="slidenum">
              <a:rPr lang="pt-BR"/>
              <a:pPr/>
              <a:t>15</a:t>
            </a:fld>
            <a:endParaRPr lang="pt-BR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</a:t>
            </a:r>
            <a:r>
              <a:rPr lang="en-US" smtClean="0"/>
              <a:t>s</a:t>
            </a:r>
            <a:r>
              <a:rPr lang="pt-BR" smtClean="0"/>
              <a:t> (multiplicidade)</a:t>
            </a:r>
            <a:endParaRPr lang="en-US" smtClean="0"/>
          </a:p>
        </p:txBody>
      </p:sp>
      <p:sp>
        <p:nvSpPr>
          <p:cNvPr id="29701" name="Rectangle 3"/>
          <p:cNvSpPr>
            <a:spLocks noChangeArrowheads="1"/>
          </p:cNvSpPr>
          <p:nvPr/>
        </p:nvSpPr>
        <p:spPr bwMode="auto">
          <a:xfrm>
            <a:off x="914400" y="1628775"/>
            <a:ext cx="777240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2400">
                <a:latin typeface="Times New Roman" pitchFamily="18" charset="0"/>
              </a:rPr>
              <a:t>Exemplo</a:t>
            </a:r>
          </a:p>
          <a:p>
            <a:pPr marL="742950" lvl="1" indent="-285750">
              <a:buFontTx/>
              <a:buChar char="–"/>
            </a:pPr>
            <a:r>
              <a:rPr lang="pt-BR" sz="2000">
                <a:latin typeface="Times New Roman" pitchFamily="18" charset="0"/>
              </a:rPr>
              <a:t>Pode haver um cliente que esteja associado a vários pedidos.</a:t>
            </a:r>
          </a:p>
          <a:p>
            <a:pPr marL="742950" lvl="1" indent="-285750">
              <a:buFontTx/>
              <a:buChar char="–"/>
            </a:pPr>
            <a:r>
              <a:rPr lang="pt-BR" sz="2000">
                <a:latin typeface="Times New Roman" pitchFamily="18" charset="0"/>
              </a:rPr>
              <a:t>Pode haver um cliente que não esteja associado a pedido algum.</a:t>
            </a:r>
          </a:p>
          <a:p>
            <a:pPr marL="742950" lvl="1" indent="-285750">
              <a:buFontTx/>
              <a:buChar char="–"/>
            </a:pPr>
            <a:r>
              <a:rPr lang="pt-BR" sz="2000">
                <a:latin typeface="Times New Roman" pitchFamily="18" charset="0"/>
              </a:rPr>
              <a:t>Um pedido está associado a um, e somente um, cliente. </a:t>
            </a:r>
            <a:endParaRPr lang="en-US" sz="2000">
              <a:latin typeface="Times New Roman" pitchFamily="18" charset="0"/>
            </a:endParaRPr>
          </a:p>
          <a:p>
            <a:pPr marL="342900" indent="-342900"/>
            <a:endParaRPr lang="en-US" sz="2400">
              <a:latin typeface="Times New Roman" pitchFamily="18" charset="0"/>
            </a:endParaRPr>
          </a:p>
          <a:p>
            <a:pPr marL="342900" indent="-342900"/>
            <a:endParaRPr lang="en-US" sz="2400">
              <a:latin typeface="Times New Roman" pitchFamily="18" charset="0"/>
            </a:endParaRPr>
          </a:p>
          <a:p>
            <a:pPr marL="342900" indent="-342900"/>
            <a:endParaRPr lang="en-US" sz="2400">
              <a:latin typeface="Times New Roman" pitchFamily="18" charset="0"/>
            </a:endParaRPr>
          </a:p>
          <a:p>
            <a:pPr marL="342900" indent="-342900"/>
            <a:r>
              <a:rPr lang="en-US" sz="2400">
                <a:latin typeface="Times New Roman" pitchFamily="18" charset="0"/>
              </a:rPr>
              <a:t>Exemplo</a:t>
            </a:r>
          </a:p>
          <a:p>
            <a:pPr marL="742950" lvl="1" indent="-285750">
              <a:buFontTx/>
              <a:buChar char="–"/>
            </a:pPr>
            <a:r>
              <a:rPr lang="pt-BR" sz="2000">
                <a:latin typeface="Times New Roman" pitchFamily="18" charset="0"/>
              </a:rPr>
              <a:t>Uma corrida está associada a, no mínimo, dois velocistas </a:t>
            </a:r>
          </a:p>
          <a:p>
            <a:pPr marL="742950" lvl="1" indent="-285750">
              <a:buFontTx/>
              <a:buChar char="–"/>
            </a:pPr>
            <a:r>
              <a:rPr lang="pt-BR" sz="2000">
                <a:latin typeface="Times New Roman" pitchFamily="18" charset="0"/>
              </a:rPr>
              <a:t>Uma corrida está associada a, no máximo, seis velocistas. </a:t>
            </a:r>
          </a:p>
          <a:p>
            <a:pPr marL="742950" lvl="1" indent="-285750">
              <a:buFontTx/>
              <a:buChar char="–"/>
            </a:pPr>
            <a:r>
              <a:rPr lang="pt-BR" sz="2000">
                <a:latin typeface="Times New Roman" pitchFamily="18" charset="0"/>
              </a:rPr>
              <a:t>Um velocista </a:t>
            </a:r>
            <a:r>
              <a:rPr lang="pt-BR" sz="2000" i="1">
                <a:latin typeface="Times New Roman" pitchFamily="18" charset="0"/>
              </a:rPr>
              <a:t>pode</a:t>
            </a:r>
            <a:r>
              <a:rPr lang="pt-BR" sz="2000">
                <a:latin typeface="Times New Roman" pitchFamily="18" charset="0"/>
              </a:rPr>
              <a:t> estar associado a várias corridas.</a:t>
            </a:r>
          </a:p>
        </p:txBody>
      </p:sp>
      <p:pic>
        <p:nvPicPr>
          <p:cNvPr id="29702" name="Picture 5" descr="E:\paps2a\Figs-2a edicao\jpg\Figura_05_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447800"/>
            <a:ext cx="52578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9" descr="E:\paps2a\Figs-2a edicao\jpg\Figura_05_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4343400"/>
            <a:ext cx="50149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3072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3E9DD5C-59FE-430C-ADC9-F2C97F20598D}" type="slidenum">
              <a:rPr lang="pt-BR"/>
              <a:pPr/>
              <a:t>16</a:t>
            </a:fld>
            <a:endParaRPr lang="pt-BR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Conectividade</a:t>
            </a:r>
            <a:endParaRPr lang="en-US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</a:t>
            </a:r>
            <a:r>
              <a:rPr lang="pt-BR" b="1" smtClean="0"/>
              <a:t> conectividade</a:t>
            </a:r>
            <a:r>
              <a:rPr lang="pt-BR" smtClean="0"/>
              <a:t> corresponde ao tipo de associação entre duas classes: “</a:t>
            </a:r>
            <a:r>
              <a:rPr lang="pt-BR" i="1" smtClean="0"/>
              <a:t>muitos para muitos</a:t>
            </a:r>
            <a:r>
              <a:rPr lang="pt-BR" smtClean="0"/>
              <a:t>”, “</a:t>
            </a:r>
            <a:r>
              <a:rPr lang="pt-BR" i="1" smtClean="0"/>
              <a:t>um para muitos</a:t>
            </a:r>
            <a:r>
              <a:rPr lang="pt-BR" smtClean="0"/>
              <a:t>” e “</a:t>
            </a:r>
            <a:r>
              <a:rPr lang="pt-BR" i="1" smtClean="0"/>
              <a:t>um para um</a:t>
            </a:r>
            <a:r>
              <a:rPr lang="pt-BR" smtClean="0"/>
              <a:t>”.</a:t>
            </a:r>
          </a:p>
          <a:p>
            <a:pPr eaLnBrk="1" hangingPunct="1"/>
            <a:r>
              <a:rPr lang="pt-BR" smtClean="0"/>
              <a:t>A conectividade da associação entre duas classes depende dos símbolos de multiplicidade que são utilizados na associação.</a:t>
            </a:r>
          </a:p>
        </p:txBody>
      </p:sp>
      <p:graphicFrame>
        <p:nvGraphicFramePr>
          <p:cNvPr id="2266116" name="Group 4"/>
          <p:cNvGraphicFramePr>
            <a:graphicFrameLocks noGrp="1"/>
          </p:cNvGraphicFramePr>
          <p:nvPr>
            <p:ph type="tbl" idx="1"/>
          </p:nvPr>
        </p:nvGraphicFramePr>
        <p:xfrm>
          <a:off x="685800" y="3795713"/>
          <a:ext cx="7988300" cy="2834640"/>
        </p:xfrm>
        <a:graphic>
          <a:graphicData uri="http://schemas.openxmlformats.org/drawingml/2006/table">
            <a:tbl>
              <a:tblPr/>
              <a:tblGrid>
                <a:gridCol w="3090863"/>
                <a:gridCol w="2233612"/>
                <a:gridCol w="2663825"/>
              </a:tblGrid>
              <a:tr h="271463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Conectividade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Em um extremo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No outro extremo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Um para um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0..1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0..1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Um para muitos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0..1 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*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1..*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0..*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Muitos para muitos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*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1..*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0..*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*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1..*</a:t>
                      </a: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0..*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3174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C3C582C-351A-485E-A891-7083A34F0875}" type="slidenum">
              <a:rPr lang="pt-BR"/>
              <a:pPr/>
              <a:t>17</a:t>
            </a:fld>
            <a:endParaRPr lang="pt-BR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 (conectividade)</a:t>
            </a:r>
            <a:endParaRPr lang="en-US" smtClean="0"/>
          </a:p>
        </p:txBody>
      </p:sp>
      <p:pic>
        <p:nvPicPr>
          <p:cNvPr id="31749" name="Picture 4" descr="E:\paps2a\Figs-2a edicao\jpg\Figura_05_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209800"/>
            <a:ext cx="7772400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3277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5C7C917-8CE7-4E1B-AC26-E6AA9DCCDA68}" type="slidenum">
              <a:rPr lang="pt-BR"/>
              <a:pPr/>
              <a:t>18</a:t>
            </a:fld>
            <a:endParaRPr lang="pt-BR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Participação</a:t>
            </a:r>
            <a:endParaRPr lang="en-US" smtClean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Uma característica de uma associação que indica a necessidade (ou não) da existência desta associação entre objetos. </a:t>
            </a:r>
          </a:p>
          <a:p>
            <a:pPr eaLnBrk="1" hangingPunct="1"/>
            <a:r>
              <a:rPr lang="pt-BR" smtClean="0"/>
              <a:t>A participação pode ser </a:t>
            </a:r>
            <a:r>
              <a:rPr lang="pt-BR" i="1" smtClean="0"/>
              <a:t>obrigatória</a:t>
            </a:r>
            <a:r>
              <a:rPr lang="pt-BR" smtClean="0"/>
              <a:t> ou </a:t>
            </a:r>
            <a:r>
              <a:rPr lang="pt-BR" i="1" smtClean="0"/>
              <a:t>opcional</a:t>
            </a:r>
            <a:r>
              <a:rPr lang="pt-BR" smtClean="0"/>
              <a:t>.</a:t>
            </a:r>
          </a:p>
          <a:p>
            <a:pPr lvl="1" eaLnBrk="1" hangingPunct="1"/>
            <a:r>
              <a:rPr lang="pt-BR" smtClean="0"/>
              <a:t>Se o valor mínimo da multiplicidade de uma associação é igual a 1 (um), significa que a participação é </a:t>
            </a:r>
            <a:r>
              <a:rPr lang="pt-BR" u="sng" smtClean="0"/>
              <a:t>obrigatória</a:t>
            </a:r>
          </a:p>
          <a:p>
            <a:pPr lvl="1" eaLnBrk="1" hangingPunct="1"/>
            <a:r>
              <a:rPr lang="pt-BR" smtClean="0"/>
              <a:t>Caso contrário, a participação é </a:t>
            </a:r>
            <a:r>
              <a:rPr lang="pt-BR" u="sng" smtClean="0"/>
              <a:t>opcional</a:t>
            </a:r>
            <a:r>
              <a:rPr lang="pt-BR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3379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FC35AC3-059E-4235-B84D-522000A5ED8C}" type="slidenum">
              <a:rPr lang="pt-BR"/>
              <a:pPr/>
              <a:t>19</a:t>
            </a:fld>
            <a:endParaRPr lang="pt-BR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Acessórios para Associações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Para melhor esclarecer o significado de uma associação no diagrama de classes, a UML define três recursos de notação:</a:t>
            </a:r>
          </a:p>
          <a:p>
            <a:pPr lvl="1" eaLnBrk="1" hangingPunct="1"/>
            <a:r>
              <a:rPr lang="pt-BR" b="1" i="1" smtClean="0"/>
              <a:t>Nome da associação</a:t>
            </a:r>
            <a:r>
              <a:rPr lang="pt-BR" smtClean="0"/>
              <a:t>: fornece algum significado semântico a mesma.</a:t>
            </a:r>
          </a:p>
          <a:p>
            <a:pPr lvl="1" eaLnBrk="1" hangingPunct="1"/>
            <a:r>
              <a:rPr lang="pt-BR" b="1" i="1" smtClean="0"/>
              <a:t>Direção de leitura</a:t>
            </a:r>
            <a:r>
              <a:rPr lang="pt-BR" smtClean="0"/>
              <a:t>: indica como a associação deve ser lida</a:t>
            </a:r>
            <a:endParaRPr lang="pt-BR" i="1" smtClean="0"/>
          </a:p>
          <a:p>
            <a:pPr lvl="1" eaLnBrk="1" hangingPunct="1"/>
            <a:r>
              <a:rPr lang="pt-BR" b="1" i="1" smtClean="0"/>
              <a:t>Papel</a:t>
            </a:r>
            <a:r>
              <a:rPr lang="pt-BR" smtClean="0"/>
              <a:t>: para representar um papel específico em uma associação.</a:t>
            </a:r>
          </a:p>
        </p:txBody>
      </p:sp>
      <p:pic>
        <p:nvPicPr>
          <p:cNvPr id="33798" name="Picture 4" descr="E:\paps2a\Figs-2a edicao\jpg\Figura_05_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962400"/>
            <a:ext cx="6705600" cy="200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pt-BR" sz="3200" smtClean="0"/>
              <a:t>Capítulo</a:t>
            </a:r>
            <a:r>
              <a:rPr lang="en-US" sz="3200" smtClean="0"/>
              <a:t> 5</a:t>
            </a:r>
            <a:r>
              <a:rPr lang="pt-BR" sz="3200" smtClean="0"/>
              <a:t> </a:t>
            </a:r>
            <a:br>
              <a:rPr lang="pt-BR" sz="3200" smtClean="0"/>
            </a:br>
            <a:r>
              <a:rPr lang="en-US" sz="3200" smtClean="0"/>
              <a:t>Modelagem de Classes de Análise</a:t>
            </a:r>
            <a:r>
              <a:rPr lang="pt-BR" sz="3200" smtClean="0"/>
              <a:t> </a:t>
            </a:r>
            <a:endParaRPr lang="en-US" sz="320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03500" y="5029200"/>
            <a:ext cx="6235700" cy="129540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 i="1" smtClean="0"/>
              <a:t>“O engenheiro de software amador está sempre à procura da mágica, de algum método sensacional ou ferramenta cuja aplicação promete tornar trivial o desenvolvimento de software. Ë uma característica do engenheiro de software profissional saber que tal panacéia não existe” -Grady Booch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34819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2AA28C9-ADDE-487D-B394-3283EF2648A4}" type="slidenum">
              <a:rPr lang="pt-BR"/>
              <a:pPr/>
              <a:t>20</a:t>
            </a:fld>
            <a:endParaRPr lang="pt-BR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associativa</a:t>
            </a:r>
            <a:endParaRPr lang="en-US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É uma classe que está ligada a uma associação, </a:t>
            </a:r>
            <a:r>
              <a:rPr lang="en-US" smtClean="0"/>
              <a:t>em vez </a:t>
            </a:r>
            <a:r>
              <a:rPr lang="pt-BR" smtClean="0"/>
              <a:t>de estar ligada a outras classes.</a:t>
            </a:r>
          </a:p>
          <a:p>
            <a:pPr eaLnBrk="1" hangingPunct="1"/>
            <a:r>
              <a:rPr lang="pt-BR" smtClean="0"/>
              <a:t>É normalmente necessária quando duas ou mais classes estão associadas, e é necessário manter informações sobre esta associação.</a:t>
            </a:r>
          </a:p>
          <a:p>
            <a:pPr eaLnBrk="1" hangingPunct="1"/>
            <a:r>
              <a:rPr lang="pt-BR" smtClean="0"/>
              <a:t>Uma classe associativa pode estar ligada a associações de qualquer tipo de conectividade. </a:t>
            </a:r>
            <a:endParaRPr lang="en-US" smtClean="0"/>
          </a:p>
          <a:p>
            <a:pPr eaLnBrk="1" hangingPunct="1"/>
            <a:r>
              <a:rPr lang="en-US" smtClean="0"/>
              <a:t>Sinônimo: </a:t>
            </a:r>
            <a:r>
              <a:rPr lang="en-US" b="1" i="1" smtClean="0"/>
              <a:t>classe de associação</a:t>
            </a:r>
            <a:endParaRPr lang="pt-BR" b="1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3584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5DB15E8-873D-4994-B607-7FE792539C9B}" type="slidenum">
              <a:rPr lang="pt-BR"/>
              <a:pPr/>
              <a:t>21</a:t>
            </a:fld>
            <a:endParaRPr lang="pt-BR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smtClean="0"/>
              <a:t>Notação para </a:t>
            </a:r>
            <a:r>
              <a:rPr lang="en-US" sz="4000" smtClean="0"/>
              <a:t>C</a:t>
            </a:r>
            <a:r>
              <a:rPr lang="pt-BR" sz="4000" smtClean="0"/>
              <a:t>lasse</a:t>
            </a:r>
            <a:r>
              <a:rPr lang="en-US" sz="4000" smtClean="0"/>
              <a:t>s</a:t>
            </a:r>
            <a:r>
              <a:rPr lang="pt-BR" sz="4000" smtClean="0"/>
              <a:t> </a:t>
            </a:r>
            <a:r>
              <a:rPr lang="en-US" sz="4000" smtClean="0"/>
              <a:t>A</a:t>
            </a:r>
            <a:r>
              <a:rPr lang="pt-BR" sz="4000" smtClean="0"/>
              <a:t>ssociativa</a:t>
            </a:r>
            <a:r>
              <a:rPr lang="en-US" sz="4000" smtClean="0"/>
              <a:t>s</a:t>
            </a:r>
            <a:endParaRPr lang="pt-BR" sz="4000" smtClean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Notação é semelhante à utilizada para classes ordinárias. A diferença é que esta classe é ligada a uma associação por uma linha tracejada. </a:t>
            </a:r>
          </a:p>
          <a:p>
            <a:pPr eaLnBrk="1" hangingPunct="1"/>
            <a:r>
              <a:rPr lang="pt-BR" smtClean="0"/>
              <a:t>Exemplo:</a:t>
            </a:r>
            <a:r>
              <a:rPr lang="en-US" smtClean="0"/>
              <a:t> </a:t>
            </a:r>
            <a:r>
              <a:rPr lang="en-US" sz="1800" smtClean="0">
                <a:solidFill>
                  <a:srgbClr val="FF3300"/>
                </a:solidFill>
                <a:latin typeface="Arial" pitchFamily="34" charset="0"/>
              </a:rPr>
              <a:t>p</a:t>
            </a:r>
            <a:r>
              <a:rPr lang="pt-BR" sz="1800" smtClean="0">
                <a:solidFill>
                  <a:srgbClr val="FF3300"/>
                </a:solidFill>
                <a:latin typeface="Arial" pitchFamily="34" charset="0"/>
              </a:rPr>
              <a:t>ara cada par de objetos [pessoa, empresa], há duas informações associadas: salário e data de contratação.</a:t>
            </a:r>
            <a:endParaRPr lang="pt-BR" smtClean="0"/>
          </a:p>
          <a:p>
            <a:pPr eaLnBrk="1" hangingPunct="1"/>
            <a:endParaRPr lang="pt-BR" smtClean="0"/>
          </a:p>
        </p:txBody>
      </p:sp>
      <p:pic>
        <p:nvPicPr>
          <p:cNvPr id="35846" name="Picture 4" descr="E:\paps2a\Figs-2a edicao\jpg\Figura_05_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697288"/>
            <a:ext cx="6638925" cy="20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3686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EA25AC-F06C-47CC-A3D2-6038C14325B0}" type="slidenum">
              <a:rPr lang="pt-BR"/>
              <a:pPr/>
              <a:t>22</a:t>
            </a:fld>
            <a:endParaRPr lang="pt-BR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Associações n-árias</a:t>
            </a:r>
            <a:endParaRPr lang="en-US" smtClean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Define-se o </a:t>
            </a:r>
            <a:r>
              <a:rPr lang="pt-BR" b="1" i="1" smtClean="0"/>
              <a:t>grau</a:t>
            </a:r>
            <a:r>
              <a:rPr lang="pt-BR" smtClean="0"/>
              <a:t> de uma associação como a quantidade de classes envolvidas na mesma. </a:t>
            </a:r>
          </a:p>
          <a:p>
            <a:pPr eaLnBrk="1" hangingPunct="1"/>
            <a:r>
              <a:rPr lang="pt-BR" smtClean="0"/>
              <a:t>Na notação da UML, as linhas de uma </a:t>
            </a:r>
            <a:r>
              <a:rPr lang="pt-BR" b="1" i="1" smtClean="0"/>
              <a:t>associação n-ária</a:t>
            </a:r>
            <a:r>
              <a:rPr lang="pt-BR" smtClean="0"/>
              <a:t> se interceptam em um losango.</a:t>
            </a:r>
          </a:p>
          <a:p>
            <a:pPr eaLnBrk="1" hangingPunct="1"/>
            <a:r>
              <a:rPr lang="pt-BR" smtClean="0"/>
              <a:t>Na grande maioria dos casos práticos de modelagem, as associações normalmente são </a:t>
            </a:r>
            <a:r>
              <a:rPr lang="pt-BR" b="1" i="1" smtClean="0"/>
              <a:t>binárias</a:t>
            </a:r>
            <a:r>
              <a:rPr lang="pt-BR" smtClean="0"/>
              <a:t>.</a:t>
            </a:r>
          </a:p>
          <a:p>
            <a:pPr eaLnBrk="1" hangingPunct="1"/>
            <a:r>
              <a:rPr lang="pt-BR" smtClean="0"/>
              <a:t>Quando o grau de uma associação é igual a três, dizemos que a mesma é </a:t>
            </a:r>
            <a:r>
              <a:rPr lang="pt-BR" b="1" i="1" smtClean="0"/>
              <a:t>ternária</a:t>
            </a:r>
            <a:r>
              <a:rPr lang="pt-BR" smtClean="0"/>
              <a:t>.</a:t>
            </a:r>
          </a:p>
          <a:p>
            <a:pPr lvl="1" eaLnBrk="1" hangingPunct="1"/>
            <a:r>
              <a:rPr lang="pt-BR" smtClean="0"/>
              <a:t>Uma associação ternária são uma caso mais comum (menos raro) de associação n-ária (n = 3).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3789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59E664-3C24-42A3-8113-E3DFD22C3C46}" type="slidenum">
              <a:rPr lang="pt-BR"/>
              <a:pPr/>
              <a:t>23</a:t>
            </a:fld>
            <a:endParaRPr lang="pt-BR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 (associação ternária)</a:t>
            </a:r>
            <a:endParaRPr lang="en-US" smtClean="0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pt-BR" sz="2400">
                <a:latin typeface="Times New Roman" pitchFamily="18" charset="0"/>
              </a:rPr>
              <a:t>Na notação da UML, as linhas de uma associação n-ária se interceptam em um losango nomeado.</a:t>
            </a:r>
          </a:p>
          <a:p>
            <a:pPr marL="742950" lvl="1" indent="-285750"/>
            <a:r>
              <a:rPr lang="pt-BR" sz="2000">
                <a:latin typeface="Times New Roman" pitchFamily="18" charset="0"/>
              </a:rPr>
              <a:t>Notação similar ao do Modelo de Entidades e Relacionamentos</a:t>
            </a:r>
          </a:p>
        </p:txBody>
      </p:sp>
      <p:pic>
        <p:nvPicPr>
          <p:cNvPr id="37894" name="Picture 5" descr="E:\paps2a\Figs-2a edicao\jpg\Figura_05_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006725"/>
            <a:ext cx="5876925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3891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FCBF93-E825-4E4D-97FA-26DDF1C22A24}" type="slidenum">
              <a:rPr lang="pt-BR"/>
              <a:pPr/>
              <a:t>24</a:t>
            </a:fld>
            <a:endParaRPr lang="pt-BR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Associações reflexivas</a:t>
            </a:r>
            <a:endParaRPr lang="en-US" smtClean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Tipo especial de associação que representa ligações entre objetos que pertencem a uma mesma classe.</a:t>
            </a:r>
          </a:p>
          <a:p>
            <a:pPr lvl="1" eaLnBrk="1" hangingPunct="1"/>
            <a:r>
              <a:rPr lang="en-US" i="1" smtClean="0"/>
              <a:t>N</a:t>
            </a:r>
            <a:r>
              <a:rPr lang="pt-BR" i="1" smtClean="0"/>
              <a:t>ão</a:t>
            </a:r>
            <a:r>
              <a:rPr lang="pt-BR" smtClean="0"/>
              <a:t> indica que um objeto se associa </a:t>
            </a:r>
            <a:r>
              <a:rPr lang="en-US" smtClean="0"/>
              <a:t>a</a:t>
            </a:r>
            <a:r>
              <a:rPr lang="pt-BR" smtClean="0"/>
              <a:t> ele próprio.</a:t>
            </a:r>
          </a:p>
          <a:p>
            <a:pPr eaLnBrk="1" hangingPunct="1"/>
            <a:r>
              <a:rPr lang="pt-BR" smtClean="0"/>
              <a:t>Quando se usa associações reflexivas, a definição de papéis é importante para evitar ambigüidades na leitura da associação.</a:t>
            </a:r>
            <a:endParaRPr lang="en-US" smtClean="0"/>
          </a:p>
          <a:p>
            <a:pPr lvl="1" eaLnBrk="1" hangingPunct="1"/>
            <a:r>
              <a:rPr lang="pt-BR" smtClean="0"/>
              <a:t>Cada objeto tem um papel distinto na associação.</a:t>
            </a:r>
          </a:p>
          <a:p>
            <a:pPr lvl="1" eaLnBrk="1" hangingPunct="1"/>
            <a:endParaRPr lang="pt-BR" smtClean="0"/>
          </a:p>
        </p:txBody>
      </p:sp>
      <p:pic>
        <p:nvPicPr>
          <p:cNvPr id="38918" name="Picture 4" descr="E:\paps2a\Figs-2a edicao\jpg\Figura_05_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116388"/>
            <a:ext cx="37338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39939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C5C0E51-1078-4A55-A397-25B8A1372264}" type="slidenum">
              <a:rPr lang="pt-BR"/>
              <a:pPr/>
              <a:t>25</a:t>
            </a:fld>
            <a:endParaRPr lang="pt-BR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Agregações e Composições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 </a:t>
            </a:r>
            <a:r>
              <a:rPr lang="pt-BR" b="1" i="1" smtClean="0"/>
              <a:t>semântica</a:t>
            </a:r>
            <a:r>
              <a:rPr lang="pt-BR" smtClean="0"/>
              <a:t> de uma associação corresponde ao seu significado, ou seja, à natureza conceitual da relação que existe entre os objetos que participam daquela associação.</a:t>
            </a:r>
            <a:endParaRPr lang="en-US" smtClean="0"/>
          </a:p>
          <a:p>
            <a:pPr eaLnBrk="1" hangingPunct="1"/>
            <a:r>
              <a:rPr lang="pt-BR" smtClean="0"/>
              <a:t>De todos os significados diferentes que uma associação pode ter, há uma categoria especial de significados, que representa </a:t>
            </a:r>
            <a:r>
              <a:rPr lang="pt-BR" b="1" i="1" smtClean="0"/>
              <a:t>relações todo-parte</a:t>
            </a:r>
            <a:r>
              <a:rPr lang="pt-BR" smtClean="0"/>
              <a:t>.</a:t>
            </a:r>
            <a:endParaRPr lang="en-US" smtClean="0"/>
          </a:p>
          <a:p>
            <a:pPr eaLnBrk="1" hangingPunct="1"/>
            <a:r>
              <a:rPr lang="pt-BR" smtClean="0"/>
              <a:t>Uma relação todo-parte entre dois objetos indica que um dos objetos está contido no outro. Podemos também dizer que um objeto contém o outro.</a:t>
            </a:r>
          </a:p>
          <a:p>
            <a:pPr eaLnBrk="1" hangingPunct="1"/>
            <a:r>
              <a:rPr lang="pt-BR" smtClean="0"/>
              <a:t>A UML define dois tipos de relacionamentos todo-parte, a </a:t>
            </a:r>
            <a:r>
              <a:rPr lang="pt-BR" b="1" i="1" smtClean="0"/>
              <a:t>agregação</a:t>
            </a:r>
            <a:r>
              <a:rPr lang="pt-BR" smtClean="0"/>
              <a:t> e a </a:t>
            </a:r>
            <a:r>
              <a:rPr lang="pt-BR" b="1" i="1" smtClean="0"/>
              <a:t>composição</a:t>
            </a:r>
            <a:r>
              <a:rPr lang="pt-BR" smtClean="0"/>
              <a:t>.</a:t>
            </a:r>
            <a:endParaRPr 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4096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7D49A37-3C99-4042-895A-4D4CCEB7E93E}" type="slidenum">
              <a:rPr lang="pt-BR"/>
              <a:pPr/>
              <a:t>26</a:t>
            </a:fld>
            <a:endParaRPr lang="pt-BR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Agregações e Composições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Algumas particularidades das agregações/composições: </a:t>
            </a:r>
          </a:p>
          <a:p>
            <a:pPr lvl="1" eaLnBrk="1" hangingPunct="1"/>
            <a:r>
              <a:rPr lang="pt-BR" smtClean="0"/>
              <a:t>são assimétricas, no sentido de que, se um objeto A é parte de um objeto B, o objeto B não pode ser parte do objeto A.</a:t>
            </a:r>
          </a:p>
          <a:p>
            <a:pPr lvl="1" eaLnBrk="1" hangingPunct="1"/>
            <a:r>
              <a:rPr lang="pt-BR" smtClean="0"/>
              <a:t>propagam comportamento, no sentido de que um comportamento que se aplica a um todo automaticamente se aplica às suas partes.</a:t>
            </a:r>
          </a:p>
          <a:p>
            <a:pPr lvl="1" eaLnBrk="1" hangingPunct="1"/>
            <a:r>
              <a:rPr lang="pt-BR" smtClean="0"/>
              <a:t>as partes são normalmente criadas e destruídas pelo todo. Na classe do objeto todo, são definidas operações para adicionar e remover as partes.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Se uma das perguntas a seguir for respondida com um sim, provavelmente há uma agregação onde X é todo e Y é parte.</a:t>
            </a:r>
            <a:endParaRPr lang="pt-BR" i="1" smtClean="0"/>
          </a:p>
          <a:p>
            <a:pPr lvl="1" eaLnBrk="1" hangingPunct="1">
              <a:lnSpc>
                <a:spcPct val="90000"/>
              </a:lnSpc>
            </a:pPr>
            <a:r>
              <a:rPr lang="pt-BR" i="1" smtClean="0"/>
              <a:t>X tem um ou mais Y?</a:t>
            </a:r>
          </a:p>
          <a:p>
            <a:pPr lvl="1" eaLnBrk="1" hangingPunct="1">
              <a:lnSpc>
                <a:spcPct val="90000"/>
              </a:lnSpc>
            </a:pPr>
            <a:r>
              <a:rPr lang="pt-BR" i="1" smtClean="0"/>
              <a:t>Y é parte de X?</a:t>
            </a:r>
            <a:endParaRPr lang="pt-BR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4198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8E0E96A-F3DF-4692-850D-A848180FA7DE}" type="slidenum">
              <a:rPr lang="pt-BR"/>
              <a:pPr/>
              <a:t>27</a:t>
            </a:fld>
            <a:endParaRPr lang="pt-BR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Exemplos</a:t>
            </a:r>
            <a:endParaRPr lang="pt-BR" smtClean="0"/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 smtClean="0"/>
          </a:p>
        </p:txBody>
      </p:sp>
      <p:pic>
        <p:nvPicPr>
          <p:cNvPr id="41990" name="Picture 4" descr="E:\paps2a\Figs-2a edicao\jpg\Figura_05_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267200"/>
            <a:ext cx="5562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5" descr="E:\paps2a\Figs-2a edicao\jpg\Figura_05_1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00200"/>
            <a:ext cx="31813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2" name="Picture 6" descr="E:\paps2a\Figs-2a edicao\jpg\Figura_05_1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1905000"/>
            <a:ext cx="25336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3" name="Picture 7" descr="E:\paps2a\Figs-2a edicao\jpg\Figura_05_2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5562600"/>
            <a:ext cx="43053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4301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45C07BB-0AE9-4AF9-97FA-9F4AA21D475D}" type="slidenum">
              <a:rPr lang="pt-BR"/>
              <a:pPr/>
              <a:t>28</a:t>
            </a:fld>
            <a:endParaRPr lang="pt-BR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Agregações e Composições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As diferenças entre a agregação e composição não são bem definidas. A seguir, as diferenças mais marcantes entre elas.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Destruição de objetos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Na agregação, a destruição de um objeto todo não implica necessariamente na destruição do objeto parte. 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Pertinência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Na composição, os objetos parte pertencem a um único todo. </a:t>
            </a:r>
          </a:p>
          <a:p>
            <a:pPr lvl="2" eaLnBrk="1" hangingPunct="1">
              <a:lnSpc>
                <a:spcPct val="90000"/>
              </a:lnSpc>
            </a:pPr>
            <a:r>
              <a:rPr lang="pt-BR" smtClean="0"/>
              <a:t>Por essa razão, a composição é também denominada </a:t>
            </a:r>
            <a:r>
              <a:rPr lang="pt-BR" u="sng" smtClean="0"/>
              <a:t>agregação não-compartilhada</a:t>
            </a:r>
            <a:r>
              <a:rPr lang="pt-BR" smtClean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</a:t>
            </a:r>
            <a:r>
              <a:rPr lang="pt-BR" smtClean="0"/>
              <a:t>m uma agregação, pode ser que um mesmo objeto participe como componente de vários outros objetos. </a:t>
            </a:r>
          </a:p>
          <a:p>
            <a:pPr lvl="2" eaLnBrk="1" hangingPunct="1">
              <a:lnSpc>
                <a:spcPct val="90000"/>
              </a:lnSpc>
            </a:pPr>
            <a:r>
              <a:rPr lang="pt-BR" smtClean="0"/>
              <a:t>Por essa razão, a agregação é também denominada </a:t>
            </a:r>
            <a:r>
              <a:rPr lang="pt-BR" u="sng" smtClean="0"/>
              <a:t>agregação compartilhada</a:t>
            </a:r>
            <a:r>
              <a:rPr lang="pt-BR" smtClean="0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4403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34B7F9A-0133-48DA-A5F7-95C0CDDBDFE9}" type="slidenum">
              <a:rPr lang="pt-BR"/>
              <a:pPr/>
              <a:t>29</a:t>
            </a:fld>
            <a:endParaRPr lang="pt-BR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Restrições sobre associações </a:t>
            </a:r>
            <a:endParaRPr lang="en-US" smtClean="0"/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Restrições OCL podem ser adicionadas sobre uma associação para adicionar a ela mais semântica. </a:t>
            </a:r>
          </a:p>
          <a:p>
            <a:pPr lvl="1" eaLnBrk="1" hangingPunct="1"/>
            <a:r>
              <a:rPr lang="pt-BR" smtClean="0"/>
              <a:t>Duas das restrições sobre associações predefinidas pela UML são </a:t>
            </a:r>
            <a:r>
              <a:rPr lang="pt-BR" b="1" smtClean="0"/>
              <a:t>subset</a:t>
            </a:r>
            <a:r>
              <a:rPr lang="pt-BR" smtClean="0"/>
              <a:t> e </a:t>
            </a:r>
            <a:r>
              <a:rPr lang="pt-BR" b="1" smtClean="0"/>
              <a:t>xor</a:t>
            </a:r>
            <a:r>
              <a:rPr lang="pt-BR" smtClean="0"/>
              <a:t>.</a:t>
            </a:r>
          </a:p>
          <a:p>
            <a:pPr lvl="1" eaLnBrk="1" hangingPunct="1"/>
            <a:r>
              <a:rPr lang="pt-BR" smtClean="0"/>
              <a:t>O modelador também pode definir suas próprias restrições em OCL.</a:t>
            </a:r>
          </a:p>
        </p:txBody>
      </p:sp>
      <p:pic>
        <p:nvPicPr>
          <p:cNvPr id="44038" name="Picture 6" descr="E:\paps2a\Figs-2a edicao\jpg\Figura_05_2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714750"/>
            <a:ext cx="3962400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9" name="Picture 7" descr="E:\paps2a\Figs-2a edicao\jpg\Figura_05_2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1950" y="3886200"/>
            <a:ext cx="3448050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102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87B615-E293-4F39-BF65-F220E2BD51D5}" type="slidenum">
              <a:rPr lang="pt-BR"/>
              <a:pPr/>
              <a:t>3</a:t>
            </a:fld>
            <a:endParaRPr lang="pt-BR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Tópicos</a:t>
            </a:r>
            <a:endParaRPr lang="pt-BR" smtClean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Introdução</a:t>
            </a:r>
          </a:p>
          <a:p>
            <a:pPr eaLnBrk="1" hangingPunct="1"/>
            <a:r>
              <a:rPr lang="pt-BR" smtClean="0"/>
              <a:t>Diagrama de c</a:t>
            </a:r>
            <a:r>
              <a:rPr lang="en-US" smtClean="0"/>
              <a:t>lasses</a:t>
            </a:r>
          </a:p>
          <a:p>
            <a:pPr eaLnBrk="1" hangingPunct="1"/>
            <a:r>
              <a:rPr lang="pt-BR" smtClean="0"/>
              <a:t>Diagrama de </a:t>
            </a:r>
            <a:r>
              <a:rPr lang="en-US" smtClean="0"/>
              <a:t>objetos</a:t>
            </a:r>
          </a:p>
          <a:p>
            <a:pPr eaLnBrk="1" hangingPunct="1"/>
            <a:r>
              <a:rPr lang="pt-BR" smtClean="0"/>
              <a:t>Técnicas para identificação de classes</a:t>
            </a:r>
          </a:p>
          <a:p>
            <a:pPr eaLnBrk="1" hangingPunct="1"/>
            <a:r>
              <a:rPr lang="pt-BR" smtClean="0"/>
              <a:t>Construção do modelo de classes</a:t>
            </a:r>
          </a:p>
          <a:p>
            <a:pPr eaLnBrk="1" hangingPunct="1"/>
            <a:r>
              <a:rPr lang="pt-BR" smtClean="0"/>
              <a:t>Modelo de classes no processo</a:t>
            </a:r>
            <a:r>
              <a:rPr lang="en-US" smtClean="0"/>
              <a:t> </a:t>
            </a:r>
            <a:r>
              <a:rPr lang="pt-BR" smtClean="0"/>
              <a:t>de desenvolvimento </a:t>
            </a:r>
          </a:p>
        </p:txBody>
      </p:sp>
      <p:graphicFrame>
        <p:nvGraphicFramePr>
          <p:cNvPr id="1026" name="Object 0"/>
          <p:cNvGraphicFramePr>
            <a:graphicFrameLocks noChangeAspect="1"/>
          </p:cNvGraphicFramePr>
          <p:nvPr/>
        </p:nvGraphicFramePr>
        <p:xfrm>
          <a:off x="7620000" y="304800"/>
          <a:ext cx="1311275" cy="1001713"/>
        </p:xfrm>
        <a:graphic>
          <a:graphicData uri="http://schemas.openxmlformats.org/presentationml/2006/ole">
            <p:oleObj spid="_x0000_s1026" name="Clip" r:id="rId3" imgW="2286000" imgH="1259640" progId="MS_ClipArt_Gallery.2">
              <p:embed/>
            </p:oleObj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45059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7B9452A-9EBF-451D-B30A-E9B56C514520}" type="slidenum">
              <a:rPr lang="pt-BR"/>
              <a:pPr/>
              <a:t>30</a:t>
            </a:fld>
            <a:endParaRPr lang="pt-BR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Restrições sobre associações</a:t>
            </a:r>
            <a:r>
              <a:rPr lang="en-US" smtClean="0"/>
              <a:t> (cont)</a:t>
            </a:r>
            <a:endParaRPr lang="pt-BR" smtClean="0"/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 smtClean="0"/>
          </a:p>
        </p:txBody>
      </p:sp>
      <p:pic>
        <p:nvPicPr>
          <p:cNvPr id="45062" name="Picture 5" descr="E:\paps2a\Figs-2a edicao\jpg\Figura_05_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36290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3" name="Picture 6" descr="E:\paps2a\Figs-2a edicao\jpg\Figura_05_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886200"/>
            <a:ext cx="38290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4608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C0761D9-0EA4-42FE-91AC-EFEDB5D083D1}" type="slidenum">
              <a:rPr lang="pt-BR"/>
              <a:pPr/>
              <a:t>31</a:t>
            </a:fld>
            <a:endParaRPr lang="pt-BR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Restrições sobre associações</a:t>
            </a:r>
            <a:r>
              <a:rPr lang="en-US" smtClean="0"/>
              <a:t> (cont)</a:t>
            </a:r>
            <a:endParaRPr lang="pt-BR" smtClean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 smtClean="0"/>
          </a:p>
        </p:txBody>
      </p:sp>
      <p:pic>
        <p:nvPicPr>
          <p:cNvPr id="46086" name="Picture 4" descr="E:\paps2a\Figs-2a edicao\jpg\Figura_05_2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743200"/>
            <a:ext cx="6600825" cy="256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4710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F20DEFC-A7A6-47BD-9FD4-CA14076F3A07}" type="slidenum">
              <a:rPr lang="pt-BR"/>
              <a:pPr/>
              <a:t>32</a:t>
            </a:fld>
            <a:endParaRPr lang="pt-BR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Generalizações e Especializações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mtClean="0"/>
              <a:t>O modelador também pode representar </a:t>
            </a:r>
            <a:r>
              <a:rPr lang="pt-BR" u="sng" smtClean="0"/>
              <a:t>relacionamentos entre classes</a:t>
            </a:r>
            <a:r>
              <a:rPr lang="pt-BR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Esses denotam relações de </a:t>
            </a:r>
            <a:r>
              <a:rPr lang="pt-BR" u="sng" smtClean="0"/>
              <a:t>generalidade</a:t>
            </a:r>
            <a:r>
              <a:rPr lang="pt-BR" smtClean="0"/>
              <a:t> ou </a:t>
            </a:r>
            <a:r>
              <a:rPr lang="pt-BR" u="sng" smtClean="0"/>
              <a:t>especificidade</a:t>
            </a:r>
            <a:r>
              <a:rPr lang="pt-BR" smtClean="0"/>
              <a:t> entre as classes envolvidas.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Exemplo:</a:t>
            </a:r>
            <a:r>
              <a:rPr lang="en-US" smtClean="0"/>
              <a:t> </a:t>
            </a:r>
            <a:r>
              <a:rPr lang="pt-BR" smtClean="0"/>
              <a:t>o conceito </a:t>
            </a:r>
            <a:r>
              <a:rPr lang="pt-BR" i="1" smtClean="0"/>
              <a:t>mamífero</a:t>
            </a:r>
            <a:r>
              <a:rPr lang="pt-BR" smtClean="0"/>
              <a:t> é mais genérico que o conceito </a:t>
            </a:r>
            <a:r>
              <a:rPr lang="pt-BR" i="1" smtClean="0"/>
              <a:t>ser humano</a:t>
            </a:r>
            <a:r>
              <a:rPr lang="pt-BR" smtClean="0"/>
              <a:t>.</a:t>
            </a:r>
            <a:endParaRPr lang="en-US" smtClean="0"/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Exemplo:</a:t>
            </a:r>
            <a:r>
              <a:rPr lang="en-US" smtClean="0"/>
              <a:t> o</a:t>
            </a:r>
            <a:r>
              <a:rPr lang="pt-BR" smtClean="0"/>
              <a:t> conceito </a:t>
            </a:r>
            <a:r>
              <a:rPr lang="pt-BR" i="1" smtClean="0"/>
              <a:t>carro</a:t>
            </a:r>
            <a:r>
              <a:rPr lang="pt-BR" smtClean="0"/>
              <a:t> é mais específico que o conceito </a:t>
            </a:r>
            <a:r>
              <a:rPr lang="pt-BR" i="1" smtClean="0"/>
              <a:t>veículo</a:t>
            </a:r>
            <a:r>
              <a:rPr lang="pt-BR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Esse é o chamado </a:t>
            </a:r>
            <a:r>
              <a:rPr lang="pt-BR" b="1" i="1" smtClean="0"/>
              <a:t>relacionamento de </a:t>
            </a:r>
            <a:r>
              <a:rPr lang="en-US" b="1" i="1" smtClean="0"/>
              <a:t>herança</a:t>
            </a:r>
            <a:r>
              <a:rPr lang="pt-BR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relacionamento de generalização/especialização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relacionamento de gen/espec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4813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0B56602-F143-4FB4-9F09-977139E77579}" type="slidenum">
              <a:rPr lang="pt-BR"/>
              <a:pPr/>
              <a:t>33</a:t>
            </a:fld>
            <a:endParaRPr lang="pt-BR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Generalizações e Especializações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Terminologia </a:t>
            </a:r>
            <a:endParaRPr lang="en-US" smtClean="0"/>
          </a:p>
          <a:p>
            <a:pPr lvl="1" eaLnBrk="1" hangingPunct="1"/>
            <a:r>
              <a:rPr lang="pt-BR" i="1" smtClean="0"/>
              <a:t>subclasse</a:t>
            </a:r>
            <a:r>
              <a:rPr lang="pt-BR" smtClean="0"/>
              <a:t> X </a:t>
            </a:r>
            <a:r>
              <a:rPr lang="pt-BR" i="1" smtClean="0"/>
              <a:t>superclasse</a:t>
            </a:r>
            <a:r>
              <a:rPr lang="pt-BR" smtClean="0"/>
              <a:t>.</a:t>
            </a:r>
          </a:p>
          <a:p>
            <a:pPr lvl="1" eaLnBrk="1" hangingPunct="1"/>
            <a:r>
              <a:rPr lang="pt-BR" i="1" smtClean="0"/>
              <a:t>supertipo</a:t>
            </a:r>
            <a:r>
              <a:rPr lang="pt-BR" smtClean="0"/>
              <a:t> X </a:t>
            </a:r>
            <a:r>
              <a:rPr lang="pt-BR" i="1" smtClean="0"/>
              <a:t>subtipo</a:t>
            </a:r>
            <a:r>
              <a:rPr lang="pt-BR" smtClean="0"/>
              <a:t>.</a:t>
            </a:r>
          </a:p>
          <a:p>
            <a:pPr lvl="1" eaLnBrk="1" hangingPunct="1"/>
            <a:r>
              <a:rPr lang="pt-BR" i="1" smtClean="0"/>
              <a:t>classe base</a:t>
            </a:r>
            <a:r>
              <a:rPr lang="pt-BR" smtClean="0"/>
              <a:t> X </a:t>
            </a:r>
            <a:r>
              <a:rPr lang="pt-BR" i="1" smtClean="0"/>
              <a:t>classe herdeira</a:t>
            </a:r>
            <a:r>
              <a:rPr lang="pt-BR" smtClean="0"/>
              <a:t>.</a:t>
            </a:r>
          </a:p>
          <a:p>
            <a:pPr lvl="1" eaLnBrk="1" hangingPunct="1"/>
            <a:r>
              <a:rPr lang="pt-BR" smtClean="0"/>
              <a:t>classe de </a:t>
            </a:r>
            <a:r>
              <a:rPr lang="pt-BR" i="1" smtClean="0"/>
              <a:t>especialização</a:t>
            </a:r>
            <a:r>
              <a:rPr lang="pt-BR" smtClean="0"/>
              <a:t> X classe de </a:t>
            </a:r>
            <a:r>
              <a:rPr lang="pt-BR" i="1" smtClean="0"/>
              <a:t>generalização</a:t>
            </a:r>
            <a:r>
              <a:rPr lang="pt-BR" smtClean="0"/>
              <a:t>.</a:t>
            </a:r>
          </a:p>
          <a:p>
            <a:pPr lvl="1" eaLnBrk="1" hangingPunct="1"/>
            <a:r>
              <a:rPr lang="pt-BR" i="1" smtClean="0"/>
              <a:t>ancestral</a:t>
            </a:r>
            <a:r>
              <a:rPr lang="pt-BR" smtClean="0"/>
              <a:t> e </a:t>
            </a:r>
            <a:r>
              <a:rPr lang="pt-BR" i="1" smtClean="0"/>
              <a:t>descendente</a:t>
            </a:r>
            <a:r>
              <a:rPr lang="pt-BR" smtClean="0"/>
              <a:t> (</a:t>
            </a:r>
            <a:r>
              <a:rPr lang="en-US" smtClean="0"/>
              <a:t>herança</a:t>
            </a:r>
            <a:r>
              <a:rPr lang="pt-BR" smtClean="0"/>
              <a:t> em vários níveis)</a:t>
            </a:r>
            <a:endParaRPr lang="en-US" smtClean="0"/>
          </a:p>
          <a:p>
            <a:pPr eaLnBrk="1" hangingPunct="1"/>
            <a:r>
              <a:rPr lang="en-US" smtClean="0"/>
              <a:t>Notação definida pela UML</a:t>
            </a:r>
            <a:r>
              <a:rPr lang="pt-BR" smtClean="0"/>
              <a:t> </a:t>
            </a:r>
            <a:endParaRPr lang="en-US" smtClean="0"/>
          </a:p>
          <a:p>
            <a:pPr lvl="1" eaLnBrk="1" hangingPunct="1"/>
            <a:endParaRPr lang="pt-BR" smtClean="0"/>
          </a:p>
        </p:txBody>
      </p:sp>
      <p:pic>
        <p:nvPicPr>
          <p:cNvPr id="48134" name="Picture 4" descr="E:\paps2a\Figs-2a edicao\jpg\Figura_05_2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505325"/>
            <a:ext cx="70485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4915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8F80D89-9CC0-4970-9CF0-73B441C66BFA}" type="slidenum">
              <a:rPr lang="pt-BR"/>
              <a:pPr/>
              <a:t>34</a:t>
            </a:fld>
            <a:endParaRPr lang="pt-BR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Semântica da Herança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Subclasses herdam as características de sua superclasse</a:t>
            </a:r>
          </a:p>
          <a:p>
            <a:pPr lvl="1" eaLnBrk="1" hangingPunct="1"/>
            <a:r>
              <a:rPr lang="pt-BR" smtClean="0"/>
              <a:t>É como se as características da superclasse estivessem definidas também nas suas subclasses</a:t>
            </a:r>
          </a:p>
          <a:p>
            <a:pPr lvl="1" eaLnBrk="1" hangingPunct="1"/>
            <a:r>
              <a:rPr lang="pt-BR" smtClean="0"/>
              <a:t>Além disso, essa herança é </a:t>
            </a:r>
            <a:r>
              <a:rPr lang="pt-BR" u="sng" smtClean="0"/>
              <a:t>transitiva</a:t>
            </a:r>
            <a:r>
              <a:rPr lang="pt-BR" smtClean="0"/>
              <a:t> e </a:t>
            </a:r>
            <a:r>
              <a:rPr lang="pt-BR" u="sng" smtClean="0"/>
              <a:t>anti-simétrica</a:t>
            </a:r>
          </a:p>
          <a:p>
            <a:pPr eaLnBrk="1" hangingPunct="1"/>
            <a:r>
              <a:rPr lang="pt-BR" smtClean="0"/>
              <a:t>Note a diferença semântica entre a herança e a associação.</a:t>
            </a:r>
          </a:p>
          <a:p>
            <a:pPr lvl="1" eaLnBrk="1" hangingPunct="1"/>
            <a:r>
              <a:rPr lang="pt-BR" smtClean="0"/>
              <a:t>A primeira trata de um relacionamento </a:t>
            </a:r>
            <a:r>
              <a:rPr lang="pt-BR" i="1" u="sng" smtClean="0"/>
              <a:t>entre classes</a:t>
            </a:r>
            <a:r>
              <a:rPr lang="pt-BR" smtClean="0"/>
              <a:t>, enquanto que a segunda representa relacionamento</a:t>
            </a:r>
            <a:r>
              <a:rPr lang="en-US" smtClean="0"/>
              <a:t>s</a:t>
            </a:r>
            <a:r>
              <a:rPr lang="pt-BR" smtClean="0"/>
              <a:t> </a:t>
            </a:r>
            <a:r>
              <a:rPr lang="pt-BR" i="1" u="sng" smtClean="0"/>
              <a:t>entre instâncias de classes</a:t>
            </a:r>
            <a:r>
              <a:rPr lang="pt-BR" smtClean="0"/>
              <a:t>.</a:t>
            </a:r>
          </a:p>
          <a:p>
            <a:pPr lvl="1" eaLnBrk="1" hangingPunct="1"/>
            <a:r>
              <a:rPr lang="pt-BR" smtClean="0"/>
              <a:t>Na associação, objetos específicos de uma classe se associam entre si ou com objetos específicos de outras classes. </a:t>
            </a:r>
          </a:p>
          <a:p>
            <a:pPr lvl="1" eaLnBrk="1" hangingPunct="1"/>
            <a:r>
              <a:rPr lang="pt-BR" smtClean="0"/>
              <a:t>Exemplo:</a:t>
            </a:r>
          </a:p>
          <a:p>
            <a:pPr lvl="2" eaLnBrk="1" hangingPunct="1"/>
            <a:r>
              <a:rPr lang="pt-BR" smtClean="0"/>
              <a:t>Herança: “Gerentes </a:t>
            </a:r>
            <a:r>
              <a:rPr lang="pt-BR" u="sng" smtClean="0"/>
              <a:t>são tipos especiais de</a:t>
            </a:r>
            <a:r>
              <a:rPr lang="pt-BR" smtClean="0"/>
              <a:t> funcionários”.</a:t>
            </a:r>
          </a:p>
          <a:p>
            <a:pPr lvl="2" eaLnBrk="1" hangingPunct="1"/>
            <a:r>
              <a:rPr lang="pt-BR" smtClean="0"/>
              <a:t>Associação: “Gerentes </a:t>
            </a:r>
            <a:r>
              <a:rPr lang="pt-BR" u="sng" smtClean="0"/>
              <a:t>chefiam</a:t>
            </a:r>
            <a:r>
              <a:rPr lang="pt-BR" smtClean="0"/>
              <a:t> departamentos”.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0179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9C18AD2-8B8F-4193-9377-88A5774C258D}" type="slidenum">
              <a:rPr lang="pt-BR"/>
              <a:pPr/>
              <a:t>35</a:t>
            </a:fld>
            <a:endParaRPr lang="pt-BR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Herança de </a:t>
            </a:r>
            <a:r>
              <a:rPr lang="en-US" smtClean="0"/>
              <a:t>A</a:t>
            </a:r>
            <a:r>
              <a:rPr lang="pt-BR" smtClean="0"/>
              <a:t>ssociações </a:t>
            </a:r>
            <a:endParaRPr lang="en-US" smtClean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1828800"/>
          </a:xfrm>
        </p:spPr>
        <p:txBody>
          <a:bodyPr/>
          <a:lstStyle/>
          <a:p>
            <a:pPr eaLnBrk="1" hangingPunct="1"/>
            <a:r>
              <a:rPr lang="pt-BR" smtClean="0"/>
              <a:t>Não somente atributos e operações, mas também </a:t>
            </a:r>
            <a:r>
              <a:rPr lang="pt-BR" u="sng" smtClean="0"/>
              <a:t>associações</a:t>
            </a:r>
            <a:r>
              <a:rPr lang="pt-BR" smtClean="0"/>
              <a:t> são herdadas pelas subclasses.</a:t>
            </a:r>
          </a:p>
          <a:p>
            <a:pPr eaLnBrk="1" hangingPunct="1"/>
            <a:r>
              <a:rPr lang="pt-BR" smtClean="0"/>
              <a:t>No exemplo abaixo, cada subclasse está associada a Pedido, por herança.</a:t>
            </a:r>
          </a:p>
        </p:txBody>
      </p:sp>
      <p:pic>
        <p:nvPicPr>
          <p:cNvPr id="50182" name="Picture 5" descr="E:\paps2a\Figs-2a edicao\jpg\Figura_05_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505200"/>
            <a:ext cx="66294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120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4B54F42-D8EA-424E-BEAB-142012174C88}" type="slidenum">
              <a:rPr lang="pt-BR"/>
              <a:pPr/>
              <a:t>36</a:t>
            </a:fld>
            <a:endParaRPr lang="pt-BR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Propriedades da Herança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b="1" i="1" smtClean="0"/>
              <a:t>Transitividade</a:t>
            </a:r>
            <a:r>
              <a:rPr lang="pt-BR" smtClean="0"/>
              <a:t>: uma classe em uma hierarquia herda propriedades e relacionamentos de </a:t>
            </a:r>
            <a:r>
              <a:rPr lang="pt-BR" u="sng" smtClean="0"/>
              <a:t>todos</a:t>
            </a:r>
            <a:r>
              <a:rPr lang="pt-BR" smtClean="0"/>
              <a:t> os seus ancestrais.</a:t>
            </a:r>
          </a:p>
          <a:p>
            <a:pPr lvl="1" eaLnBrk="1" hangingPunct="1"/>
            <a:r>
              <a:rPr lang="pt-BR" smtClean="0"/>
              <a:t>Ou seja, a herança pode ser aplicada em vários níveis, dando origem a </a:t>
            </a:r>
            <a:r>
              <a:rPr lang="pt-BR" i="1" smtClean="0"/>
              <a:t>hierarquia de generalização</a:t>
            </a:r>
            <a:r>
              <a:rPr lang="pt-BR" smtClean="0"/>
              <a:t>.</a:t>
            </a:r>
          </a:p>
          <a:p>
            <a:pPr lvl="1" eaLnBrk="1" hangingPunct="1"/>
            <a:r>
              <a:rPr lang="pt-BR" smtClean="0"/>
              <a:t>uma classe que herda propriedades de uma outra classe pode ela própria servir como superclasse. </a:t>
            </a:r>
          </a:p>
          <a:p>
            <a:pPr eaLnBrk="1" hangingPunct="1"/>
            <a:r>
              <a:rPr lang="pt-BR" b="1" i="1" smtClean="0"/>
              <a:t>Assimetria</a:t>
            </a:r>
            <a:r>
              <a:rPr lang="pt-BR" smtClean="0"/>
              <a:t>: dadas duas classes A e B, se A for uma generalização de B, então B não pode ser uma generalização de A.</a:t>
            </a:r>
          </a:p>
          <a:p>
            <a:pPr lvl="1" eaLnBrk="1" hangingPunct="1"/>
            <a:r>
              <a:rPr lang="pt-BR" smtClean="0"/>
              <a:t>Ou seja, </a:t>
            </a:r>
            <a:r>
              <a:rPr lang="pt-BR" i="1" smtClean="0"/>
              <a:t>não</a:t>
            </a:r>
            <a:r>
              <a:rPr lang="pt-BR" smtClean="0"/>
              <a:t> pode haver ciclos em uma hierarquia de generalização.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222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1DA29E2-6994-4F3E-BB45-EDA070C9AB16}" type="slidenum">
              <a:rPr lang="pt-BR"/>
              <a:pPr/>
              <a:t>37</a:t>
            </a:fld>
            <a:endParaRPr lang="pt-BR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Propriedades da Herança</a:t>
            </a:r>
            <a:endParaRPr lang="en-US" smtClean="0"/>
          </a:p>
        </p:txBody>
      </p:sp>
      <p:pic>
        <p:nvPicPr>
          <p:cNvPr id="52229" name="Picture 5" descr="E:\paps2a\Figs-2a edicao\jpg\Figura_05_2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6463" y="1524000"/>
            <a:ext cx="460533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325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3670D7-2426-4C56-8414-7C7340DDEF32}" type="slidenum">
              <a:rPr lang="pt-BR"/>
              <a:pPr/>
              <a:t>38</a:t>
            </a:fld>
            <a:endParaRPr lang="pt-BR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Classes Abstratas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mtClean="0"/>
              <a:t>Usualmente, a existência de uma classe se justifica pelo fato de haver a possibilidade de gerar instâncias da mesma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Essas são as </a:t>
            </a:r>
            <a:r>
              <a:rPr lang="pt-BR" b="1" i="1" smtClean="0"/>
              <a:t>classes concretas</a:t>
            </a:r>
            <a:r>
              <a:rPr lang="pt-BR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No entanto, podem existir classes que não geram instâncias diretas.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Essas são as </a:t>
            </a:r>
            <a:r>
              <a:rPr lang="pt-BR" b="1" i="1" smtClean="0"/>
              <a:t>classes abstratas</a:t>
            </a:r>
            <a:r>
              <a:rPr lang="pt-BR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Classes abstratas são utilizadas para organizar e simplificar uma hierarquia de generalização.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Propriedades comuns a diversas classes podem ser organizadas e definidas em uma classe abstrata a partir da qual as primeiras herdam.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Subclasses de uma classe abstrata também podem ser abstratas, mas a hierarquia deve terminar em uma ou mais classes concretas.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427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F02BDD-37C7-4678-ADDC-AE9633A4D10B}" type="slidenum">
              <a:rPr lang="pt-BR"/>
              <a:pPr/>
              <a:t>39</a:t>
            </a:fld>
            <a:endParaRPr lang="pt-BR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Notação para classes abstratas</a:t>
            </a:r>
            <a:endParaRPr lang="en-US" smtClean="0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pt-BR" sz="2400">
                <a:latin typeface="Times New Roman" pitchFamily="18" charset="0"/>
              </a:rPr>
              <a:t>Na UML, uma classe abstrata é representada com o seu nome em </a:t>
            </a:r>
            <a:r>
              <a:rPr lang="pt-BR" sz="2400" i="1">
                <a:latin typeface="Times New Roman" pitchFamily="18" charset="0"/>
              </a:rPr>
              <a:t>itálico</a:t>
            </a:r>
            <a:r>
              <a:rPr lang="pt-BR" sz="2400">
                <a:latin typeface="Times New Roman" pitchFamily="18" charset="0"/>
              </a:rPr>
              <a:t>. </a:t>
            </a:r>
          </a:p>
          <a:p>
            <a:pPr marL="342900" indent="-342900">
              <a:lnSpc>
                <a:spcPct val="80000"/>
              </a:lnSpc>
            </a:pPr>
            <a:r>
              <a:rPr lang="pt-BR" sz="2400">
                <a:latin typeface="Times New Roman" pitchFamily="18" charset="0"/>
              </a:rPr>
              <a:t>No exemplo a seguir, ContaBancária é uma classe abstrata.</a:t>
            </a:r>
          </a:p>
        </p:txBody>
      </p:sp>
      <p:pic>
        <p:nvPicPr>
          <p:cNvPr id="54278" name="Picture 6" descr="E:\paps2a\Figs-2a edicao\jpg\Figura_05_2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143250"/>
            <a:ext cx="6477000" cy="269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19459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CB0F7E2-52FD-4607-8A7B-20A5BFD62C5B}" type="slidenum">
              <a:rPr lang="pt-BR"/>
              <a:pPr/>
              <a:t>4</a:t>
            </a:fld>
            <a:endParaRPr lang="pt-BR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</a:t>
            </a:r>
            <a:endParaRPr lang="en-US" smtClean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000" smtClean="0"/>
              <a:t>A</a:t>
            </a:r>
            <a:r>
              <a:rPr lang="en-US" sz="2000" smtClean="0"/>
              <a:t>s</a:t>
            </a:r>
            <a:r>
              <a:rPr lang="pt-BR" sz="2000" smtClean="0"/>
              <a:t> funcionalidade</a:t>
            </a:r>
            <a:r>
              <a:rPr lang="en-US" sz="2000" smtClean="0"/>
              <a:t>s</a:t>
            </a:r>
            <a:r>
              <a:rPr lang="pt-BR" sz="2000" smtClean="0"/>
              <a:t> de um </a:t>
            </a:r>
            <a:r>
              <a:rPr lang="en-US" sz="2000" smtClean="0"/>
              <a:t>SSOO</a:t>
            </a:r>
            <a:r>
              <a:rPr lang="pt-BR" sz="2000" smtClean="0"/>
              <a:t> é </a:t>
            </a:r>
            <a:r>
              <a:rPr lang="en-US" sz="2000" smtClean="0"/>
              <a:t>são realizadas internamente </a:t>
            </a:r>
            <a:r>
              <a:rPr lang="pt-BR" sz="2000" smtClean="0"/>
              <a:t>através de </a:t>
            </a:r>
            <a:r>
              <a:rPr lang="pt-BR" sz="2000" b="1" i="1" smtClean="0"/>
              <a:t>colaborações</a:t>
            </a:r>
            <a:r>
              <a:rPr lang="pt-BR" sz="2000" smtClean="0"/>
              <a:t> entre objetos.</a:t>
            </a:r>
          </a:p>
          <a:p>
            <a:pPr lvl="1" eaLnBrk="1" hangingPunct="1"/>
            <a:r>
              <a:rPr lang="pt-BR" sz="1800" smtClean="0"/>
              <a:t>Externamente, os atores visualizam resultados de cálculos, relatórios produzidos, confirmações de requisições realizadas, etc.</a:t>
            </a:r>
          </a:p>
          <a:p>
            <a:pPr lvl="1" eaLnBrk="1" hangingPunct="1"/>
            <a:r>
              <a:rPr lang="pt-BR" sz="1800" smtClean="0"/>
              <a:t>Internamente, os objetos colaboram uns com os outros para produzir os resultados.</a:t>
            </a:r>
          </a:p>
          <a:p>
            <a:pPr eaLnBrk="1" hangingPunct="1"/>
            <a:r>
              <a:rPr lang="pt-BR" sz="2000" smtClean="0"/>
              <a:t>Essa colaboração pode ser vista sob o </a:t>
            </a:r>
            <a:r>
              <a:rPr lang="pt-BR" sz="2000" b="1" i="1" smtClean="0"/>
              <a:t>aspecto dinâmico</a:t>
            </a:r>
            <a:r>
              <a:rPr lang="pt-BR" sz="2000" i="1" smtClean="0"/>
              <a:t> </a:t>
            </a:r>
            <a:r>
              <a:rPr lang="pt-BR" sz="2000" smtClean="0"/>
              <a:t>e sob o</a:t>
            </a:r>
            <a:r>
              <a:rPr lang="pt-BR" sz="2000" i="1" smtClean="0"/>
              <a:t> </a:t>
            </a:r>
            <a:r>
              <a:rPr lang="pt-BR" sz="2000" b="1" i="1" smtClean="0"/>
              <a:t>aspecto estrutural estático</a:t>
            </a:r>
            <a:r>
              <a:rPr lang="pt-BR" sz="2000" smtClean="0"/>
              <a:t>.  </a:t>
            </a:r>
            <a:endParaRPr lang="en-US" sz="2000" smtClean="0"/>
          </a:p>
          <a:p>
            <a:pPr eaLnBrk="1" hangingPunct="1"/>
            <a:r>
              <a:rPr lang="pt-BR" sz="2000" smtClean="0"/>
              <a:t>O </a:t>
            </a:r>
            <a:r>
              <a:rPr lang="en-US" sz="2000" smtClean="0">
                <a:solidFill>
                  <a:srgbClr val="FF3300"/>
                </a:solidFill>
              </a:rPr>
              <a:t>m</a:t>
            </a:r>
            <a:r>
              <a:rPr lang="pt-BR" sz="2000" smtClean="0">
                <a:solidFill>
                  <a:srgbClr val="FF3300"/>
                </a:solidFill>
              </a:rPr>
              <a:t>odelo de </a:t>
            </a:r>
            <a:r>
              <a:rPr lang="en-US" sz="2000" smtClean="0">
                <a:solidFill>
                  <a:srgbClr val="FF3300"/>
                </a:solidFill>
              </a:rPr>
              <a:t>o</a:t>
            </a:r>
            <a:r>
              <a:rPr lang="pt-BR" sz="2000" smtClean="0">
                <a:solidFill>
                  <a:srgbClr val="FF3300"/>
                </a:solidFill>
              </a:rPr>
              <a:t>bjetos</a:t>
            </a:r>
            <a:r>
              <a:rPr lang="pt-BR" sz="2000" smtClean="0"/>
              <a:t> representa </a:t>
            </a:r>
            <a:r>
              <a:rPr lang="en-US" sz="2000" smtClean="0"/>
              <a:t>o aspecto estrutural </a:t>
            </a:r>
            <a:r>
              <a:rPr lang="pt-BR" sz="2000" smtClean="0"/>
              <a:t>e estátic</a:t>
            </a:r>
            <a:r>
              <a:rPr lang="en-US" sz="2000" smtClean="0"/>
              <a:t>o</a:t>
            </a:r>
            <a:r>
              <a:rPr lang="pt-BR" sz="2000" smtClean="0"/>
              <a:t> dos objetos que compõem um </a:t>
            </a:r>
            <a:r>
              <a:rPr lang="en-US" sz="2000" smtClean="0"/>
              <a:t>SS</a:t>
            </a:r>
            <a:r>
              <a:rPr lang="pt-BR" sz="2000" smtClean="0"/>
              <a:t>OO.</a:t>
            </a:r>
          </a:p>
          <a:p>
            <a:pPr eaLnBrk="1" hangingPunct="1"/>
            <a:r>
              <a:rPr lang="pt-BR" sz="2000" smtClean="0"/>
              <a:t>Dois diagramas da UML são usados na construção do modelo de objetos:</a:t>
            </a:r>
          </a:p>
          <a:p>
            <a:pPr lvl="1" eaLnBrk="1" hangingPunct="1"/>
            <a:r>
              <a:rPr lang="pt-BR" sz="1800" smtClean="0">
                <a:solidFill>
                  <a:srgbClr val="FF3300"/>
                </a:solidFill>
              </a:rPr>
              <a:t>diagrama de classes</a:t>
            </a:r>
            <a:r>
              <a:rPr lang="pt-BR" sz="1800" smtClean="0"/>
              <a:t> </a:t>
            </a:r>
          </a:p>
          <a:p>
            <a:pPr lvl="1" eaLnBrk="1" hangingPunct="1"/>
            <a:r>
              <a:rPr lang="pt-BR" sz="1800" smtClean="0">
                <a:solidFill>
                  <a:srgbClr val="FF3300"/>
                </a:solidFill>
              </a:rPr>
              <a:t>diagrama de objetos</a:t>
            </a:r>
            <a:endParaRPr lang="pt-BR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5299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5315E49-4A87-414C-A691-56D4E6F70DA5}" type="slidenum">
              <a:rPr lang="pt-BR"/>
              <a:pPr/>
              <a:t>40</a:t>
            </a:fld>
            <a:endParaRPr lang="pt-BR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Refinamento do Modelo com Herança</a:t>
            </a:r>
            <a:endParaRPr lang="pt-BR" smtClean="0"/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800" smtClean="0"/>
              <a:t>Critérios a avaliar na criação de subclasses:</a:t>
            </a:r>
          </a:p>
          <a:p>
            <a:pPr lvl="1" eaLnBrk="1" hangingPunct="1"/>
            <a:r>
              <a:rPr lang="pt-BR" sz="2400" smtClean="0"/>
              <a:t>A subclasse tem atributos adicionais.</a:t>
            </a:r>
          </a:p>
          <a:p>
            <a:pPr lvl="1" eaLnBrk="1" hangingPunct="1"/>
            <a:r>
              <a:rPr lang="pt-BR" sz="2400" smtClean="0"/>
              <a:t>A subclasse tem associações.</a:t>
            </a:r>
            <a:endParaRPr lang="pt-BR" sz="24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pt-BR" sz="2400" smtClean="0"/>
              <a:t>A subclasse é manipulada (ou reage) de forma diferente da superclasse.</a:t>
            </a:r>
          </a:p>
          <a:p>
            <a:pPr eaLnBrk="1" hangingPunct="1"/>
            <a:r>
              <a:rPr lang="pt-BR" sz="2800" smtClean="0"/>
              <a:t>Se algum “subconceito” (subconjunto de objetos) atenda a tem algum(ns) das critérios acima, a criação de uma subclasses deve ser considerada.</a:t>
            </a:r>
          </a:p>
          <a:p>
            <a:pPr eaLnBrk="1" hangingPunct="1"/>
            <a:r>
              <a:rPr lang="pt-BR" sz="2800" smtClean="0"/>
              <a:t>Sempre se assegure de que se trata de um relacionamento do tipo “é-um”: X é um tipo de 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6323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CD21C39-F842-42E3-858A-04D809A454B5}" type="slidenum">
              <a:rPr lang="pt-BR"/>
              <a:pPr/>
              <a:t>41</a:t>
            </a:fld>
            <a:endParaRPr lang="pt-BR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Refinamento do Modelo com Herança</a:t>
            </a:r>
            <a:endParaRPr lang="pt-BR" smtClean="0"/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 eaLnBrk="1" hangingPunct="1"/>
            <a:r>
              <a:rPr lang="pt-BR" smtClean="0"/>
              <a:t>A regra  “é-um” é mais formalmente conhecida como </a:t>
            </a:r>
            <a:r>
              <a:rPr lang="pt-BR" u="sng" smtClean="0"/>
              <a:t>regra da substituição</a:t>
            </a:r>
            <a:r>
              <a:rPr lang="pt-BR" smtClean="0"/>
              <a:t> ou </a:t>
            </a:r>
            <a:r>
              <a:rPr lang="pt-BR" u="sng" smtClean="0"/>
              <a:t>princípio de Liskov</a:t>
            </a:r>
            <a:r>
              <a:rPr lang="pt-BR" smtClean="0"/>
              <a:t>.</a:t>
            </a:r>
          </a:p>
        </p:txBody>
      </p:sp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684213" y="2565400"/>
            <a:ext cx="7848600" cy="22367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pt-BR" sz="2800" b="1" i="1"/>
              <a:t>Regra da Substituição</a:t>
            </a:r>
            <a:r>
              <a:rPr lang="pt-BR" sz="2800"/>
              <a:t>: sejam duas classes A e B, onde A é uma generalização de B. Não pode haver diferenças entre utilizar instâncias de B ou de A, do ponto de vista dos clientes de A.</a:t>
            </a:r>
          </a:p>
        </p:txBody>
      </p:sp>
      <p:pic>
        <p:nvPicPr>
          <p:cNvPr id="56327" name="Picture 5" descr="LISKOV_crop2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19100" y="4724400"/>
            <a:ext cx="1638300" cy="2017713"/>
          </a:xfrm>
          <a:noFill/>
        </p:spPr>
      </p:pic>
      <p:sp>
        <p:nvSpPr>
          <p:cNvPr id="56328" name="Text Box 6"/>
          <p:cNvSpPr txBox="1">
            <a:spLocks noChangeArrowheads="1"/>
          </p:cNvSpPr>
          <p:nvPr/>
        </p:nvSpPr>
        <p:spPr bwMode="auto">
          <a:xfrm>
            <a:off x="2105025" y="5562600"/>
            <a:ext cx="5056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buFontTx/>
              <a:buNone/>
            </a:pPr>
            <a:r>
              <a:rPr lang="pt-BR" sz="1600"/>
              <a:t>Barbara Liskov (http://www.pmg.csail.mit.edu/~liskov/)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734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A9BBE0D-52BA-44EA-9395-365011A3C03F}" type="slidenum">
              <a:rPr lang="pt-BR"/>
              <a:pPr/>
              <a:t>42</a:t>
            </a:fld>
            <a:endParaRPr lang="pt-BR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Restrições sobre </a:t>
            </a:r>
            <a:r>
              <a:rPr lang="en-US" smtClean="0"/>
              <a:t>gen/espec</a:t>
            </a:r>
            <a:endParaRPr lang="pt-BR" smtClean="0"/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Restrições </a:t>
            </a:r>
            <a:r>
              <a:rPr lang="en-US" smtClean="0"/>
              <a:t>OCL </a:t>
            </a:r>
            <a:r>
              <a:rPr lang="pt-BR" smtClean="0"/>
              <a:t>sobre relacionamento</a:t>
            </a:r>
            <a:r>
              <a:rPr lang="en-US" smtClean="0"/>
              <a:t>s de herança</a:t>
            </a:r>
            <a:r>
              <a:rPr lang="pt-BR" smtClean="0"/>
              <a:t> </a:t>
            </a:r>
            <a:r>
              <a:rPr lang="en-US" smtClean="0"/>
              <a:t>podem ser </a:t>
            </a:r>
            <a:r>
              <a:rPr lang="pt-BR" smtClean="0"/>
              <a:t>representadas no diagrama de classes</a:t>
            </a:r>
            <a:r>
              <a:rPr lang="en-US" smtClean="0"/>
              <a:t>, também com o objetivo de esclarecer seu significado</a:t>
            </a:r>
            <a:r>
              <a:rPr lang="pt-BR" smtClean="0"/>
              <a:t>.</a:t>
            </a:r>
          </a:p>
          <a:p>
            <a:pPr eaLnBrk="1" hangingPunct="1"/>
            <a:r>
              <a:rPr lang="pt-BR" smtClean="0"/>
              <a:t>Restrições predefinidas pela UML:</a:t>
            </a:r>
          </a:p>
          <a:p>
            <a:pPr lvl="1" eaLnBrk="1" hangingPunct="1"/>
            <a:r>
              <a:rPr lang="pt-BR" smtClean="0"/>
              <a:t>Sobreposta</a:t>
            </a:r>
            <a:r>
              <a:rPr lang="en-US" smtClean="0"/>
              <a:t> X </a:t>
            </a:r>
            <a:r>
              <a:rPr lang="pt-BR" smtClean="0"/>
              <a:t>Disjunta</a:t>
            </a:r>
          </a:p>
          <a:p>
            <a:pPr lvl="1" eaLnBrk="1" hangingPunct="1"/>
            <a:r>
              <a:rPr lang="pt-BR" smtClean="0"/>
              <a:t>Completa</a:t>
            </a:r>
            <a:r>
              <a:rPr lang="en-US" smtClean="0"/>
              <a:t> X </a:t>
            </a:r>
            <a:r>
              <a:rPr lang="pt-BR" smtClean="0"/>
              <a:t>Incompleta</a:t>
            </a:r>
          </a:p>
          <a:p>
            <a:pPr eaLnBrk="1" hangingPunct="1"/>
            <a:endParaRPr lang="pt-BR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Espaço Reservado para Rodapé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3079" name="Espaço Reservado para Número de Slide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F0CCEF1-B013-4560-AB38-1BE5631D50D3}" type="slidenum">
              <a:rPr lang="pt-BR"/>
              <a:pPr/>
              <a:t>43</a:t>
            </a:fld>
            <a:endParaRPr lang="pt-BR"/>
          </a:p>
        </p:txBody>
      </p:sp>
      <p:sp>
        <p:nvSpPr>
          <p:cNvPr id="308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Restrições sobre </a:t>
            </a:r>
            <a:r>
              <a:rPr lang="en-US" smtClean="0"/>
              <a:t>gen/espec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746125" y="1727200"/>
          <a:ext cx="3322638" cy="1844675"/>
        </p:xfrm>
        <a:graphic>
          <a:graphicData uri="http://schemas.openxmlformats.org/presentationml/2006/ole">
            <p:oleObj spid="_x0000_s3074" name="Visio" r:id="rId4" imgW="1476613" imgH="868442" progId="Visio.Drawing.6">
              <p:embed/>
            </p:oleObj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4864100" y="1708150"/>
          <a:ext cx="3822700" cy="1863725"/>
        </p:xfrm>
        <a:graphic>
          <a:graphicData uri="http://schemas.openxmlformats.org/presentationml/2006/ole">
            <p:oleObj spid="_x0000_s3075" name="Visio" r:id="rId5" imgW="1776889" imgH="917019" progId="Visio.Drawing.6">
              <p:embed/>
            </p:oleObj>
          </a:graphicData>
        </a:graphic>
      </p:graphicFrame>
      <p:graphicFrame>
        <p:nvGraphicFramePr>
          <p:cNvPr id="3076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822325" y="4073525"/>
          <a:ext cx="3282950" cy="1757363"/>
        </p:xfrm>
        <a:graphic>
          <a:graphicData uri="http://schemas.openxmlformats.org/presentationml/2006/ole">
            <p:oleObj spid="_x0000_s3076" name="Visio" r:id="rId6" imgW="1642824" imgH="932259" progId="Visio.Drawing.6">
              <p:embed/>
            </p:oleObj>
          </a:graphicData>
        </a:graphic>
      </p:graphicFrame>
      <p:graphicFrame>
        <p:nvGraphicFramePr>
          <p:cNvPr id="3077" name="Object 6"/>
          <p:cNvGraphicFramePr>
            <a:graphicFrameLocks noChangeAspect="1"/>
          </p:cNvGraphicFramePr>
          <p:nvPr>
            <p:ph sz="quarter" idx="4"/>
          </p:nvPr>
        </p:nvGraphicFramePr>
        <p:xfrm>
          <a:off x="4940300" y="4002088"/>
          <a:ext cx="3706813" cy="1866900"/>
        </p:xfrm>
        <a:graphic>
          <a:graphicData uri="http://schemas.openxmlformats.org/presentationml/2006/ole">
            <p:oleObj spid="_x0000_s3077" name="Visio" r:id="rId7" imgW="1718548" imgH="917019" progId="Visio.Drawing.6">
              <p:embed/>
            </p:oleObj>
          </a:graphicData>
        </a:graphic>
      </p:graphicFrame>
      <p:sp>
        <p:nvSpPr>
          <p:cNvPr id="3081" name="Line 7"/>
          <p:cNvSpPr>
            <a:spLocks noChangeShapeType="1"/>
          </p:cNvSpPr>
          <p:nvPr/>
        </p:nvSpPr>
        <p:spPr bwMode="auto">
          <a:xfrm>
            <a:off x="4643438" y="1628775"/>
            <a:ext cx="0" cy="4968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3082" name="Line 8"/>
          <p:cNvSpPr>
            <a:spLocks noChangeShapeType="1"/>
          </p:cNvSpPr>
          <p:nvPr/>
        </p:nvSpPr>
        <p:spPr bwMode="auto">
          <a:xfrm>
            <a:off x="250825" y="3789363"/>
            <a:ext cx="8748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7050" y="3860800"/>
            <a:ext cx="8007350" cy="1800225"/>
          </a:xfrm>
        </p:spPr>
        <p:txBody>
          <a:bodyPr/>
          <a:lstStyle/>
          <a:p>
            <a:pPr eaLnBrk="1" hangingPunct="1"/>
            <a:r>
              <a:rPr lang="en-US" smtClean="0"/>
              <a:t>5.3 </a:t>
            </a:r>
            <a:r>
              <a:rPr lang="pt-BR" smtClean="0"/>
              <a:t>Diagrama de </a:t>
            </a:r>
            <a:r>
              <a:rPr lang="en-US" smtClean="0"/>
              <a:t>o</a:t>
            </a:r>
            <a:r>
              <a:rPr lang="pt-BR" smtClean="0"/>
              <a:t>bjetos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987675" y="981075"/>
          <a:ext cx="3276600" cy="2503488"/>
        </p:xfrm>
        <a:graphic>
          <a:graphicData uri="http://schemas.openxmlformats.org/presentationml/2006/ole">
            <p:oleObj spid="_x0000_s4098" name="Clip" r:id="rId4" imgW="2286000" imgH="1259640" progId="MS_ClipArt_Gallery.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837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60F6ACA-6186-474B-9A2D-8650B4F6E60E}" type="slidenum">
              <a:rPr lang="pt-BR"/>
              <a:pPr/>
              <a:t>45</a:t>
            </a:fld>
            <a:endParaRPr lang="pt-BR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Diagrama de objetos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1038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pt-BR" smtClean="0"/>
              <a:t>Além do diagrama de classes, A UML define um segundo tipo de diagrama estrutural, o diagrama de objetos.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pt-BR" smtClean="0"/>
              <a:t>Pode ser visto com uma </a:t>
            </a:r>
            <a:r>
              <a:rPr lang="pt-BR" u="sng" smtClean="0"/>
              <a:t>instância</a:t>
            </a:r>
            <a:r>
              <a:rPr lang="pt-BR" smtClean="0"/>
              <a:t> de diagramas de classes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pt-BR" smtClean="0"/>
              <a:t>Representa uma “fotografia” do sistema em um certo momento.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pt-BR" smtClean="0"/>
              <a:t>exibe as ligações formadas entre objetos conforme estes interagem e os valores dos seus atributos.</a:t>
            </a:r>
          </a:p>
        </p:txBody>
      </p:sp>
      <p:graphicFrame>
        <p:nvGraphicFramePr>
          <p:cNvPr id="2430980" name="Group 4"/>
          <p:cNvGraphicFramePr>
            <a:graphicFrameLocks noGrp="1"/>
          </p:cNvGraphicFramePr>
          <p:nvPr>
            <p:ph type="tbl" idx="1"/>
          </p:nvPr>
        </p:nvGraphicFramePr>
        <p:xfrm>
          <a:off x="838200" y="4379913"/>
          <a:ext cx="7772400" cy="1487489"/>
        </p:xfrm>
        <a:graphic>
          <a:graphicData uri="http://schemas.openxmlformats.org/drawingml/2006/table">
            <a:tbl>
              <a:tblPr/>
              <a:tblGrid>
                <a:gridCol w="4440238"/>
                <a:gridCol w="3332162"/>
              </a:tblGrid>
              <a:tr h="455613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Formato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Exemplo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nomeClasse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Pedido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nomeObjeto: NomeClasse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umPedido: Pedido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124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F6F1267-5AEF-4FCE-9D0B-C0B7AB86EC2B}" type="slidenum">
              <a:rPr lang="pt-BR"/>
              <a:pPr/>
              <a:t>46</a:t>
            </a:fld>
            <a:endParaRPr lang="pt-B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 (Diagrama de objetos)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>
            <p:ph idx="1"/>
          </p:nvPr>
        </p:nvGraphicFramePr>
        <p:xfrm>
          <a:off x="466725" y="1901825"/>
          <a:ext cx="8569325" cy="3756025"/>
        </p:xfrm>
        <a:graphic>
          <a:graphicData uri="http://schemas.openxmlformats.org/presentationml/2006/ole">
            <p:oleObj spid="_x0000_s5122" name="Visio" r:id="rId3" imgW="4530804" imgH="1986439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14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45E99B2-9851-4F5A-9F13-EF303818A3E7}" type="slidenum">
              <a:rPr lang="pt-BR"/>
              <a:pPr/>
              <a:t>47</a:t>
            </a:fld>
            <a:endParaRPr lang="pt-BR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 (Diagrama de objetos)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>
            <p:ph idx="1"/>
          </p:nvPr>
        </p:nvGraphicFramePr>
        <p:xfrm>
          <a:off x="755650" y="2276475"/>
          <a:ext cx="8172450" cy="2501900"/>
        </p:xfrm>
        <a:graphic>
          <a:graphicData uri="http://schemas.openxmlformats.org/presentationml/2006/ole">
            <p:oleObj spid="_x0000_s6146" name="Visio" r:id="rId3" imgW="3143488" imgH="962501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000" y="4343400"/>
            <a:ext cx="8915400" cy="1089025"/>
          </a:xfrm>
        </p:spPr>
        <p:txBody>
          <a:bodyPr/>
          <a:lstStyle/>
          <a:p>
            <a:pPr eaLnBrk="1" hangingPunct="1"/>
            <a:r>
              <a:rPr lang="en-US" smtClean="0"/>
              <a:t>5.4 </a:t>
            </a:r>
            <a:r>
              <a:rPr lang="pt-BR" smtClean="0"/>
              <a:t>Técnicas para </a:t>
            </a:r>
            <a:r>
              <a:rPr lang="en-US" smtClean="0"/>
              <a:t>i</a:t>
            </a:r>
            <a:r>
              <a:rPr lang="pt-BR" smtClean="0"/>
              <a:t>dentificação de </a:t>
            </a:r>
            <a:r>
              <a:rPr lang="en-US" smtClean="0"/>
              <a:t>c</a:t>
            </a:r>
            <a:r>
              <a:rPr lang="pt-BR" smtClean="0"/>
              <a:t>lasses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987675" y="981075"/>
          <a:ext cx="3276600" cy="2503488"/>
        </p:xfrm>
        <a:graphic>
          <a:graphicData uri="http://schemas.openxmlformats.org/presentationml/2006/ole">
            <p:oleObj spid="_x0000_s7170" name="Clip" r:id="rId4" imgW="2286000" imgH="1259640" progId="MS_ClipArt_Gallery.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939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D2B8DD-3864-45B0-85D2-652D48D7CA8E}" type="slidenum">
              <a:rPr lang="pt-BR"/>
              <a:pPr/>
              <a:t>49</a:t>
            </a:fld>
            <a:endParaRPr lang="pt-BR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pt-BR" smtClean="0"/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 smtClean="0"/>
          </a:p>
        </p:txBody>
      </p:sp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611188" y="2343150"/>
            <a:ext cx="7997825" cy="22399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pt-BR" sz="2800">
                <a:latin typeface="Tahoma" pitchFamily="34" charset="0"/>
              </a:rPr>
              <a:t>Apesar de todas as vantagens que a OO pode trazer ao desenvolvimento de software, um problema fundamental ainda persiste: identificar </a:t>
            </a:r>
            <a:r>
              <a:rPr lang="pt-BR" sz="2800" u="sng">
                <a:latin typeface="Tahoma" pitchFamily="34" charset="0"/>
              </a:rPr>
              <a:t>corretamente</a:t>
            </a:r>
            <a:r>
              <a:rPr lang="pt-BR" sz="2800">
                <a:latin typeface="Tahoma" pitchFamily="34" charset="0"/>
              </a:rPr>
              <a:t> e </a:t>
            </a:r>
            <a:r>
              <a:rPr lang="pt-BR" sz="2800" u="sng">
                <a:latin typeface="Tahoma" pitchFamily="34" charset="0"/>
              </a:rPr>
              <a:t>completamente</a:t>
            </a:r>
            <a:r>
              <a:rPr lang="pt-BR" sz="2800">
                <a:latin typeface="Tahoma" pitchFamily="34" charset="0"/>
              </a:rPr>
              <a:t> objetos (classes), atributos e operações.</a:t>
            </a:r>
            <a:endParaRPr lang="en-US" sz="28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2048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2EE4247-4DEF-435A-BC06-F868D9067070}" type="slidenum">
              <a:rPr lang="pt-BR"/>
              <a:pPr/>
              <a:t>5</a:t>
            </a:fld>
            <a:endParaRPr lang="pt-BR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 prática o diagrama de classes é bem mais utilizado que o diagrama de objetos.</a:t>
            </a:r>
          </a:p>
          <a:p>
            <a:pPr lvl="1" eaLnBrk="1" hangingPunct="1"/>
            <a:r>
              <a:rPr lang="en-US" smtClean="0"/>
              <a:t>Tanto que o modelo de objetos é também conhecido como modelo de classes.</a:t>
            </a:r>
          </a:p>
          <a:p>
            <a:pPr eaLnBrk="1" hangingPunct="1"/>
            <a:r>
              <a:rPr lang="pt-BR" smtClean="0"/>
              <a:t>Esse modelo </a:t>
            </a:r>
            <a:r>
              <a:rPr lang="pt-BR" i="1" smtClean="0"/>
              <a:t>evolui</a:t>
            </a:r>
            <a:r>
              <a:rPr lang="pt-BR" smtClean="0"/>
              <a:t> durante o desenvolvimento do </a:t>
            </a:r>
            <a:r>
              <a:rPr lang="en-US" smtClean="0"/>
              <a:t>SSOO</a:t>
            </a:r>
            <a:r>
              <a:rPr lang="pt-BR" smtClean="0"/>
              <a:t>.</a:t>
            </a:r>
          </a:p>
          <a:p>
            <a:pPr lvl="1" eaLnBrk="1" hangingPunct="1"/>
            <a:r>
              <a:rPr lang="pt-BR" smtClean="0"/>
              <a:t>À medida que o </a:t>
            </a:r>
            <a:r>
              <a:rPr lang="en-US" smtClean="0"/>
              <a:t>SSOO</a:t>
            </a:r>
            <a:r>
              <a:rPr lang="pt-BR" smtClean="0"/>
              <a:t> é desenvolvido, o modelo de objetos é incrementado com novos detalhes.</a:t>
            </a:r>
          </a:p>
          <a:p>
            <a:pPr eaLnBrk="1" hangingPunct="1"/>
            <a:r>
              <a:rPr lang="pt-BR" smtClean="0"/>
              <a:t>Há três níveis sucessivos de detalhamento:</a:t>
            </a:r>
          </a:p>
          <a:p>
            <a:pPr lvl="1" eaLnBrk="1" hangingPunct="1"/>
            <a:r>
              <a:rPr lang="pt-BR" i="1" smtClean="0"/>
              <a:t>Análise </a:t>
            </a:r>
            <a:r>
              <a:rPr lang="pt-BR" i="1" smtClean="0">
                <a:sym typeface="Wingdings" pitchFamily="2" charset="2"/>
              </a:rPr>
              <a:t> </a:t>
            </a:r>
            <a:r>
              <a:rPr lang="pt-BR" i="1" smtClean="0"/>
              <a:t>Especificação (Projeto) </a:t>
            </a:r>
            <a:r>
              <a:rPr lang="pt-BR" i="1" smtClean="0">
                <a:sym typeface="Wingdings" pitchFamily="2" charset="2"/>
              </a:rPr>
              <a:t> </a:t>
            </a:r>
            <a:r>
              <a:rPr lang="pt-BR" i="1" smtClean="0"/>
              <a:t>Implementação</a:t>
            </a:r>
            <a:r>
              <a:rPr lang="pt-BR" smtClean="0"/>
              <a:t>. 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smtClean="0"/>
              <a:t>Introdução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0419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884849-71D1-46BF-8466-495F537C2D4A}" type="slidenum">
              <a:rPr lang="pt-BR"/>
              <a:pPr/>
              <a:t>50</a:t>
            </a:fld>
            <a:endParaRPr lang="pt-BR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Técnicas de Identificação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pt-BR" sz="2800" smtClean="0"/>
              <a:t>Várias técnicas (de uso não exclusivo) são usadas para identificar classes: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pt-BR" sz="2400" smtClean="0"/>
              <a:t>Categorias de Conceitos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pt-BR" sz="2400" smtClean="0"/>
              <a:t>Análise Textual de Abbott (</a:t>
            </a:r>
            <a:r>
              <a:rPr lang="pt-BR" sz="2400" i="1" smtClean="0"/>
              <a:t>Abbot Textual Analysis</a:t>
            </a:r>
            <a:r>
              <a:rPr lang="pt-BR" sz="2400" smtClean="0"/>
              <a:t>)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pt-BR" sz="2400" smtClean="0"/>
              <a:t>Análise de Casos de Uso</a:t>
            </a:r>
          </a:p>
          <a:p>
            <a:pPr marL="1257300" lvl="2" indent="-342900" eaLnBrk="1" hangingPunct="1">
              <a:buFontTx/>
              <a:buChar char="–"/>
            </a:pPr>
            <a:r>
              <a:rPr lang="pt-BR" sz="2000" smtClean="0"/>
              <a:t>Categorização BCE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pt-BR" sz="2400" smtClean="0"/>
              <a:t>Padrões de Análise (Analisys Patterns)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pt-BR" sz="2400" smtClean="0"/>
              <a:t>Identificação Dirigida a Responsabilidades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144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715D98-FBC0-4DC4-8032-725AE0D31D57}" type="slidenum">
              <a:rPr lang="pt-BR"/>
              <a:pPr/>
              <a:t>51</a:t>
            </a:fld>
            <a:endParaRPr lang="pt-BR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smtClean="0"/>
              <a:t>Categorias de Conceitos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Estratégia: usar uma lista de conceitos comuns.</a:t>
            </a:r>
          </a:p>
          <a:p>
            <a:pPr lvl="1" eaLnBrk="1" hangingPunct="1"/>
            <a:r>
              <a:rPr lang="pt-BR" b="1" smtClean="0"/>
              <a:t>Conceitos concretos</a:t>
            </a:r>
            <a:r>
              <a:rPr lang="pt-BR" smtClean="0"/>
              <a:t>. Por exemplo, edifícios, carros, salas de aula, etc.</a:t>
            </a:r>
          </a:p>
          <a:p>
            <a:pPr lvl="1" eaLnBrk="1" hangingPunct="1"/>
            <a:r>
              <a:rPr lang="pt-BR" b="1" smtClean="0"/>
              <a:t>Papéis</a:t>
            </a:r>
            <a:r>
              <a:rPr lang="pt-BR" smtClean="0"/>
              <a:t> desempenhados por seres humanos. Por exemplo, professores, alunos, empregados, clientes, etc. </a:t>
            </a:r>
          </a:p>
          <a:p>
            <a:pPr lvl="1" eaLnBrk="1" hangingPunct="1"/>
            <a:r>
              <a:rPr lang="pt-BR" b="1" smtClean="0"/>
              <a:t>Eventos</a:t>
            </a:r>
            <a:r>
              <a:rPr lang="pt-BR" smtClean="0"/>
              <a:t>, ou seja, ocorrências em uma data e em uma hora particulares. Por exemplo, reuniões, pedidos, aterrisagens, aulas, etc. </a:t>
            </a:r>
          </a:p>
          <a:p>
            <a:pPr lvl="1" eaLnBrk="1" hangingPunct="1"/>
            <a:r>
              <a:rPr lang="pt-BR" b="1" smtClean="0"/>
              <a:t>Lugares</a:t>
            </a:r>
            <a:r>
              <a:rPr lang="pt-BR" smtClean="0"/>
              <a:t>: áreas reservadas para pessoas ou coisas. Por exemplo: escritórios, filiais, locais de pouso, salas de aula, etc.</a:t>
            </a:r>
          </a:p>
          <a:p>
            <a:pPr lvl="1" eaLnBrk="1" hangingPunct="1"/>
            <a:r>
              <a:rPr lang="pt-BR" b="1" smtClean="0"/>
              <a:t>Organizações</a:t>
            </a:r>
            <a:r>
              <a:rPr lang="pt-BR" smtClean="0"/>
              <a:t>: coleções de pessoas ou de recursos. Por exemplo: departamentos, projetos, campanhas, turmas, etc.</a:t>
            </a:r>
          </a:p>
          <a:p>
            <a:pPr lvl="1" eaLnBrk="1" hangingPunct="1"/>
            <a:r>
              <a:rPr lang="pt-BR" b="1" smtClean="0"/>
              <a:t>Conceitos abstratos</a:t>
            </a:r>
            <a:r>
              <a:rPr lang="pt-BR" smtClean="0"/>
              <a:t>: princípios ou idéias não tangíveis. Por exemplo: reservas, vendas, inscrições,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246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6FB191D-C2B5-4FF1-9319-C8BB30AB931E}" type="slidenum">
              <a:rPr lang="pt-BR"/>
              <a:pPr/>
              <a:t>52</a:t>
            </a:fld>
            <a:endParaRPr lang="pt-BR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Análise Textual de Abbott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pt-BR" sz="2800" smtClean="0"/>
              <a:t>Estratégia: identificar termos da narrativa de casos de uso e documento de requisitos que podem sugerir classes, atributos, operações.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pt-BR" smtClean="0"/>
              <a:t>Neste técnica, são utilizadas diversas fontes de informação sobre o sistema: documento e requisitos, modelos do negócio, glossários, conhecimento sobre o domínio, etc. 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pt-BR" smtClean="0"/>
              <a:t>Para cada um desses documentos, os nomes (substantivos e adjetivos) que aparecem no mesmo são destacados. (São também consideradas locuções equivalentes a substantivos.) 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pt-BR" smtClean="0"/>
              <a:t>Após isso, os sinônimos são removidos (permanecem os nomes mais significativos para o domínio do negócio em questão).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349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330957C-D497-4C6A-834A-E1B8B67ECD73}" type="slidenum">
              <a:rPr lang="pt-BR"/>
              <a:pPr/>
              <a:t>53</a:t>
            </a:fld>
            <a:endParaRPr lang="pt-BR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Análise Textual de Abbott (cont.)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Cada termo remanescente se encaixa em uma das situações a seguir: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O termo se torna uma classe (ou seja, são classes candidatas); 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O termo se torna um atributo; 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O termo não tem relevância alguma com ao SSOO.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Abbott também preconiza o uso de sua técnica na identificação de </a:t>
            </a:r>
            <a:r>
              <a:rPr lang="pt-BR" u="sng" smtClean="0"/>
              <a:t>operações</a:t>
            </a:r>
            <a:r>
              <a:rPr lang="pt-BR" smtClean="0"/>
              <a:t> e de </a:t>
            </a:r>
            <a:r>
              <a:rPr lang="pt-BR" u="sng" smtClean="0"/>
              <a:t>associações</a:t>
            </a:r>
            <a:r>
              <a:rPr lang="pt-BR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Para isso, ele sugere que destaquemos os verbos no texto.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Verbos de ação (e.g., calcular, confirmar, cancelar, comprar, fechar, estimar, depositar, sacar, etc.) são operações em potencial.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Verbos com sentido de “ter” são potenciais agregações ou composições.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Verbos com sentido de “ser” são generalizações em potencial.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Demais verbos são associações em potencial.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451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80ADF36-E692-4E96-86B7-80ABB1A87485}" type="slidenum">
              <a:rPr lang="pt-BR"/>
              <a:pPr/>
              <a:t>54</a:t>
            </a:fld>
            <a:endParaRPr lang="pt-BR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Análise Textual de Abbott (cont.)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 ATA é de aplicação bastante simples. </a:t>
            </a:r>
          </a:p>
          <a:p>
            <a:pPr eaLnBrk="1" hangingPunct="1"/>
            <a:r>
              <a:rPr lang="pt-BR" smtClean="0"/>
              <a:t>No entanto, uma desvantagem é que seu resultado (as classes candidatas identificadas) depende de os documentos utilizados como fonte serem completos. </a:t>
            </a:r>
          </a:p>
          <a:p>
            <a:pPr lvl="1" eaLnBrk="1" hangingPunct="1"/>
            <a:r>
              <a:rPr lang="pt-BR" smtClean="0"/>
              <a:t>Dependendo do </a:t>
            </a:r>
            <a:r>
              <a:rPr lang="pt-BR" u="sng" smtClean="0"/>
              <a:t>estilo</a:t>
            </a:r>
            <a:r>
              <a:rPr lang="pt-BR" smtClean="0"/>
              <a:t> que foi utilizado para escrever esse documento, essa técnica pode levar à identificação de diversas classes candidatas que não gerarão classes. </a:t>
            </a:r>
          </a:p>
          <a:p>
            <a:pPr lvl="1" eaLnBrk="1" hangingPunct="1"/>
            <a:r>
              <a:rPr lang="pt-BR" smtClean="0"/>
              <a:t>A análise do texto de um documento </a:t>
            </a:r>
            <a:r>
              <a:rPr lang="pt-BR" u="sng" smtClean="0"/>
              <a:t>pode não deixar explícita uma classe importante</a:t>
            </a:r>
            <a:r>
              <a:rPr lang="pt-BR" smtClean="0"/>
              <a:t> para o sistema. </a:t>
            </a:r>
          </a:p>
          <a:p>
            <a:pPr lvl="1" eaLnBrk="1" hangingPunct="1"/>
            <a:r>
              <a:rPr lang="pt-BR" smtClean="0"/>
              <a:t>Em linguagem natural, as </a:t>
            </a:r>
            <a:r>
              <a:rPr lang="pt-BR" u="sng" smtClean="0"/>
              <a:t>variações lingüísticas</a:t>
            </a:r>
            <a:r>
              <a:rPr lang="pt-BR" smtClean="0"/>
              <a:t> e as </a:t>
            </a:r>
            <a:r>
              <a:rPr lang="pt-BR" u="sng" smtClean="0"/>
              <a:t>formas de expressar uma mesma idéia</a:t>
            </a:r>
            <a:r>
              <a:rPr lang="pt-BR" smtClean="0"/>
              <a:t> são bastante numerosas.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5539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10C2DF0-159B-441E-9C05-4B48518FF682}" type="slidenum">
              <a:rPr lang="pt-BR"/>
              <a:pPr/>
              <a:t>55</a:t>
            </a:fld>
            <a:endParaRPr lang="pt-BR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Análise de Casos de Uso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Essa técnica é também chamada de </a:t>
            </a:r>
            <a:r>
              <a:rPr lang="pt-BR" u="sng" smtClean="0"/>
              <a:t>identificação dirigida por casos de uso</a:t>
            </a:r>
            <a:r>
              <a:rPr lang="pt-BR" smtClean="0"/>
              <a:t>, e é um caso particular da ATA.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Técnica preconizada pelo Processo Unificado.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Nesta técnica, o MCU é utilizado como ponto de partida. 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Premissa: um caso de uso corresponde a um </a:t>
            </a:r>
            <a:r>
              <a:rPr lang="pt-BR" u="sng" smtClean="0"/>
              <a:t>comportamento específico</a:t>
            </a:r>
            <a:r>
              <a:rPr lang="pt-BR" smtClean="0"/>
              <a:t> do SSOO. Esse comportamento somente pode ser produzido por objetos que compõem o sistema. 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Em outras palavras, a realização de um caso de uso é responsabilidade de um conjunto de objetos que devem colaborar para produzir o resultado daquele caso de uso.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Com base nisso, o modelador aplica a técnica de análise dos casos de uso para identificar as classes necessárias à produção do comportamento que está documentado na descrição do caso de uso.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656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63473AF-000D-47EA-A925-DAC5DC94D88A}" type="slidenum">
              <a:rPr lang="pt-BR"/>
              <a:pPr/>
              <a:t>56</a:t>
            </a:fld>
            <a:endParaRPr lang="pt-BR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Análise de Casos de Uso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/>
            <a:r>
              <a:rPr lang="pt-BR" smtClean="0"/>
              <a:t>Procedimento de aplicação:</a:t>
            </a:r>
          </a:p>
          <a:p>
            <a:pPr lvl="1" eaLnBrk="1" hangingPunct="1"/>
            <a:r>
              <a:rPr lang="pt-BR" smtClean="0"/>
              <a:t>O modelador estuda a descrição textual de cada caso de uso para identificar classes candidatas. </a:t>
            </a:r>
          </a:p>
          <a:p>
            <a:pPr lvl="1" eaLnBrk="1" hangingPunct="1"/>
            <a:r>
              <a:rPr lang="pt-BR" smtClean="0"/>
              <a:t>Para cada caso de uso, se texto (fluxos principal, alternativos e de exceção, pós-condições e pré-condições, etc.) é analisado. </a:t>
            </a:r>
          </a:p>
          <a:p>
            <a:pPr lvl="1" eaLnBrk="1" hangingPunct="1"/>
            <a:r>
              <a:rPr lang="pt-BR" smtClean="0"/>
              <a:t>Na análise de certo caso de uso, o modelador tenta identificar classes que possam fornecer o comportamento do mesmo. </a:t>
            </a:r>
          </a:p>
          <a:p>
            <a:pPr lvl="1" eaLnBrk="1" hangingPunct="1"/>
            <a:r>
              <a:rPr lang="pt-BR" smtClean="0"/>
              <a:t>Na medida em que os casos de uso são analisados um a um, as classes do SSOO são identificadas. </a:t>
            </a:r>
          </a:p>
          <a:p>
            <a:pPr lvl="1" eaLnBrk="1" hangingPunct="1"/>
            <a:r>
              <a:rPr lang="pt-BR" smtClean="0"/>
              <a:t>Quando </a:t>
            </a:r>
            <a:r>
              <a:rPr lang="pt-BR" u="sng" smtClean="0"/>
              <a:t>todos</a:t>
            </a:r>
            <a:r>
              <a:rPr lang="pt-BR" smtClean="0"/>
              <a:t> os casos de uso tiverem sido analisados, todas as classes (ou pelo menos a grande maioria delas) terão sido identificadas.</a:t>
            </a:r>
          </a:p>
          <a:p>
            <a:pPr eaLnBrk="1" hangingPunct="1"/>
            <a:r>
              <a:rPr lang="pt-BR" smtClean="0"/>
              <a:t>Na aplicação deste procedimento, podemos utilizar as </a:t>
            </a:r>
            <a:r>
              <a:rPr lang="pt-BR" b="1" smtClean="0"/>
              <a:t>categorização BCE</a:t>
            </a:r>
            <a:r>
              <a:rPr lang="pt-BR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758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BF970B7-D0BA-480E-AAC8-155CD003EE96}" type="slidenum">
              <a:rPr lang="pt-BR"/>
              <a:pPr/>
              <a:t>57</a:t>
            </a:fld>
            <a:endParaRPr lang="pt-BR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Categorização BCE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457200" indent="-457200" eaLnBrk="1" hangingPunct="1"/>
            <a:r>
              <a:rPr lang="pt-BR" smtClean="0"/>
              <a:t>Na categorização BCE, os objetos de um SSOO são agrupados de acordo com o tipo de responsabilidade a eles atribuída.</a:t>
            </a:r>
          </a:p>
          <a:p>
            <a:pPr marL="838200" lvl="1" indent="-381000" eaLnBrk="1" hangingPunct="1"/>
            <a:r>
              <a:rPr lang="pt-BR" smtClean="0"/>
              <a:t>objetos de </a:t>
            </a:r>
            <a:r>
              <a:rPr lang="pt-BR" smtClean="0">
                <a:solidFill>
                  <a:srgbClr val="FF3300"/>
                </a:solidFill>
              </a:rPr>
              <a:t>entidade</a:t>
            </a:r>
            <a:r>
              <a:rPr lang="pt-BR" smtClean="0"/>
              <a:t>: usualmente objetos do domínio do problema</a:t>
            </a:r>
          </a:p>
          <a:p>
            <a:pPr marL="838200" lvl="1" indent="-381000" eaLnBrk="1" hangingPunct="1"/>
            <a:r>
              <a:rPr lang="pt-BR" smtClean="0"/>
              <a:t>objetos de </a:t>
            </a:r>
            <a:r>
              <a:rPr lang="pt-BR" smtClean="0">
                <a:solidFill>
                  <a:srgbClr val="FF3300"/>
                </a:solidFill>
              </a:rPr>
              <a:t>fronteira</a:t>
            </a:r>
            <a:r>
              <a:rPr lang="pt-BR" smtClean="0"/>
              <a:t>: atores interagem com esses objetos </a:t>
            </a:r>
          </a:p>
          <a:p>
            <a:pPr marL="838200" lvl="1" indent="-381000" eaLnBrk="1" hangingPunct="1"/>
            <a:r>
              <a:rPr lang="pt-BR" smtClean="0"/>
              <a:t>objetos de </a:t>
            </a:r>
            <a:r>
              <a:rPr lang="pt-BR" smtClean="0">
                <a:solidFill>
                  <a:srgbClr val="FF3300"/>
                </a:solidFill>
              </a:rPr>
              <a:t>controle</a:t>
            </a:r>
            <a:r>
              <a:rPr lang="pt-BR" smtClean="0"/>
              <a:t>: servem como intermediários entre objetos de fronteira e de entidade, definindo o comportamento de um caso de uso específico.</a:t>
            </a:r>
            <a:endParaRPr lang="pt-BR" sz="2400" smtClean="0"/>
          </a:p>
          <a:p>
            <a:pPr marL="457200" indent="-457200" eaLnBrk="1" hangingPunct="1"/>
            <a:r>
              <a:rPr lang="pt-BR" smtClean="0"/>
              <a:t>Categorização proposta por Ivar Jacobson em1992.</a:t>
            </a:r>
          </a:p>
          <a:p>
            <a:pPr marL="838200" lvl="1" indent="-381000" eaLnBrk="1" hangingPunct="1"/>
            <a:r>
              <a:rPr lang="pt-BR" smtClean="0"/>
              <a:t>Possui correspondência (mas não equivalência!) com o framework </a:t>
            </a:r>
            <a:r>
              <a:rPr lang="pt-BR" i="1" smtClean="0"/>
              <a:t>model-view-controller</a:t>
            </a:r>
            <a:r>
              <a:rPr lang="pt-BR" smtClean="0"/>
              <a:t> (MVC)</a:t>
            </a:r>
          </a:p>
          <a:p>
            <a:pPr marL="838200" lvl="1" indent="-381000" eaLnBrk="1" hangingPunct="1"/>
            <a:r>
              <a:rPr lang="pt-BR" smtClean="0"/>
              <a:t>Ligação entre análise (o que; problema) e projeto (como; solução)</a:t>
            </a:r>
          </a:p>
          <a:p>
            <a:pPr marL="457200" indent="-457200" eaLnBrk="1" hangingPunct="1"/>
            <a:r>
              <a:rPr lang="pt-BR" smtClean="0"/>
              <a:t>Estereótipos na UML: </a:t>
            </a:r>
            <a:r>
              <a:rPr lang="pt-BR" smtClean="0">
                <a:solidFill>
                  <a:srgbClr val="000000"/>
                </a:solidFill>
              </a:rPr>
              <a:t>«boundary», «entity», «control»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8196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1FC7274-AE84-4E7D-90B2-7890E5171933}" type="slidenum">
              <a:rPr lang="pt-BR"/>
              <a:pPr/>
              <a:t>58</a:t>
            </a:fld>
            <a:endParaRPr lang="pt-BR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Objetos de Entidade </a:t>
            </a:r>
          </a:p>
        </p:txBody>
      </p:sp>
      <p:graphicFrame>
        <p:nvGraphicFramePr>
          <p:cNvPr id="8194" name="Object 3">
            <a:hlinkClick r:id="" action="ppaction://ole?verb=0"/>
          </p:cNvPr>
          <p:cNvGraphicFramePr>
            <a:graphicFrameLocks/>
          </p:cNvGraphicFramePr>
          <p:nvPr>
            <p:ph sz="half" idx="2"/>
          </p:nvPr>
        </p:nvGraphicFramePr>
        <p:xfrm>
          <a:off x="7985125" y="188913"/>
          <a:ext cx="908050" cy="1008062"/>
        </p:xfrm>
        <a:graphic>
          <a:graphicData uri="http://schemas.openxmlformats.org/presentationml/2006/ole">
            <p:oleObj spid="_x0000_s8194" r:id="rId3" imgW="1860480" imgH="3004920" progId="">
              <p:embed/>
            </p:oleObj>
          </a:graphicData>
        </a:graphic>
      </p:graphicFrame>
      <p:sp>
        <p:nvSpPr>
          <p:cNvPr id="81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 smtClean="0"/>
              <a:t>Repositório para </a:t>
            </a:r>
            <a:r>
              <a:rPr lang="pt-BR" sz="2800" b="1" i="1" smtClean="0"/>
              <a:t>informações</a:t>
            </a:r>
            <a:r>
              <a:rPr lang="pt-BR" sz="2800" smtClean="0"/>
              <a:t> e as </a:t>
            </a:r>
            <a:r>
              <a:rPr lang="pt-BR" sz="2800" b="1" i="1" smtClean="0"/>
              <a:t>regras de negócio</a:t>
            </a:r>
            <a:r>
              <a:rPr lang="pt-BR" sz="2800" smtClean="0"/>
              <a:t> manipuladas pelo sistema.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Representam conceitos do domínio do negócio.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Características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Normalmente armazenam informações </a:t>
            </a:r>
            <a:r>
              <a:rPr lang="pt-BR" sz="2400" u="sng" smtClean="0"/>
              <a:t>persistentes</a:t>
            </a:r>
            <a:r>
              <a:rPr lang="pt-BR" sz="24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Várias instâncias da mesma entidade existindo no sistema.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Participam de vários casos de uso e têm ciclo de vida longo.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Exemplo: 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Um objeto </a:t>
            </a:r>
            <a:r>
              <a:rPr lang="pt-BR" sz="2400" i="1" smtClean="0"/>
              <a:t>Pedido</a:t>
            </a:r>
            <a:r>
              <a:rPr lang="pt-BR" sz="2400" smtClean="0"/>
              <a:t> participa dos casos de uso </a:t>
            </a:r>
            <a:r>
              <a:rPr lang="pt-BR" sz="2400" i="1" smtClean="0"/>
              <a:t>Realizar Pedido</a:t>
            </a:r>
            <a:r>
              <a:rPr lang="pt-BR" sz="2400" smtClean="0"/>
              <a:t> e </a:t>
            </a:r>
            <a:r>
              <a:rPr lang="pt-BR" sz="2400" i="1" smtClean="0"/>
              <a:t>Atualizar Estoque</a:t>
            </a:r>
            <a:r>
              <a:rPr lang="pt-BR" sz="2400" smtClean="0"/>
              <a:t>. Este objeto pode </a:t>
            </a:r>
            <a:r>
              <a:rPr lang="pt-BR" sz="2400" u="sng" smtClean="0"/>
              <a:t>existir</a:t>
            </a:r>
            <a:r>
              <a:rPr lang="pt-BR" sz="2400" smtClean="0"/>
              <a:t> por diversos anos ou mesmo tanto quanto o próprio sistema.</a:t>
            </a:r>
          </a:p>
        </p:txBody>
      </p:sp>
      <p:pic>
        <p:nvPicPr>
          <p:cNvPr id="819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33400"/>
            <a:ext cx="6858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9220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734B2E-9CC0-4630-9D7F-EB794871AAA0}" type="slidenum">
              <a:rPr lang="pt-BR"/>
              <a:pPr/>
              <a:t>59</a:t>
            </a:fld>
            <a:endParaRPr lang="pt-BR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Objetos de Fronteira </a:t>
            </a: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>
            <p:ph sz="half" idx="2"/>
          </p:nvPr>
        </p:nvGraphicFramePr>
        <p:xfrm>
          <a:off x="8083550" y="44450"/>
          <a:ext cx="881063" cy="1296988"/>
        </p:xfrm>
        <a:graphic>
          <a:graphicData uri="http://schemas.openxmlformats.org/presentationml/2006/ole">
            <p:oleObj spid="_x0000_s9218" name="Clip" r:id="rId3" imgW="2793960" imgH="4113360" progId="MS_ClipArt_Gallery.2">
              <p:embed/>
            </p:oleObj>
          </a:graphicData>
        </a:graphic>
      </p:graphicFrame>
      <p:sp>
        <p:nvSpPr>
          <p:cNvPr id="922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mtClean="0"/>
              <a:t>Realizam a comunicação do sistema com os atores.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traduzem os eventos gerados por um ator em eventos relevantes ao sistema </a:t>
            </a:r>
            <a:r>
              <a:rPr lang="pt-BR" smtClean="0">
                <a:sym typeface="Wingdings" pitchFamily="2" charset="2"/>
              </a:rPr>
              <a:t> eventos de sistema.</a:t>
            </a:r>
            <a:endParaRPr lang="pt-BR" smtClean="0"/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também são responsáveis por apresentar os resultados de uma interação dos objetos em algo inteligível pelo ator.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Existem para que o sistema se comunique com o mundo exterior.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Por conseqüência, são altamente dependentes do ambiente.</a:t>
            </a:r>
          </a:p>
          <a:p>
            <a:pPr eaLnBrk="1" hangingPunct="1">
              <a:lnSpc>
                <a:spcPct val="80000"/>
              </a:lnSpc>
            </a:pPr>
            <a:r>
              <a:rPr lang="pt-BR" smtClean="0"/>
              <a:t>Há dois tipos principais de objetos de fronteira: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Os que se comunicam com o usuário (atores humanos): relatórios, páginas HTML, interfaces gráfica desktop, etc.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mtClean="0"/>
              <a:t>Os que se comunicam com atores não-humanos (outros sistemas ou dispositivos): protocolos de comunicação.</a:t>
            </a:r>
          </a:p>
        </p:txBody>
      </p:sp>
      <p:pic>
        <p:nvPicPr>
          <p:cNvPr id="922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536575"/>
            <a:ext cx="9144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2150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B8F825-FB08-43C0-92DB-863026F661E2}" type="slidenum">
              <a:rPr lang="pt-BR"/>
              <a:pPr/>
              <a:t>6</a:t>
            </a:fld>
            <a:endParaRPr lang="pt-BR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Objetivo da Modelagem de Classes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800" smtClean="0"/>
              <a:t>O objetivo da modelagem de classes de análise é prover respostas para as seguintes perguntas:</a:t>
            </a:r>
          </a:p>
          <a:p>
            <a:pPr lvl="1" eaLnBrk="1" hangingPunct="1"/>
            <a:r>
              <a:rPr lang="pt-BR" sz="2400" smtClean="0"/>
              <a:t>Por definição um sistema OO é composto de objetos...em um nível alto de abstração, que objetos constituem o sistema em questão?</a:t>
            </a:r>
          </a:p>
          <a:p>
            <a:pPr lvl="1" eaLnBrk="1" hangingPunct="1"/>
            <a:r>
              <a:rPr lang="pt-BR" sz="2400" smtClean="0"/>
              <a:t>Quais são as classes candidatas?</a:t>
            </a:r>
          </a:p>
          <a:p>
            <a:pPr lvl="1" eaLnBrk="1" hangingPunct="1"/>
            <a:r>
              <a:rPr lang="pt-BR" sz="2400" smtClean="0"/>
              <a:t>Como as </a:t>
            </a:r>
            <a:r>
              <a:rPr lang="en-US" sz="2400" smtClean="0"/>
              <a:t>classes do sistema </a:t>
            </a:r>
            <a:r>
              <a:rPr lang="pt-BR" sz="2400" smtClean="0"/>
              <a:t>estão relacionadas entre si?</a:t>
            </a:r>
          </a:p>
          <a:p>
            <a:pPr lvl="1" eaLnBrk="1" hangingPunct="1"/>
            <a:r>
              <a:rPr lang="pt-BR" sz="2400" smtClean="0"/>
              <a:t>Quais são as responsabilidades de cada classe?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10244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41AC379-F540-4045-A8F4-D90FB0C410F9}" type="slidenum">
              <a:rPr lang="pt-BR"/>
              <a:pPr/>
              <a:t>60</a:t>
            </a:fld>
            <a:endParaRPr lang="pt-BR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Objetos de Controle </a:t>
            </a:r>
          </a:p>
        </p:txBody>
      </p:sp>
      <p:graphicFrame>
        <p:nvGraphicFramePr>
          <p:cNvPr id="10242" name="Object 3">
            <a:hlinkClick r:id="" action="ppaction://ole?verb=0"/>
          </p:cNvPr>
          <p:cNvGraphicFramePr>
            <a:graphicFrameLocks/>
          </p:cNvGraphicFramePr>
          <p:nvPr>
            <p:ph sz="half" idx="2"/>
          </p:nvPr>
        </p:nvGraphicFramePr>
        <p:xfrm>
          <a:off x="6732588" y="115888"/>
          <a:ext cx="2071687" cy="1176337"/>
        </p:xfrm>
        <a:graphic>
          <a:graphicData uri="http://schemas.openxmlformats.org/presentationml/2006/ole">
            <p:oleObj spid="_x0000_s10242" r:id="rId4" imgW="3835080" imgH="3228840" progId="">
              <p:embed/>
            </p:oleObj>
          </a:graphicData>
        </a:graphic>
      </p:graphicFrame>
      <p:sp>
        <p:nvSpPr>
          <p:cNvPr id="1024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noFill/>
        </p:spPr>
        <p:txBody>
          <a:bodyPr/>
          <a:lstStyle/>
          <a:p>
            <a:pPr eaLnBrk="1" hangingPunct="1"/>
            <a:r>
              <a:rPr lang="pt-BR" smtClean="0"/>
              <a:t>São a “ponte de comunicação” entre objetos de fronteira e objetos de entidade.</a:t>
            </a:r>
          </a:p>
          <a:p>
            <a:pPr eaLnBrk="1" hangingPunct="1"/>
            <a:r>
              <a:rPr lang="pt-BR" smtClean="0"/>
              <a:t>Responsáveis por </a:t>
            </a:r>
            <a:r>
              <a:rPr lang="pt-BR" u="sng" smtClean="0"/>
              <a:t>controlar a lógica de execução</a:t>
            </a:r>
            <a:r>
              <a:rPr lang="pt-BR" smtClean="0"/>
              <a:t> correspondente </a:t>
            </a:r>
            <a:r>
              <a:rPr lang="pt-BR" u="sng" smtClean="0"/>
              <a:t>a um caso de uso</a:t>
            </a:r>
            <a:r>
              <a:rPr lang="pt-BR" smtClean="0"/>
              <a:t>.</a:t>
            </a:r>
          </a:p>
          <a:p>
            <a:pPr eaLnBrk="1" hangingPunct="1"/>
            <a:r>
              <a:rPr lang="pt-BR" smtClean="0"/>
              <a:t>Decidem o que o sistema deve fazer quando um evento de sistema ocorre.</a:t>
            </a:r>
          </a:p>
          <a:p>
            <a:pPr lvl="1" eaLnBrk="1" hangingPunct="1"/>
            <a:r>
              <a:rPr lang="pt-BR" smtClean="0"/>
              <a:t>Eles realizam o controle do processamento</a:t>
            </a:r>
          </a:p>
          <a:p>
            <a:pPr lvl="1" eaLnBrk="1" hangingPunct="1"/>
            <a:r>
              <a:rPr lang="pt-BR" smtClean="0"/>
              <a:t>Agem como </a:t>
            </a:r>
            <a:r>
              <a:rPr lang="pt-BR" b="1" i="1" smtClean="0"/>
              <a:t>gerentes</a:t>
            </a:r>
            <a:r>
              <a:rPr lang="pt-BR" smtClean="0"/>
              <a:t> (coordenadores, controladores) dos outros objetos para a realização de um caso de uso.</a:t>
            </a:r>
          </a:p>
          <a:p>
            <a:pPr eaLnBrk="1" hangingPunct="1"/>
            <a:r>
              <a:rPr lang="pt-BR" smtClean="0"/>
              <a:t>Traduzem </a:t>
            </a:r>
            <a:r>
              <a:rPr lang="pt-BR" b="1" u="sng" smtClean="0"/>
              <a:t>eventos de sistema</a:t>
            </a:r>
            <a:r>
              <a:rPr lang="pt-BR" smtClean="0"/>
              <a:t> em operações que devem ser realizadas pelos demais objetos.</a:t>
            </a:r>
          </a:p>
        </p:txBody>
      </p:sp>
      <p:pic>
        <p:nvPicPr>
          <p:cNvPr id="1024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536575"/>
            <a:ext cx="685800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861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B211A79-2405-4E27-9F7D-FE84869F1760}" type="slidenum">
              <a:rPr lang="pt-BR"/>
              <a:pPr/>
              <a:t>61</a:t>
            </a:fld>
            <a:endParaRPr lang="pt-BR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Importância da Categorização BCE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000" smtClean="0"/>
              <a:t>A categorização BCE parte do princípio de que cada objeto em um SSOO é especialista em realizar um de três tipos de tarefa, a saber: </a:t>
            </a:r>
          </a:p>
          <a:p>
            <a:pPr lvl="1" eaLnBrk="1" hangingPunct="1"/>
            <a:r>
              <a:rPr lang="pt-BR" sz="1800" smtClean="0"/>
              <a:t>se comunicar com atores (</a:t>
            </a:r>
            <a:r>
              <a:rPr lang="pt-BR" sz="1800" b="1" smtClean="0"/>
              <a:t>fronteira</a:t>
            </a:r>
            <a:r>
              <a:rPr lang="pt-BR" sz="1800" smtClean="0"/>
              <a:t>), </a:t>
            </a:r>
          </a:p>
          <a:p>
            <a:pPr lvl="1" eaLnBrk="1" hangingPunct="1"/>
            <a:r>
              <a:rPr lang="pt-BR" sz="1800" smtClean="0"/>
              <a:t>manter as informações (</a:t>
            </a:r>
            <a:r>
              <a:rPr lang="pt-BR" sz="1800" b="1" smtClean="0"/>
              <a:t>entidade</a:t>
            </a:r>
            <a:r>
              <a:rPr lang="pt-BR" sz="1800" smtClean="0"/>
              <a:t>) ou </a:t>
            </a:r>
          </a:p>
          <a:p>
            <a:pPr lvl="1" eaLnBrk="1" hangingPunct="1"/>
            <a:r>
              <a:rPr lang="pt-BR" sz="1800" smtClean="0"/>
              <a:t>coordenar a realização de um caso de uso (</a:t>
            </a:r>
            <a:r>
              <a:rPr lang="pt-BR" sz="1800" b="1" smtClean="0"/>
              <a:t>controle</a:t>
            </a:r>
            <a:r>
              <a:rPr lang="pt-BR" sz="1800" smtClean="0"/>
              <a:t>).</a:t>
            </a:r>
          </a:p>
          <a:p>
            <a:pPr eaLnBrk="1" hangingPunct="1"/>
            <a:r>
              <a:rPr lang="pt-BR" sz="2000" smtClean="0"/>
              <a:t>A categorização BCE é uma “receita de bolo” para identificar objetos participantes da realização de um caso de uso.</a:t>
            </a:r>
          </a:p>
          <a:p>
            <a:pPr eaLnBrk="1" hangingPunct="1"/>
            <a:r>
              <a:rPr lang="pt-BR" smtClean="0"/>
              <a:t>A importância dessa categorização está relacionada à capacidade de </a:t>
            </a:r>
            <a:r>
              <a:rPr lang="pt-BR" u="sng" smtClean="0"/>
              <a:t>adaptação a eventuais mudanças</a:t>
            </a:r>
            <a:r>
              <a:rPr lang="pt-BR" smtClean="0"/>
              <a:t>.</a:t>
            </a:r>
          </a:p>
          <a:p>
            <a:pPr lvl="1" eaLnBrk="1" hangingPunct="1"/>
            <a:r>
              <a:rPr lang="pt-BR" smtClean="0"/>
              <a:t>Se cada objeto tem atribuições específicas dentro do sistema, mudanças podem ser </a:t>
            </a:r>
            <a:r>
              <a:rPr lang="pt-BR" u="sng" smtClean="0"/>
              <a:t>menos complexas</a:t>
            </a:r>
            <a:r>
              <a:rPr lang="pt-BR" smtClean="0"/>
              <a:t> e </a:t>
            </a:r>
            <a:r>
              <a:rPr lang="pt-BR" u="sng" smtClean="0"/>
              <a:t>mais localizadas</a:t>
            </a:r>
            <a:r>
              <a:rPr lang="pt-BR" smtClean="0"/>
              <a:t>.</a:t>
            </a:r>
          </a:p>
          <a:p>
            <a:pPr lvl="1" eaLnBrk="1" hangingPunct="1"/>
            <a:r>
              <a:rPr lang="pt-BR" smtClean="0"/>
              <a:t>Uma modificação em uma parte do sistema tem menos possibilidades de resultar em mudanças em outras partes.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963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BA8F1BC-DB93-4AD1-AD4D-71F80E7F0A26}" type="slidenum">
              <a:rPr lang="pt-BR"/>
              <a:pPr/>
              <a:t>62</a:t>
            </a:fld>
            <a:endParaRPr lang="pt-BR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Visões de Classes Participantes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eaLnBrk="1" hangingPunct="1"/>
            <a:r>
              <a:rPr lang="pt-BR" smtClean="0"/>
              <a:t>Uma </a:t>
            </a:r>
            <a:r>
              <a:rPr lang="pt-BR" smtClean="0">
                <a:solidFill>
                  <a:srgbClr val="FF3300"/>
                </a:solidFill>
              </a:rPr>
              <a:t>Visão de Classes Participantes</a:t>
            </a:r>
            <a:r>
              <a:rPr lang="pt-BR" smtClean="0"/>
              <a:t> (VCP) é um diagrama das classes cujos objetos participam da realização de determinado caso de uso.</a:t>
            </a:r>
          </a:p>
          <a:p>
            <a:pPr lvl="1" eaLnBrk="1" hangingPunct="1"/>
            <a:r>
              <a:rPr lang="pt-BR" smtClean="0"/>
              <a:t>É uma recomendação do UP (Unified Process). UP: “definir uma VCP por caso de uso”</a:t>
            </a:r>
          </a:p>
          <a:p>
            <a:pPr lvl="1" eaLnBrk="1" hangingPunct="1"/>
            <a:r>
              <a:rPr lang="pt-BR" smtClean="0"/>
              <a:t>Termo original: </a:t>
            </a:r>
            <a:r>
              <a:rPr lang="pt-BR" i="1" smtClean="0"/>
              <a:t>View Of Participating Classes</a:t>
            </a:r>
            <a:r>
              <a:rPr lang="pt-BR" smtClean="0"/>
              <a:t> (VOPC).</a:t>
            </a:r>
          </a:p>
          <a:p>
            <a:pPr eaLnBrk="1" hangingPunct="1"/>
            <a:r>
              <a:rPr lang="pt-BR" smtClean="0"/>
              <a:t>Em uma VCP, são representados objetos de fronteira, de entidade e de controle </a:t>
            </a:r>
            <a:r>
              <a:rPr lang="pt-BR" u="sng" smtClean="0"/>
              <a:t>para um caso de uso particular</a:t>
            </a:r>
            <a:r>
              <a:rPr lang="pt-BR" smtClean="0"/>
              <a:t>.</a:t>
            </a:r>
          </a:p>
          <a:p>
            <a:pPr eaLnBrk="1" hangingPunct="1"/>
            <a:r>
              <a:rPr lang="pt-BR" smtClean="0"/>
              <a:t>Uma VCP é definida através da utilização da categorização BCE previamente descrita...vide próximo slide.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11268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708526-06B6-409B-BF8B-791C94584311}" type="slidenum">
              <a:rPr lang="pt-BR"/>
              <a:pPr/>
              <a:t>63</a:t>
            </a:fld>
            <a:endParaRPr lang="pt-BR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Estrutura de uma VCP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>
            <p:ph idx="1"/>
          </p:nvPr>
        </p:nvGraphicFramePr>
        <p:xfrm>
          <a:off x="1908175" y="2781300"/>
          <a:ext cx="5183188" cy="3816350"/>
        </p:xfrm>
        <a:graphic>
          <a:graphicData uri="http://schemas.openxmlformats.org/presentationml/2006/ole">
            <p:oleObj spid="_x0000_s11266" name="Visio" r:id="rId3" imgW="3240643" imgH="2385060" progId="Visio.Drawing.6">
              <p:embed/>
            </p:oleObj>
          </a:graphicData>
        </a:graphic>
      </p:graphicFrame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457200" y="1600200"/>
            <a:ext cx="8435975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pt-BR" sz="2400">
                <a:latin typeface="Times New Roman" pitchFamily="18" charset="0"/>
              </a:rPr>
              <a:t>Uma VCP representa a estrutura das classes que participam da realização de um caso de uso em particular.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70659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3A57A8-8924-416A-8EA8-D5B2ECE84F8C}" type="slidenum">
              <a:rPr lang="pt-BR"/>
              <a:pPr/>
              <a:t>64</a:t>
            </a:fld>
            <a:endParaRPr lang="pt-BR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Construção de uma VCP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Para cada caso de uso:</a:t>
            </a:r>
          </a:p>
          <a:p>
            <a:pPr lvl="1" eaLnBrk="1" hangingPunct="1"/>
            <a:r>
              <a:rPr lang="pt-BR" smtClean="0"/>
              <a:t>Adicione uma fronteira para cada elemento de interface gráfica principal, tais com uma tela (formulário) ou relatório.</a:t>
            </a:r>
          </a:p>
          <a:p>
            <a:pPr lvl="1" eaLnBrk="1" hangingPunct="1"/>
            <a:r>
              <a:rPr lang="pt-BR" smtClean="0"/>
              <a:t>Adicione uma fronteira para cada ator não-humano (por exemplo, outro sistema).</a:t>
            </a:r>
          </a:p>
          <a:p>
            <a:pPr lvl="1" eaLnBrk="1" hangingPunct="1"/>
            <a:r>
              <a:rPr lang="pt-BR" smtClean="0"/>
              <a:t>Adicione um ou mais controladores para gerenciar o processo de realização do caso de uso.</a:t>
            </a:r>
          </a:p>
          <a:p>
            <a:pPr lvl="1" eaLnBrk="1" hangingPunct="1"/>
            <a:r>
              <a:rPr lang="pt-BR" smtClean="0"/>
              <a:t>Adicione uma entidade para cada conceito do negócio.</a:t>
            </a:r>
          </a:p>
          <a:p>
            <a:pPr lvl="2" eaLnBrk="1" hangingPunct="1"/>
            <a:r>
              <a:rPr lang="pt-BR" smtClean="0"/>
              <a:t>Esses objetos são originários do modelo conceitual.</a:t>
            </a:r>
          </a:p>
          <a:p>
            <a:pPr eaLnBrk="1" hangingPunct="1"/>
            <a:r>
              <a:rPr lang="pt-BR" smtClean="0"/>
              <a:t>Os estereótipos gráficos definidos pela UML podem ser utilizados.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71683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E188810-8E82-4640-A7A6-E008C0DD492A}" type="slidenum">
              <a:rPr lang="pt-BR"/>
              <a:pPr/>
              <a:t>65</a:t>
            </a:fld>
            <a:endParaRPr lang="pt-BR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VCP (exemplo) – Realizar Inscrição</a:t>
            </a:r>
          </a:p>
        </p:txBody>
      </p:sp>
      <p:pic>
        <p:nvPicPr>
          <p:cNvPr id="71685" name="Picture 3" descr="Figura_05_47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7950" y="1628775"/>
            <a:ext cx="8856663" cy="49291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7270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4549B95-27E5-4BC7-A028-AC7982AEC9F1}" type="slidenum">
              <a:rPr lang="pt-BR"/>
              <a:pPr/>
              <a:t>66</a:t>
            </a:fld>
            <a:endParaRPr lang="pt-BR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eaLnBrk="1" hangingPunct="1"/>
            <a:r>
              <a:rPr lang="pt-BR" smtClean="0"/>
              <a:t>Regras Estruturais em uma VCP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800" smtClean="0"/>
              <a:t>Durante a fase de análise, use as regras a seguir para definir a VCP para um caso de uso.</a:t>
            </a:r>
          </a:p>
          <a:p>
            <a:pPr lvl="1" eaLnBrk="1" hangingPunct="1"/>
            <a:r>
              <a:rPr lang="pt-BR" sz="2400" smtClean="0"/>
              <a:t>Atores somente podem interagir com objetos de fronteira. </a:t>
            </a:r>
          </a:p>
          <a:p>
            <a:pPr lvl="1" eaLnBrk="1" hangingPunct="1"/>
            <a:r>
              <a:rPr lang="pt-BR" sz="2400" smtClean="0"/>
              <a:t>Objetos de fronteira somente podem interagir com controladores e atores. </a:t>
            </a:r>
          </a:p>
          <a:p>
            <a:pPr lvl="1" eaLnBrk="1" hangingPunct="1"/>
            <a:r>
              <a:rPr lang="pt-BR" sz="2400" smtClean="0"/>
              <a:t>Objetos de entidade somente podem interagir (receber requisições) com controladores. </a:t>
            </a:r>
          </a:p>
          <a:p>
            <a:pPr lvl="1" eaLnBrk="1" hangingPunct="1"/>
            <a:r>
              <a:rPr lang="pt-BR" sz="2400" smtClean="0"/>
              <a:t>Controladores somente podem interagir com objetos de fronteira e objetos de entidade, e com (eventuais) outros controladores.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7373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9D38D57-1B1F-4BA4-919B-F2DCF0465345}" type="slidenum">
              <a:rPr lang="pt-BR"/>
              <a:pPr/>
              <a:t>67</a:t>
            </a:fld>
            <a:endParaRPr lang="pt-BR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Padrões de Análise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pt-BR" smtClean="0"/>
              <a:t>Após produzir diversos modelos para um mesmo domínio, é natural que um modelador comece a identificar </a:t>
            </a:r>
            <a:r>
              <a:rPr lang="pt-BR" u="sng" smtClean="0"/>
              <a:t>características comuns</a:t>
            </a:r>
            <a:r>
              <a:rPr lang="pt-BR" smtClean="0"/>
              <a:t> entre esses modelos.</a:t>
            </a:r>
          </a:p>
          <a:p>
            <a:pPr marL="457200" indent="-457200" eaLnBrk="1" hangingPunct="1"/>
            <a:r>
              <a:rPr lang="pt-BR" smtClean="0"/>
              <a:t>Em particular, um mesmo conjunto de classes ou colaborações entre objetos costuma </a:t>
            </a:r>
            <a:r>
              <a:rPr lang="pt-BR" u="sng" smtClean="0"/>
              <a:t>recorrer</a:t>
            </a:r>
            <a:r>
              <a:rPr lang="pt-BR" smtClean="0"/>
              <a:t>, com algumas pequenas diferenças, em todos os sistemas desenvolvidos para o domínio em questão.</a:t>
            </a:r>
          </a:p>
          <a:p>
            <a:pPr marL="838200" lvl="1" indent="-381000" eaLnBrk="1" hangingPunct="1"/>
            <a:r>
              <a:rPr lang="pt-BR" smtClean="0"/>
              <a:t>Quantos modelos de classes já foram construídos que possuem os conceitos Cliente, Produto, Fornecedor, Departamento, etc? </a:t>
            </a:r>
          </a:p>
          <a:p>
            <a:pPr marL="838200" lvl="1" indent="-381000" eaLnBrk="1" hangingPunct="1"/>
            <a:r>
              <a:rPr lang="pt-BR" smtClean="0"/>
              <a:t>Quantos outros já foram construídos que possuíam os conceitos Ordem de Compra, Ordem de Venda, Orçamento, Contrato, etc?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7475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495148A-E977-4FD9-B900-08CDBB0D24B4}" type="slidenum">
              <a:rPr lang="pt-BR"/>
              <a:pPr/>
              <a:t>68</a:t>
            </a:fld>
            <a:endParaRPr lang="pt-BR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Padrões de Análise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A identificação de características comuns acontece em conseqüência do </a:t>
            </a:r>
            <a:r>
              <a:rPr lang="pt-BR" u="sng" smtClean="0"/>
              <a:t>ganho de experiência</a:t>
            </a:r>
            <a:r>
              <a:rPr lang="pt-BR" smtClean="0"/>
              <a:t> do modelador em determinado domínio de problema.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Ao reconhecer processos e estruturas comuns em um domínio, o modelador pode descrever (catalogar) a </a:t>
            </a:r>
            <a:r>
              <a:rPr lang="pt-BR" u="sng" smtClean="0"/>
              <a:t>essência</a:t>
            </a:r>
            <a:r>
              <a:rPr lang="pt-BR" smtClean="0"/>
              <a:t> dos mesmos, dando origem a </a:t>
            </a:r>
            <a:r>
              <a:rPr lang="pt-BR" b="1" i="1" smtClean="0"/>
              <a:t>padrões de software</a:t>
            </a:r>
            <a:r>
              <a:rPr lang="pt-BR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Quando o problema correspondente ao descrito em um padrão de software acontecer novamente, um modelador pode utilizar a solução descrita no catálogo.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A aplicação desse processo permite que o desenvolvimento de determinado aspecto de um SSOO seja feito de forma </a:t>
            </a:r>
            <a:r>
              <a:rPr lang="pt-BR" u="sng" smtClean="0"/>
              <a:t>mais rápida</a:t>
            </a:r>
            <a:r>
              <a:rPr lang="pt-BR" smtClean="0"/>
              <a:t> e </a:t>
            </a:r>
            <a:r>
              <a:rPr lang="pt-BR" u="sng" smtClean="0"/>
              <a:t>menos suscetível a erros</a:t>
            </a:r>
            <a:r>
              <a:rPr lang="pt-BR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75779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11164CE-5049-4346-A262-36ACF17E716E}" type="slidenum">
              <a:rPr lang="pt-BR"/>
              <a:pPr/>
              <a:t>69</a:t>
            </a:fld>
            <a:endParaRPr lang="pt-BR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Padrões de Análise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3141663"/>
            <a:ext cx="5338763" cy="1439862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1600" i="1" smtClean="0"/>
              <a:t>Each pattern describes a problem which occurs over and over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1600" i="1" smtClean="0"/>
              <a:t>again in our environment, and then describes the core of the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1600" i="1" smtClean="0"/>
              <a:t>solution to that problem, in such a way that you can use this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1600" i="1" smtClean="0"/>
              <a:t>solution a million times over, without ever doing it the same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t-BR" sz="1600" i="1" smtClean="0"/>
              <a:t>way twice</a:t>
            </a:r>
          </a:p>
          <a:p>
            <a:pPr algn="r" eaLnBrk="1" hangingPunct="1">
              <a:lnSpc>
                <a:spcPct val="80000"/>
              </a:lnSpc>
              <a:buFontTx/>
              <a:buNone/>
            </a:pPr>
            <a:r>
              <a:rPr lang="pt-BR" sz="1200" smtClean="0"/>
              <a:t>http://www.patternlanguage.com/leveltwo/ca.htm</a:t>
            </a:r>
          </a:p>
        </p:txBody>
      </p:sp>
      <p:sp>
        <p:nvSpPr>
          <p:cNvPr id="75782" name="Rectangle 4"/>
          <p:cNvSpPr>
            <a:spLocks noChangeArrowheads="1"/>
          </p:cNvSpPr>
          <p:nvPr/>
        </p:nvSpPr>
        <p:spPr bwMode="auto">
          <a:xfrm>
            <a:off x="539750" y="4870450"/>
            <a:ext cx="8137525" cy="18716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pt-BR" sz="2000" b="1"/>
              <a:t>“Cada padrão descreve um problema que ocorre freqüentemente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sz="2000" b="1"/>
              <a:t>no nosso ambiente, e então descreve o núcleo de uma solução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sz="2000" b="1"/>
              <a:t>para tal problema. Esse núcleo pode ser utilizado um milhão 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sz="2000" b="1"/>
              <a:t>vezes, sem que haja duas formas de utilização iguais.”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sz="2000" b="1"/>
              <a:t>					</a:t>
            </a:r>
            <a:r>
              <a:rPr lang="pt-BR" sz="2000" b="1" i="1"/>
              <a:t>Christopher Alexander</a:t>
            </a:r>
          </a:p>
        </p:txBody>
      </p:sp>
      <p:pic>
        <p:nvPicPr>
          <p:cNvPr id="75783" name="Picture 5" descr="ca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227763" y="1412875"/>
            <a:ext cx="2346325" cy="2879725"/>
          </a:xfrm>
          <a:noFill/>
        </p:spPr>
      </p:pic>
      <p:sp>
        <p:nvSpPr>
          <p:cNvPr id="75784" name="Rectangle 6"/>
          <p:cNvSpPr>
            <a:spLocks noChangeArrowheads="1"/>
          </p:cNvSpPr>
          <p:nvPr/>
        </p:nvSpPr>
        <p:spPr bwMode="auto">
          <a:xfrm>
            <a:off x="457200" y="1600200"/>
            <a:ext cx="5699125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pt-BR" sz="2000">
                <a:latin typeface="Times New Roman" pitchFamily="18" charset="0"/>
              </a:rPr>
              <a:t>Um padrão de software pode então ser definido como uma descrição essencial de um problema recorrente no desenvolvimento de software.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2253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E3C71F3-509B-4ADE-9C7B-7382028C8891}" type="slidenum">
              <a:rPr lang="pt-BR"/>
              <a:pPr/>
              <a:t>7</a:t>
            </a:fld>
            <a:endParaRPr lang="pt-BR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87863"/>
          </a:xfrm>
        </p:spPr>
        <p:txBody>
          <a:bodyPr/>
          <a:lstStyle/>
          <a:p>
            <a:pPr eaLnBrk="1" hangingPunct="1"/>
            <a:r>
              <a:rPr lang="pt-BR" sz="2000" smtClean="0"/>
              <a:t>Representa termos do domínio do negócio.</a:t>
            </a:r>
          </a:p>
          <a:p>
            <a:pPr lvl="1" eaLnBrk="1" hangingPunct="1"/>
            <a:r>
              <a:rPr lang="pt-BR" sz="1800" smtClean="0"/>
              <a:t>idéias, coisas, e conceitos no mundo real.</a:t>
            </a:r>
          </a:p>
          <a:p>
            <a:pPr eaLnBrk="1" hangingPunct="1"/>
            <a:r>
              <a:rPr lang="pt-BR" sz="2000" smtClean="0"/>
              <a:t>Objetivo: descrever o </a:t>
            </a:r>
            <a:r>
              <a:rPr lang="pt-BR" sz="2000" i="1" u="sng" smtClean="0"/>
              <a:t>problema</a:t>
            </a:r>
            <a:r>
              <a:rPr lang="pt-BR" sz="2000" smtClean="0"/>
              <a:t> representado pelo sistema a ser desenvolvido, sem considerar características da </a:t>
            </a:r>
            <a:r>
              <a:rPr lang="pt-BR" sz="2000" i="1" u="sng" smtClean="0"/>
              <a:t>solução</a:t>
            </a:r>
            <a:r>
              <a:rPr lang="pt-BR" sz="2000" smtClean="0"/>
              <a:t> a ser utilizada.</a:t>
            </a:r>
          </a:p>
          <a:p>
            <a:pPr eaLnBrk="1" hangingPunct="1"/>
            <a:r>
              <a:rPr lang="pt-BR" sz="2000" smtClean="0"/>
              <a:t>É um dicionário “visual” de conceitos e informações relevantes ao sistema sendo desenvolvido.</a:t>
            </a:r>
          </a:p>
          <a:p>
            <a:pPr eaLnBrk="1" hangingPunct="1"/>
            <a:r>
              <a:rPr lang="pt-BR" sz="2000" smtClean="0"/>
              <a:t>Duas etapas:</a:t>
            </a:r>
          </a:p>
          <a:p>
            <a:pPr lvl="1" eaLnBrk="1" hangingPunct="1"/>
            <a:r>
              <a:rPr lang="pt-BR" sz="1800" smtClean="0">
                <a:solidFill>
                  <a:srgbClr val="FF3300"/>
                </a:solidFill>
              </a:rPr>
              <a:t>modelo conceitual</a:t>
            </a:r>
            <a:r>
              <a:rPr lang="pt-BR" sz="1800" smtClean="0"/>
              <a:t> </a:t>
            </a:r>
            <a:r>
              <a:rPr lang="pt-BR" sz="1800" smtClean="0">
                <a:solidFill>
                  <a:srgbClr val="FF3300"/>
                </a:solidFill>
              </a:rPr>
              <a:t>(modelo de domínio)</a:t>
            </a:r>
            <a:r>
              <a:rPr lang="pt-BR" sz="1800" smtClean="0"/>
              <a:t>.</a:t>
            </a:r>
          </a:p>
          <a:p>
            <a:pPr lvl="1" eaLnBrk="1" hangingPunct="1"/>
            <a:r>
              <a:rPr lang="pt-BR" sz="1800" smtClean="0">
                <a:solidFill>
                  <a:srgbClr val="FF3300"/>
                </a:solidFill>
              </a:rPr>
              <a:t>modelo da aplicação.</a:t>
            </a:r>
            <a:endParaRPr lang="pt-BR" sz="1800" smtClean="0"/>
          </a:p>
          <a:p>
            <a:pPr eaLnBrk="1" hangingPunct="1"/>
            <a:r>
              <a:rPr lang="pt-BR" sz="2000" smtClean="0"/>
              <a:t>Elementos de notação do diagrama de classes normalmente usados na construção do modelo de análise:</a:t>
            </a:r>
          </a:p>
          <a:p>
            <a:pPr lvl="1" eaLnBrk="1" hangingPunct="1"/>
            <a:r>
              <a:rPr lang="pt-BR" sz="1800" smtClean="0"/>
              <a:t>classes e atributos; associações, composições e agregações (com seus adornos); classes de associação; generalizações (herança).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Modelo de Classes de Análise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7680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77DD52-FAA0-49CF-A4B6-E075800F0961}" type="slidenum">
              <a:rPr lang="pt-BR"/>
              <a:pPr/>
              <a:t>70</a:t>
            </a:fld>
            <a:endParaRPr lang="pt-BR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Padrões de Análise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800" smtClean="0"/>
              <a:t>Padrões de software podem ser utilizados em diversas atividades e existem em diversos níveis de abstração.</a:t>
            </a:r>
          </a:p>
          <a:p>
            <a:pPr lvl="1" eaLnBrk="1" hangingPunct="1"/>
            <a:r>
              <a:rPr lang="pt-BR" sz="2400" b="1" i="1" smtClean="0">
                <a:solidFill>
                  <a:srgbClr val="FF3300"/>
                </a:solidFill>
              </a:rPr>
              <a:t>Padrões de Análise</a:t>
            </a:r>
            <a:r>
              <a:rPr lang="pt-BR" sz="2400" smtClean="0"/>
              <a:t> (Analysis Patterns)</a:t>
            </a:r>
          </a:p>
          <a:p>
            <a:pPr lvl="1" eaLnBrk="1" hangingPunct="1"/>
            <a:r>
              <a:rPr lang="pt-BR" sz="2400" b="1" i="1" smtClean="0">
                <a:solidFill>
                  <a:srgbClr val="FF3300"/>
                </a:solidFill>
              </a:rPr>
              <a:t>Padrões de Projeto</a:t>
            </a:r>
            <a:r>
              <a:rPr lang="pt-BR" sz="2400" smtClean="0"/>
              <a:t> (Design Patterns)</a:t>
            </a:r>
          </a:p>
          <a:p>
            <a:pPr lvl="1" eaLnBrk="1" hangingPunct="1"/>
            <a:r>
              <a:rPr lang="pt-BR" sz="2400" b="1" i="1" smtClean="0">
                <a:solidFill>
                  <a:srgbClr val="FF3300"/>
                </a:solidFill>
              </a:rPr>
              <a:t>Padrões Arquiteturais</a:t>
            </a:r>
            <a:r>
              <a:rPr lang="pt-BR" sz="2400" smtClean="0"/>
              <a:t> (Architectural Patterns)</a:t>
            </a:r>
          </a:p>
          <a:p>
            <a:pPr lvl="1" eaLnBrk="1" hangingPunct="1"/>
            <a:r>
              <a:rPr lang="pt-BR" sz="2400" b="1" i="1" smtClean="0">
                <a:solidFill>
                  <a:srgbClr val="FF3300"/>
                </a:solidFill>
              </a:rPr>
              <a:t>Idiomas</a:t>
            </a:r>
            <a:r>
              <a:rPr lang="pt-BR" sz="2400" smtClean="0"/>
              <a:t> (Idioms)</a:t>
            </a:r>
            <a:endParaRPr lang="pt-BR" sz="2400" b="1" i="1" smtClean="0">
              <a:solidFill>
                <a:srgbClr val="FF3300"/>
              </a:solidFill>
            </a:endParaRPr>
          </a:p>
          <a:p>
            <a:pPr lvl="1" eaLnBrk="1" hangingPunct="1"/>
            <a:r>
              <a:rPr lang="pt-BR" sz="2400" b="1" i="1" smtClean="0">
                <a:solidFill>
                  <a:srgbClr val="FF3300"/>
                </a:solidFill>
              </a:rPr>
              <a:t>Anti-padrões</a:t>
            </a:r>
            <a:r>
              <a:rPr lang="pt-BR" sz="2400" smtClean="0"/>
              <a:t> (Anti-patterns)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7782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42AE5FB-ABDB-42C3-BA2C-6A80B3316AF4}" type="slidenum">
              <a:rPr lang="pt-BR"/>
              <a:pPr/>
              <a:t>71</a:t>
            </a:fld>
            <a:endParaRPr lang="pt-BR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Padrões de Análise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Um padrão de software pode então ser definido como uma descrição essencial de um problema recorrente no desenvolvimento de software.</a:t>
            </a:r>
          </a:p>
          <a:p>
            <a:pPr eaLnBrk="1" hangingPunct="1"/>
            <a:r>
              <a:rPr lang="pt-BR" smtClean="0"/>
              <a:t>Padrões de software vêm sendo estudados por anos e são atualmente utilizados em diversas fases do desenvolvimento.</a:t>
            </a:r>
          </a:p>
          <a:p>
            <a:pPr eaLnBrk="1" hangingPunct="1"/>
            <a:r>
              <a:rPr lang="pt-BR" smtClean="0"/>
              <a:t>Padrões de software utilizados na fase de análise de um SSOO são chamados </a:t>
            </a:r>
            <a:r>
              <a:rPr lang="pt-BR" b="1" i="1" smtClean="0"/>
              <a:t>padrões de análise</a:t>
            </a:r>
            <a:r>
              <a:rPr lang="pt-BR" smtClean="0"/>
              <a:t>.</a:t>
            </a:r>
          </a:p>
          <a:p>
            <a:pPr eaLnBrk="1" hangingPunct="1"/>
            <a:r>
              <a:rPr lang="pt-BR" smtClean="0"/>
              <a:t>Um padrão de análise normalmente é composto, dentre outras partes, de um fragmento de diagrama de classes que pode ser customizado para uma situação de modelagem em particular.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7885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BB8DA96-EE35-461F-9216-1EAE606B2CD4}" type="slidenum">
              <a:rPr lang="pt-BR"/>
              <a:pPr/>
              <a:t>72</a:t>
            </a:fld>
            <a:endParaRPr lang="pt-BR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 1 – Padrão Party</a:t>
            </a:r>
          </a:p>
        </p:txBody>
      </p:sp>
      <p:pic>
        <p:nvPicPr>
          <p:cNvPr id="78853" name="Picture 3" descr="Figura_05_42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5650" y="1628775"/>
            <a:ext cx="7345363" cy="46085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7987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5F9EB4F-7601-4691-94BE-172C44B58B05}" type="slidenum">
              <a:rPr lang="pt-BR"/>
              <a:pPr/>
              <a:t>73</a:t>
            </a:fld>
            <a:endParaRPr lang="pt-BR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 2 – Padrão Metamodel</a:t>
            </a:r>
          </a:p>
        </p:txBody>
      </p:sp>
      <p:pic>
        <p:nvPicPr>
          <p:cNvPr id="79877" name="Picture 3" descr="Figura_05_43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35150" y="2492375"/>
            <a:ext cx="5570538" cy="33448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80899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FAA1B52-5909-454C-A9FF-8951D566E953}" type="slidenum">
              <a:rPr lang="pt-BR"/>
              <a:pPr/>
              <a:t>74</a:t>
            </a:fld>
            <a:endParaRPr lang="pt-BR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Identificação Dirigida a Responsabilidades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Nesta técnica, a ênfase está na identificação de classes a partir de seus comportamentos relevantes para o sistema. </a:t>
            </a:r>
          </a:p>
          <a:p>
            <a:pPr lvl="1" eaLnBrk="1" hangingPunct="1"/>
            <a:r>
              <a:rPr lang="pt-BR" smtClean="0"/>
              <a:t>O esforço do modelador recai sobre a identificação das </a:t>
            </a:r>
            <a:r>
              <a:rPr lang="pt-BR" i="1" smtClean="0"/>
              <a:t>responsabilidades</a:t>
            </a:r>
            <a:r>
              <a:rPr lang="pt-BR" smtClean="0"/>
              <a:t> que cada classe deve ter dentro do sistema. </a:t>
            </a:r>
          </a:p>
          <a:p>
            <a:pPr eaLnBrk="1" hangingPunct="1"/>
            <a:r>
              <a:rPr lang="en-US" smtClean="0"/>
              <a:t>M</a:t>
            </a:r>
            <a:r>
              <a:rPr lang="pt-BR" smtClean="0"/>
              <a:t>étodo foi proposto por Rebecca Wirfs-Brock e</a:t>
            </a:r>
            <a:r>
              <a:rPr lang="en-US" smtClean="0"/>
              <a:t>t al</a:t>
            </a:r>
            <a:r>
              <a:rPr lang="pt-BR" smtClean="0"/>
              <a:t> (</a:t>
            </a:r>
            <a:r>
              <a:rPr lang="pt-BR" i="1" smtClean="0"/>
              <a:t>RDD</a:t>
            </a:r>
            <a:r>
              <a:rPr lang="pt-BR" smtClean="0"/>
              <a:t>). </a:t>
            </a:r>
          </a:p>
          <a:p>
            <a:pPr lvl="1" eaLnBrk="1" hangingPunct="1"/>
            <a:r>
              <a:rPr lang="pt-BR" smtClean="0"/>
              <a:t>“</a:t>
            </a:r>
            <a:r>
              <a:rPr lang="pt-BR" i="1" smtClean="0"/>
              <a:t>O método dirigido a responsabilidades enfatiza o encapsulamento da estrutura e do comportamento dos objetos.</a:t>
            </a:r>
            <a:r>
              <a:rPr lang="pt-BR" smtClean="0"/>
              <a:t>” </a:t>
            </a:r>
          </a:p>
          <a:p>
            <a:pPr eaLnBrk="1" hangingPunct="1"/>
            <a:r>
              <a:rPr lang="en-US" smtClean="0"/>
              <a:t>E</a:t>
            </a:r>
            <a:r>
              <a:rPr lang="pt-BR" smtClean="0"/>
              <a:t>ssa técnica </a:t>
            </a:r>
            <a:r>
              <a:rPr lang="en-US" smtClean="0"/>
              <a:t>enfatiza</a:t>
            </a:r>
            <a:r>
              <a:rPr lang="pt-BR" smtClean="0"/>
              <a:t> o </a:t>
            </a:r>
            <a:r>
              <a:rPr lang="pt-BR" b="1" smtClean="0"/>
              <a:t>princípio do encapsulamento</a:t>
            </a:r>
            <a:r>
              <a:rPr lang="pt-BR" smtClean="0"/>
              <a:t>: </a:t>
            </a:r>
          </a:p>
          <a:p>
            <a:pPr lvl="1" eaLnBrk="1" hangingPunct="1"/>
            <a:r>
              <a:rPr lang="pt-BR" smtClean="0"/>
              <a:t>A ênfase está na identificação das responsabilidades de uma classe que são úteis externamente à mesma. </a:t>
            </a:r>
          </a:p>
          <a:p>
            <a:pPr lvl="1" eaLnBrk="1" hangingPunct="1"/>
            <a:r>
              <a:rPr lang="pt-BR" smtClean="0"/>
              <a:t>Os detalhes internos à classe (</a:t>
            </a:r>
            <a:r>
              <a:rPr lang="pt-BR" i="1" smtClean="0"/>
              <a:t>como</a:t>
            </a:r>
            <a:r>
              <a:rPr lang="pt-BR" smtClean="0"/>
              <a:t> ela faz para cumprir com suas responsabilidades) devem ser abstraídos.</a:t>
            </a:r>
          </a:p>
        </p:txBody>
      </p:sp>
      <p:pic>
        <p:nvPicPr>
          <p:cNvPr id="80902" name="Picture 4">
            <a:hlinkClick r:id="rId2" tooltip="Rebecca Wirfs-Brock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13" y="5486400"/>
            <a:ext cx="110648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8192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234F9D8-4EEE-4C0D-BE50-B7B0057A946C}" type="slidenum">
              <a:rPr lang="pt-BR"/>
              <a:pPr/>
              <a:t>75</a:t>
            </a:fld>
            <a:endParaRPr lang="pt-BR"/>
          </a:p>
        </p:txBody>
      </p:sp>
      <p:pic>
        <p:nvPicPr>
          <p:cNvPr id="81924" name="Picture 2" descr="Figura_05_41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60425" y="1844675"/>
            <a:ext cx="7167563" cy="4327525"/>
          </a:xfrm>
          <a:noFill/>
        </p:spPr>
      </p:pic>
      <p:sp>
        <p:nvSpPr>
          <p:cNvPr id="81925" name="Text Box 3"/>
          <p:cNvSpPr txBox="1">
            <a:spLocks noChangeArrowheads="1"/>
          </p:cNvSpPr>
          <p:nvPr/>
        </p:nvSpPr>
        <p:spPr bwMode="auto">
          <a:xfrm>
            <a:off x="1042988" y="425450"/>
            <a:ext cx="6977062" cy="904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buFontTx/>
              <a:buNone/>
            </a:pPr>
            <a:r>
              <a:rPr lang="pt-BR" altLang="ja-JP" sz="2400">
                <a:latin typeface="Times New Roman" pitchFamily="18" charset="0"/>
                <a:ea typeface="MS PGothic" pitchFamily="34" charset="-128"/>
              </a:rPr>
              <a:t>As responsabilidades de um SSOO devem ser alocadas </a:t>
            </a:r>
          </a:p>
          <a:p>
            <a:pPr marL="342900" indent="-342900">
              <a:buFontTx/>
              <a:buNone/>
            </a:pPr>
            <a:r>
              <a:rPr lang="pt-BR" altLang="ja-JP" sz="2400">
                <a:latin typeface="Times New Roman" pitchFamily="18" charset="0"/>
                <a:ea typeface="MS PGothic" pitchFamily="34" charset="-128"/>
              </a:rPr>
              <a:t>aos objetos (classes) componentes do mesmo. 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81926" name="AutoShape 4"/>
          <p:cNvSpPr>
            <a:spLocks/>
          </p:cNvSpPr>
          <p:nvPr/>
        </p:nvSpPr>
        <p:spPr bwMode="auto">
          <a:xfrm rot="-5400000">
            <a:off x="4211638" y="-1035050"/>
            <a:ext cx="431800" cy="7632700"/>
          </a:xfrm>
          <a:prstGeom prst="leftBrace">
            <a:avLst>
              <a:gd name="adj1" fmla="val 1473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8294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E3AE195-1A67-4E35-B9A7-E8CD147EF384}" type="slidenum">
              <a:rPr lang="pt-BR"/>
              <a:pPr/>
              <a:t>76</a:t>
            </a:fld>
            <a:endParaRPr lang="pt-BR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Responsabilidades de uma Classe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Em um SSOO, objetos encapsulam comportamento.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O comportamento de um objeto é definido de tal forma que ele possa cumprir com suas </a:t>
            </a:r>
            <a:r>
              <a:rPr lang="pt-BR" b="1" i="1" smtClean="0"/>
              <a:t>responsabilidades</a:t>
            </a:r>
            <a:r>
              <a:rPr lang="pt-BR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Uma responsabilidade é uma obrigação que um objeto tem para com o sistema no qual ele está inserido.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Através delas, um objeto colabora (ajuda) com outros para que os objetivos do sistema sejam alcançados. 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Na prática, uma responsabilidade é alguma coisa que um objeto </a:t>
            </a:r>
            <a:r>
              <a:rPr lang="pt-BR" smtClean="0">
                <a:solidFill>
                  <a:srgbClr val="FF3300"/>
                </a:solidFill>
              </a:rPr>
              <a:t>conhece</a:t>
            </a:r>
            <a:r>
              <a:rPr lang="pt-BR" smtClean="0"/>
              <a:t> ou </a:t>
            </a:r>
            <a:r>
              <a:rPr lang="pt-BR" smtClean="0">
                <a:solidFill>
                  <a:srgbClr val="FF3300"/>
                </a:solidFill>
              </a:rPr>
              <a:t>sabe fazer</a:t>
            </a:r>
            <a:r>
              <a:rPr lang="pt-BR" i="1" smtClean="0"/>
              <a:t> </a:t>
            </a:r>
            <a:r>
              <a:rPr lang="pt-BR" smtClean="0"/>
              <a:t>(sozinho ou “pedindo ajuda”).</a:t>
            </a:r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Se um objeto tem uma responsabilidade com a qual não pode cumprir sozinho, ele deve requisitar </a:t>
            </a:r>
            <a:r>
              <a:rPr lang="pt-BR" smtClean="0">
                <a:solidFill>
                  <a:srgbClr val="FF3300"/>
                </a:solidFill>
              </a:rPr>
              <a:t>colaborações</a:t>
            </a:r>
            <a:r>
              <a:rPr lang="pt-BR" smtClean="0"/>
              <a:t> de outros objetos.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8397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123BF36-7DBB-4E5A-BE4E-21ACEECADCE9}" type="slidenum">
              <a:rPr lang="pt-BR"/>
              <a:pPr/>
              <a:t>77</a:t>
            </a:fld>
            <a:endParaRPr lang="pt-BR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Responsabilidades e Colaboradores 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000" smtClean="0"/>
              <a:t>Exemplo: considere clientes e seus pedidos:</a:t>
            </a:r>
          </a:p>
          <a:p>
            <a:pPr lvl="1" eaLnBrk="1" hangingPunct="1"/>
            <a:r>
              <a:rPr lang="pt-BR" sz="1800" smtClean="0"/>
              <a:t>Um objeto Cliente </a:t>
            </a:r>
            <a:r>
              <a:rPr lang="pt-BR" sz="1800" i="1" smtClean="0"/>
              <a:t>conhece</a:t>
            </a:r>
            <a:r>
              <a:rPr lang="pt-BR" sz="1800" smtClean="0"/>
              <a:t> seu nome, seu endereço, seu telefone, etc.</a:t>
            </a:r>
          </a:p>
          <a:p>
            <a:pPr lvl="1" eaLnBrk="1" hangingPunct="1"/>
            <a:r>
              <a:rPr lang="pt-BR" sz="1800" smtClean="0"/>
              <a:t>Um objeto Pedido </a:t>
            </a:r>
            <a:r>
              <a:rPr lang="pt-BR" sz="1800" i="1" smtClean="0"/>
              <a:t>conhece</a:t>
            </a:r>
            <a:r>
              <a:rPr lang="pt-BR" sz="1800" smtClean="0"/>
              <a:t> sua data de realização, </a:t>
            </a:r>
            <a:r>
              <a:rPr lang="pt-BR" sz="1800" i="1" smtClean="0"/>
              <a:t>conhece</a:t>
            </a:r>
            <a:r>
              <a:rPr lang="pt-BR" sz="1800" smtClean="0"/>
              <a:t> o seu cliente, </a:t>
            </a:r>
            <a:r>
              <a:rPr lang="pt-BR" sz="1800" i="1" smtClean="0"/>
              <a:t>conhece</a:t>
            </a:r>
            <a:r>
              <a:rPr lang="pt-BR" sz="1800" smtClean="0"/>
              <a:t> os seus itens componentes e </a:t>
            </a:r>
            <a:r>
              <a:rPr lang="pt-BR" sz="1800" i="1" smtClean="0"/>
              <a:t>sabe</a:t>
            </a:r>
            <a:r>
              <a:rPr lang="pt-BR" sz="1800" smtClean="0"/>
              <a:t> </a:t>
            </a:r>
            <a:r>
              <a:rPr lang="pt-BR" sz="1800" i="1" smtClean="0"/>
              <a:t>fazer</a:t>
            </a:r>
            <a:r>
              <a:rPr lang="pt-BR" sz="1800" smtClean="0"/>
              <a:t> o cálculo do seu total.</a:t>
            </a:r>
          </a:p>
          <a:p>
            <a:pPr eaLnBrk="1" hangingPunct="1"/>
            <a:r>
              <a:rPr lang="pt-BR" sz="2000" smtClean="0"/>
              <a:t>Exemplo: quando a impressão de uma fatura é requisitada em um sistema de vendas, vários objetos precisam colaborar:</a:t>
            </a:r>
          </a:p>
          <a:p>
            <a:pPr lvl="1" eaLnBrk="1" hangingPunct="1"/>
            <a:r>
              <a:rPr lang="pt-BR" sz="1800" smtClean="0"/>
              <a:t>um objeto Pedido pode ter a responsabilidade de fornecer o seu valor total</a:t>
            </a:r>
          </a:p>
          <a:p>
            <a:pPr lvl="1" eaLnBrk="1" hangingPunct="1"/>
            <a:r>
              <a:rPr lang="pt-BR" sz="1800" smtClean="0"/>
              <a:t>um objeto Cliente fornece seu nome</a:t>
            </a:r>
          </a:p>
          <a:p>
            <a:pPr lvl="1" eaLnBrk="1" hangingPunct="1"/>
            <a:r>
              <a:rPr lang="pt-BR" sz="1800" smtClean="0"/>
              <a:t>cada ItemPedido informa a quantidade correspondente e o valor de seu subtotal</a:t>
            </a:r>
          </a:p>
          <a:p>
            <a:pPr lvl="1" eaLnBrk="1" hangingPunct="1"/>
            <a:r>
              <a:rPr lang="pt-BR" sz="1800" smtClean="0"/>
              <a:t>os objetos Produto também colaboraram fornecendo seu nome e preço unitário.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12292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B50CB75-1F73-41AD-A5DA-5287074B5082}" type="slidenum">
              <a:rPr lang="pt-BR"/>
              <a:pPr/>
              <a:t>78</a:t>
            </a:fld>
            <a:endParaRPr lang="pt-BR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Responsabilidades e Colaborações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>
            <p:ph idx="1"/>
          </p:nvPr>
        </p:nvGraphicFramePr>
        <p:xfrm>
          <a:off x="1692275" y="2701925"/>
          <a:ext cx="6388100" cy="3175000"/>
        </p:xfrm>
        <a:graphic>
          <a:graphicData uri="http://schemas.openxmlformats.org/presentationml/2006/ole">
            <p:oleObj spid="_x0000_s12290" name="Visio" r:id="rId3" imgW="2521268" imgH="1328976" progId="Visio.Drawing.6">
              <p:embed/>
            </p:oleObj>
          </a:graphicData>
        </a:graphic>
      </p:graphicFrame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457200" y="6207125"/>
            <a:ext cx="8382000" cy="3460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pt-BR" sz="1600" i="1">
                <a:solidFill>
                  <a:srgbClr val="FF3300"/>
                </a:solidFill>
              </a:rPr>
              <a:t>Pense em um SSOO como uma sociedade onde os</a:t>
            </a:r>
            <a:r>
              <a:rPr lang="en-US" sz="1600" i="1">
                <a:solidFill>
                  <a:srgbClr val="FF3300"/>
                </a:solidFill>
              </a:rPr>
              <a:t> </a:t>
            </a:r>
            <a:r>
              <a:rPr lang="pt-BR" sz="1600" i="1">
                <a:solidFill>
                  <a:srgbClr val="FF3300"/>
                </a:solidFill>
              </a:rPr>
              <a:t>cidadãos (colaboradores) são objetos.</a:t>
            </a:r>
          </a:p>
        </p:txBody>
      </p:sp>
      <p:sp>
        <p:nvSpPr>
          <p:cNvPr id="12295" name="Text Box 5"/>
          <p:cNvSpPr txBox="1">
            <a:spLocks noChangeArrowheads="1"/>
          </p:cNvSpPr>
          <p:nvPr/>
        </p:nvSpPr>
        <p:spPr bwMode="auto">
          <a:xfrm>
            <a:off x="1509713" y="1412875"/>
            <a:ext cx="6375400" cy="101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>
              <a:buFontTx/>
              <a:buNone/>
            </a:pPr>
            <a:r>
              <a:rPr lang="pt-BR" sz="2000">
                <a:latin typeface="Times New Roman" pitchFamily="18" charset="0"/>
              </a:rPr>
              <a:t>Um objeto cumpre com suas responsabilidades através das informações que ele possui ou das informações que ele pode derivar a partir de colaborações com outros objetos.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8499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0508AF3-A975-4A27-AF94-0A9D91B5A6C0}" type="slidenum">
              <a:rPr lang="pt-BR"/>
              <a:pPr/>
              <a:t>79</a:t>
            </a:fld>
            <a:endParaRPr lang="pt-BR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Modelagem CRC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 identificação dirigida a responsabilidades normalmente utiliza uma técnica de modelagem que facilita a participação de </a:t>
            </a:r>
            <a:r>
              <a:rPr lang="pt-BR" u="sng" smtClean="0"/>
              <a:t>especialistas do domínio</a:t>
            </a:r>
            <a:r>
              <a:rPr lang="pt-BR" smtClean="0"/>
              <a:t> e </a:t>
            </a:r>
            <a:r>
              <a:rPr lang="pt-BR" u="sng" smtClean="0"/>
              <a:t>analistas</a:t>
            </a:r>
            <a:r>
              <a:rPr lang="pt-BR" smtClean="0"/>
              <a:t>. </a:t>
            </a:r>
          </a:p>
          <a:p>
            <a:pPr eaLnBrk="1" hangingPunct="1"/>
            <a:r>
              <a:rPr lang="pt-BR" smtClean="0"/>
              <a:t>Essa técnica é denominada </a:t>
            </a:r>
            <a:r>
              <a:rPr lang="pt-BR" i="1" smtClean="0"/>
              <a:t>modelagem CRC</a:t>
            </a:r>
            <a:r>
              <a:rPr lang="pt-BR" smtClean="0"/>
              <a:t> (CRC modeling).</a:t>
            </a:r>
          </a:p>
          <a:p>
            <a:pPr eaLnBrk="1" hangingPunct="1"/>
            <a:r>
              <a:rPr lang="pt-BR" smtClean="0"/>
              <a:t>CRC: </a:t>
            </a:r>
            <a:r>
              <a:rPr lang="pt-BR" u="sng" smtClean="0"/>
              <a:t>C</a:t>
            </a:r>
            <a:r>
              <a:rPr lang="pt-BR" smtClean="0"/>
              <a:t>lass, </a:t>
            </a:r>
            <a:r>
              <a:rPr lang="pt-BR" u="sng" smtClean="0"/>
              <a:t>R</a:t>
            </a:r>
            <a:r>
              <a:rPr lang="pt-BR" smtClean="0"/>
              <a:t>esponsibility, </a:t>
            </a:r>
            <a:r>
              <a:rPr lang="pt-BR" u="sng" smtClean="0"/>
              <a:t>C</a:t>
            </a:r>
            <a:r>
              <a:rPr lang="pt-BR" smtClean="0"/>
              <a:t>ollaboration</a:t>
            </a:r>
          </a:p>
          <a:p>
            <a:pPr eaLnBrk="1" hangingPunct="1"/>
            <a:r>
              <a:rPr lang="pt-BR" smtClean="0"/>
              <a:t>A modelagem CRC foi proposta em 1989 por Kent Beck e Ward Cunningham.</a:t>
            </a:r>
          </a:p>
          <a:p>
            <a:pPr lvl="1" eaLnBrk="1" hangingPunct="1"/>
            <a:r>
              <a:rPr lang="pt-BR" smtClean="0"/>
              <a:t>A princípio, essa técnica de modelagem foi proposta como uma forma de </a:t>
            </a:r>
            <a:r>
              <a:rPr lang="pt-BR" u="sng" smtClean="0"/>
              <a:t>ensinar</a:t>
            </a:r>
            <a:r>
              <a:rPr lang="pt-BR" smtClean="0"/>
              <a:t> o paradigma OO a iniciantes. </a:t>
            </a:r>
          </a:p>
          <a:p>
            <a:pPr lvl="1" eaLnBrk="1" hangingPunct="1"/>
            <a:r>
              <a:rPr lang="pt-BR" smtClean="0"/>
              <a:t>Contudo, sua simplicidade de notação a tornou particularmente interessante para ser utilizada na </a:t>
            </a:r>
            <a:r>
              <a:rPr lang="pt-BR" u="sng" smtClean="0"/>
              <a:t>identificação</a:t>
            </a:r>
            <a:r>
              <a:rPr lang="pt-BR" smtClean="0"/>
              <a:t> de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2355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5BBF5C4-874C-414F-A736-21D3DE82B634}" type="slidenum">
              <a:rPr lang="pt-BR"/>
              <a:pPr/>
              <a:t>8</a:t>
            </a:fld>
            <a:endParaRPr lang="pt-BR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Modelo de Análise: Foco no Problema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 modelo de análise </a:t>
            </a:r>
            <a:r>
              <a:rPr lang="pt-BR" u="sng" smtClean="0"/>
              <a:t>não</a:t>
            </a:r>
            <a:r>
              <a:rPr lang="pt-BR" smtClean="0"/>
              <a:t> representa detalhes da solução do problema.</a:t>
            </a:r>
          </a:p>
          <a:p>
            <a:pPr lvl="1" eaLnBrk="1" hangingPunct="1"/>
            <a:r>
              <a:rPr lang="pt-BR" smtClean="0"/>
              <a:t>Embora este sirva de ponto de partida para uma posterior definição das classes de software (especificação).</a:t>
            </a: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5943600" y="3022600"/>
            <a:ext cx="1143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800">
                <a:latin typeface="Times New Roman" pitchFamily="18" charset="0"/>
                <a:cs typeface="Arial" pitchFamily="34" charset="0"/>
              </a:rPr>
              <a:t>Venda</a:t>
            </a:r>
          </a:p>
        </p:txBody>
      </p:sp>
      <p:sp>
        <p:nvSpPr>
          <p:cNvPr id="23559" name="Text Box 5"/>
          <p:cNvSpPr txBox="1">
            <a:spLocks noChangeArrowheads="1"/>
          </p:cNvSpPr>
          <p:nvPr/>
        </p:nvSpPr>
        <p:spPr bwMode="auto">
          <a:xfrm>
            <a:off x="5943600" y="3403600"/>
            <a:ext cx="1143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pt-BR" sz="1800">
                <a:latin typeface="Times New Roman" pitchFamily="18" charset="0"/>
                <a:cs typeface="Arial" pitchFamily="34" charset="0"/>
              </a:rPr>
              <a:t>data</a:t>
            </a:r>
            <a:br>
              <a:rPr lang="pt-BR" sz="1800">
                <a:latin typeface="Times New Roman" pitchFamily="18" charset="0"/>
                <a:cs typeface="Arial" pitchFamily="34" charset="0"/>
              </a:rPr>
            </a:br>
            <a:r>
              <a:rPr lang="pt-BR" sz="1800">
                <a:latin typeface="Times New Roman" pitchFamily="18" charset="0"/>
                <a:cs typeface="Arial" pitchFamily="34" charset="0"/>
              </a:rPr>
              <a:t>hora</a:t>
            </a:r>
          </a:p>
        </p:txBody>
      </p:sp>
      <p:sp>
        <p:nvSpPr>
          <p:cNvPr id="23560" name="Text Box 6"/>
          <p:cNvSpPr txBox="1">
            <a:spLocks noChangeArrowheads="1"/>
          </p:cNvSpPr>
          <p:nvPr/>
        </p:nvSpPr>
        <p:spPr bwMode="auto">
          <a:xfrm>
            <a:off x="6019800" y="4598988"/>
            <a:ext cx="2362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800">
                <a:latin typeface="Times New Roman" pitchFamily="18" charset="0"/>
                <a:cs typeface="Arial" pitchFamily="34" charset="0"/>
              </a:rPr>
              <a:t>Venda</a:t>
            </a:r>
          </a:p>
        </p:txBody>
      </p:sp>
      <p:sp>
        <p:nvSpPr>
          <p:cNvPr id="23561" name="Text Box 7"/>
          <p:cNvSpPr txBox="1">
            <a:spLocks noChangeArrowheads="1"/>
          </p:cNvSpPr>
          <p:nvPr/>
        </p:nvSpPr>
        <p:spPr bwMode="auto">
          <a:xfrm>
            <a:off x="6019800" y="4979988"/>
            <a:ext cx="23622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pt-BR" sz="1800">
                <a:latin typeface="Times New Roman" pitchFamily="18" charset="0"/>
                <a:cs typeface="Arial" pitchFamily="34" charset="0"/>
              </a:rPr>
              <a:t>-data:Date</a:t>
            </a:r>
            <a:br>
              <a:rPr lang="pt-BR" sz="1800">
                <a:latin typeface="Times New Roman" pitchFamily="18" charset="0"/>
                <a:cs typeface="Arial" pitchFamily="34" charset="0"/>
              </a:rPr>
            </a:br>
            <a:r>
              <a:rPr lang="pt-BR" sz="1800">
                <a:latin typeface="Times New Roman" pitchFamily="18" charset="0"/>
                <a:cs typeface="Arial" pitchFamily="34" charset="0"/>
              </a:rPr>
              <a:t>-hora:Time</a:t>
            </a:r>
          </a:p>
        </p:txBody>
      </p:sp>
      <p:sp>
        <p:nvSpPr>
          <p:cNvPr id="23562" name="Text Box 8"/>
          <p:cNvSpPr txBox="1">
            <a:spLocks noChangeArrowheads="1"/>
          </p:cNvSpPr>
          <p:nvPr/>
        </p:nvSpPr>
        <p:spPr bwMode="auto">
          <a:xfrm>
            <a:off x="6019800" y="5627688"/>
            <a:ext cx="23622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pt-BR" sz="1800">
                <a:latin typeface="Times New Roman" pitchFamily="18" charset="0"/>
                <a:cs typeface="Arial" pitchFamily="34" charset="0"/>
              </a:rPr>
              <a:t>+getTotal():Currency</a:t>
            </a:r>
          </a:p>
        </p:txBody>
      </p:sp>
      <p:sp>
        <p:nvSpPr>
          <p:cNvPr id="23563" name="Text Box 9"/>
          <p:cNvSpPr txBox="1">
            <a:spLocks noChangeArrowheads="1"/>
          </p:cNvSpPr>
          <p:nvPr/>
        </p:nvSpPr>
        <p:spPr bwMode="auto">
          <a:xfrm>
            <a:off x="2667000" y="3684588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pt-BR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3564" name="Text Box 10"/>
          <p:cNvSpPr txBox="1">
            <a:spLocks noChangeArrowheads="1"/>
          </p:cNvSpPr>
          <p:nvPr/>
        </p:nvSpPr>
        <p:spPr bwMode="auto">
          <a:xfrm>
            <a:off x="914400" y="3317875"/>
            <a:ext cx="1295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800">
                <a:latin typeface="Times New Roman" pitchFamily="18" charset="0"/>
                <a:cs typeface="Arial" pitchFamily="34" charset="0"/>
              </a:rPr>
              <a:t>Pagamento</a:t>
            </a:r>
          </a:p>
        </p:txBody>
      </p:sp>
      <p:sp>
        <p:nvSpPr>
          <p:cNvPr id="23565" name="Text Box 11"/>
          <p:cNvSpPr txBox="1">
            <a:spLocks noChangeArrowheads="1"/>
          </p:cNvSpPr>
          <p:nvPr/>
        </p:nvSpPr>
        <p:spPr bwMode="auto">
          <a:xfrm>
            <a:off x="914400" y="3679825"/>
            <a:ext cx="12954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pt-BR" sz="1800">
                <a:latin typeface="Times New Roman" pitchFamily="18" charset="0"/>
                <a:cs typeface="Arial" pitchFamily="34" charset="0"/>
              </a:rPr>
              <a:t>quantia</a:t>
            </a:r>
          </a:p>
        </p:txBody>
      </p:sp>
      <p:sp>
        <p:nvSpPr>
          <p:cNvPr id="23566" name="Line 12"/>
          <p:cNvSpPr>
            <a:spLocks noChangeShapeType="1"/>
          </p:cNvSpPr>
          <p:nvPr/>
        </p:nvSpPr>
        <p:spPr bwMode="auto">
          <a:xfrm>
            <a:off x="2209800" y="3556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67" name="Text Box 13"/>
          <p:cNvSpPr txBox="1">
            <a:spLocks noChangeArrowheads="1"/>
          </p:cNvSpPr>
          <p:nvPr/>
        </p:nvSpPr>
        <p:spPr bwMode="auto">
          <a:xfrm>
            <a:off x="2209800" y="3556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pt-BR" sz="1800">
                <a:latin typeface="Times New Roman" pitchFamily="18" charset="0"/>
                <a:cs typeface="Arial" pitchFamily="34" charset="0"/>
              </a:rPr>
              <a:t>1</a:t>
            </a:r>
          </a:p>
        </p:txBody>
      </p:sp>
      <p:sp>
        <p:nvSpPr>
          <p:cNvPr id="23568" name="Text Box 14"/>
          <p:cNvSpPr txBox="1">
            <a:spLocks noChangeArrowheads="1"/>
          </p:cNvSpPr>
          <p:nvPr/>
        </p:nvSpPr>
        <p:spPr bwMode="auto">
          <a:xfrm>
            <a:off x="5562600" y="3556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pt-BR" sz="1800">
                <a:latin typeface="Times New Roman" pitchFamily="18" charset="0"/>
                <a:cs typeface="Arial" pitchFamily="34" charset="0"/>
              </a:rPr>
              <a:t>1</a:t>
            </a:r>
          </a:p>
        </p:txBody>
      </p:sp>
      <p:sp>
        <p:nvSpPr>
          <p:cNvPr id="23569" name="Text Box 15"/>
          <p:cNvSpPr txBox="1">
            <a:spLocks noChangeArrowheads="1"/>
          </p:cNvSpPr>
          <p:nvPr/>
        </p:nvSpPr>
        <p:spPr bwMode="auto">
          <a:xfrm>
            <a:off x="3352800" y="35560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pt-BR" sz="1800">
                <a:latin typeface="Times New Roman" pitchFamily="18" charset="0"/>
                <a:cs typeface="Arial" pitchFamily="34" charset="0"/>
              </a:rPr>
              <a:t>Pago-por</a:t>
            </a:r>
          </a:p>
        </p:txBody>
      </p:sp>
      <p:sp>
        <p:nvSpPr>
          <p:cNvPr id="23570" name="Text Box 16"/>
          <p:cNvSpPr txBox="1">
            <a:spLocks noChangeArrowheads="1"/>
          </p:cNvSpPr>
          <p:nvPr/>
        </p:nvSpPr>
        <p:spPr bwMode="auto">
          <a:xfrm>
            <a:off x="762000" y="5037138"/>
            <a:ext cx="2971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800">
                <a:latin typeface="Times New Roman" pitchFamily="18" charset="0"/>
                <a:cs typeface="Arial" pitchFamily="34" charset="0"/>
              </a:rPr>
              <a:t>Pagamento</a:t>
            </a:r>
          </a:p>
        </p:txBody>
      </p:sp>
      <p:sp>
        <p:nvSpPr>
          <p:cNvPr id="23571" name="Text Box 17"/>
          <p:cNvSpPr txBox="1">
            <a:spLocks noChangeArrowheads="1"/>
          </p:cNvSpPr>
          <p:nvPr/>
        </p:nvSpPr>
        <p:spPr bwMode="auto">
          <a:xfrm>
            <a:off x="762000" y="5414963"/>
            <a:ext cx="2971800" cy="788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pt-BR" sz="1800">
                <a:latin typeface="Times New Roman" pitchFamily="18" charset="0"/>
                <a:cs typeface="Arial" pitchFamily="34" charset="0"/>
              </a:rPr>
              <a:t>-quantia: Currency</a:t>
            </a:r>
          </a:p>
          <a:p>
            <a:pPr>
              <a:spcBef>
                <a:spcPct val="50000"/>
              </a:spcBef>
              <a:buFontTx/>
              <a:buNone/>
            </a:pPr>
            <a:endParaRPr lang="pt-BR" sz="18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3572" name="Text Box 18"/>
          <p:cNvSpPr txBox="1">
            <a:spLocks noChangeArrowheads="1"/>
          </p:cNvSpPr>
          <p:nvPr/>
        </p:nvSpPr>
        <p:spPr bwMode="auto">
          <a:xfrm>
            <a:off x="762000" y="5818188"/>
            <a:ext cx="29718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pt-BR" sz="1800">
                <a:latin typeface="Times New Roman" pitchFamily="18" charset="0"/>
                <a:cs typeface="Arial" pitchFamily="34" charset="0"/>
              </a:rPr>
              <a:t>+getValor(): Currency</a:t>
            </a:r>
          </a:p>
        </p:txBody>
      </p:sp>
      <p:sp>
        <p:nvSpPr>
          <p:cNvPr id="23573" name="Line 19"/>
          <p:cNvSpPr>
            <a:spLocks noChangeShapeType="1"/>
          </p:cNvSpPr>
          <p:nvPr/>
        </p:nvSpPr>
        <p:spPr bwMode="auto">
          <a:xfrm>
            <a:off x="3733800" y="558958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3574" name="Text Box 20"/>
          <p:cNvSpPr txBox="1">
            <a:spLocks noChangeArrowheads="1"/>
          </p:cNvSpPr>
          <p:nvPr/>
        </p:nvSpPr>
        <p:spPr bwMode="auto">
          <a:xfrm>
            <a:off x="3733800" y="51323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pt-BR" sz="1800">
                <a:latin typeface="Times New Roman" pitchFamily="18" charset="0"/>
                <a:cs typeface="Arial" pitchFamily="34" charset="0"/>
              </a:rPr>
              <a:t>1</a:t>
            </a:r>
          </a:p>
        </p:txBody>
      </p:sp>
      <p:sp>
        <p:nvSpPr>
          <p:cNvPr id="23575" name="Text Box 21"/>
          <p:cNvSpPr txBox="1">
            <a:spLocks noChangeArrowheads="1"/>
          </p:cNvSpPr>
          <p:nvPr/>
        </p:nvSpPr>
        <p:spPr bwMode="auto">
          <a:xfrm>
            <a:off x="5715000" y="51323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pt-BR" sz="1800">
                <a:latin typeface="Times New Roman" pitchFamily="18" charset="0"/>
                <a:cs typeface="Arial" pitchFamily="34" charset="0"/>
              </a:rPr>
              <a:t>1</a:t>
            </a:r>
          </a:p>
        </p:txBody>
      </p:sp>
      <p:sp>
        <p:nvSpPr>
          <p:cNvPr id="23576" name="Text Box 22"/>
          <p:cNvSpPr txBox="1">
            <a:spLocks noChangeArrowheads="1"/>
          </p:cNvSpPr>
          <p:nvPr/>
        </p:nvSpPr>
        <p:spPr bwMode="auto">
          <a:xfrm>
            <a:off x="4343400" y="5132388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pt-BR" sz="1800">
                <a:latin typeface="Times New Roman" pitchFamily="18" charset="0"/>
                <a:cs typeface="Arial" pitchFamily="34" charset="0"/>
              </a:rPr>
              <a:t>Pago-por</a:t>
            </a:r>
          </a:p>
        </p:txBody>
      </p:sp>
      <p:sp>
        <p:nvSpPr>
          <p:cNvPr id="23577" name="Line 23"/>
          <p:cNvSpPr>
            <a:spLocks noChangeShapeType="1"/>
          </p:cNvSpPr>
          <p:nvPr/>
        </p:nvSpPr>
        <p:spPr bwMode="auto">
          <a:xfrm>
            <a:off x="533400" y="4294188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578" name="Text Box 24"/>
          <p:cNvSpPr txBox="1">
            <a:spLocks noChangeArrowheads="1"/>
          </p:cNvSpPr>
          <p:nvPr/>
        </p:nvSpPr>
        <p:spPr bwMode="auto">
          <a:xfrm>
            <a:off x="533400" y="4294188"/>
            <a:ext cx="3657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pt-BR" sz="1800" b="1">
                <a:latin typeface="Times New Roman" pitchFamily="18" charset="0"/>
                <a:cs typeface="Arial" pitchFamily="34" charset="0"/>
              </a:rPr>
              <a:t>Projeto (Especificação)</a:t>
            </a:r>
            <a:endParaRPr lang="pt-BR" sz="18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3579" name="Text Box 25"/>
          <p:cNvSpPr txBox="1">
            <a:spLocks noChangeArrowheads="1"/>
          </p:cNvSpPr>
          <p:nvPr/>
        </p:nvSpPr>
        <p:spPr bwMode="auto">
          <a:xfrm>
            <a:off x="7467600" y="30988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pt-BR" sz="1800" b="1">
                <a:latin typeface="Times New Roman" pitchFamily="18" charset="0"/>
                <a:cs typeface="Arial" pitchFamily="34" charset="0"/>
              </a:rPr>
              <a:t>Análise</a:t>
            </a:r>
            <a:endParaRPr lang="pt-BR" sz="1800">
              <a:latin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86019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7E63CB6-C0A3-42AB-B0DE-FBD114150350}" type="slidenum">
              <a:rPr lang="pt-BR"/>
              <a:pPr/>
              <a:t>80</a:t>
            </a:fld>
            <a:endParaRPr lang="pt-BR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Sessão CRC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Para aplicar essa técnica, esses profissionais se reúnem em uma sala, onde tem início uma </a:t>
            </a:r>
            <a:r>
              <a:rPr lang="pt-BR" b="1" i="1" smtClean="0"/>
              <a:t>sessão CRC</a:t>
            </a:r>
            <a:r>
              <a:rPr lang="pt-BR" smtClean="0"/>
              <a:t>. </a:t>
            </a:r>
          </a:p>
          <a:p>
            <a:pPr eaLnBrk="1" hangingPunct="1"/>
            <a:r>
              <a:rPr lang="pt-BR" smtClean="0"/>
              <a:t>Uma sessão CRC é uma reunião que envolve cerca de meia dúzia de pessoas. </a:t>
            </a:r>
          </a:p>
          <a:p>
            <a:pPr eaLnBrk="1" hangingPunct="1"/>
            <a:r>
              <a:rPr lang="pt-BR" smtClean="0"/>
              <a:t>Entre os participantes estão especialistas de domínio, projetistas, analistas e o moderador da sessão.</a:t>
            </a:r>
          </a:p>
          <a:p>
            <a:pPr eaLnBrk="1" hangingPunct="1"/>
            <a:r>
              <a:rPr lang="pt-BR" smtClean="0"/>
              <a:t>A cada pessoa é entregue um cartão de papel que mede aproximadamente 10cm x 15cm. </a:t>
            </a:r>
          </a:p>
          <a:p>
            <a:pPr eaLnBrk="1" hangingPunct="1"/>
            <a:r>
              <a:rPr lang="pt-BR" smtClean="0"/>
              <a:t>Uma vez distribuídos os cartões pelos participantes, um conjunto de cenários de determinado caso de uso é selecionado.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8704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5936789-7106-4CB6-B2C8-39D1942022A2}" type="slidenum">
              <a:rPr lang="pt-BR"/>
              <a:pPr/>
              <a:t>81</a:t>
            </a:fld>
            <a:endParaRPr lang="pt-BR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Sessão CRC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Então, para cada cenário desse conjunto, uma sessão CRC é iniciada.</a:t>
            </a:r>
          </a:p>
          <a:p>
            <a:pPr lvl="1" eaLnBrk="1" hangingPunct="1"/>
            <a:r>
              <a:rPr lang="pt-BR" smtClean="0"/>
              <a:t>(Se o caso de uso não for tão complexo, ele pode ser analisado em uma única sessão.)</a:t>
            </a:r>
          </a:p>
          <a:p>
            <a:pPr eaLnBrk="1" hangingPunct="1"/>
            <a:r>
              <a:rPr lang="pt-BR" smtClean="0"/>
              <a:t>Um cartão CRC é dividido em várias partes.</a:t>
            </a:r>
          </a:p>
          <a:p>
            <a:pPr lvl="1" eaLnBrk="1" hangingPunct="1"/>
            <a:r>
              <a:rPr lang="pt-BR" smtClean="0"/>
              <a:t>Na parte superior do cartão, aparece o nome de uma classe.</a:t>
            </a:r>
          </a:p>
          <a:p>
            <a:pPr lvl="1" eaLnBrk="1" hangingPunct="1"/>
            <a:r>
              <a:rPr lang="pt-BR" smtClean="0"/>
              <a:t>A parte inferior do cartão é dividida em duas colunas.</a:t>
            </a:r>
          </a:p>
          <a:p>
            <a:pPr lvl="1" eaLnBrk="1" hangingPunct="1"/>
            <a:r>
              <a:rPr lang="pt-BR" smtClean="0"/>
              <a:t>Na coluna da esquerda, o indivíduo ao qual foi entre o cartão deve listar as responsabilidades da classe. </a:t>
            </a:r>
          </a:p>
          <a:p>
            <a:pPr lvl="1" eaLnBrk="1" hangingPunct="1"/>
            <a:r>
              <a:rPr lang="pt-BR" smtClean="0"/>
              <a:t>Na coluna direita, o indivíduo deve listar os nomes de outras classes que colaboram com a classe em questão para que ela cumpra com suas responsabilidades.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8806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4B768E-559E-450E-AC50-AC08CECF1403}" type="slidenum">
              <a:rPr lang="pt-BR"/>
              <a:pPr/>
              <a:t>82</a:t>
            </a:fld>
            <a:endParaRPr lang="pt-BR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Modelagem CRC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Normalmente já existem algumas classes candidatas para determinado cenário.</a:t>
            </a:r>
          </a:p>
          <a:p>
            <a:pPr lvl="1" eaLnBrk="1" hangingPunct="1"/>
            <a:r>
              <a:rPr lang="pt-BR" smtClean="0"/>
              <a:t>Identificadas através de outras técnicas.</a:t>
            </a:r>
          </a:p>
          <a:p>
            <a:pPr eaLnBrk="1" hangingPunct="1"/>
            <a:r>
              <a:rPr lang="pt-BR" smtClean="0"/>
              <a:t>A sessão CRC começa com algum dos participantes simulando o ator primário que dispara a realização do caso de uso.</a:t>
            </a:r>
          </a:p>
          <a:p>
            <a:pPr eaLnBrk="1" hangingPunct="1"/>
            <a:r>
              <a:rPr lang="pt-BR" smtClean="0"/>
              <a:t>Na medida em que esse participante simula a interação do ator com o sistema, os demais participantes </a:t>
            </a:r>
            <a:r>
              <a:rPr lang="pt-BR" u="sng" smtClean="0"/>
              <a:t>encenam</a:t>
            </a:r>
            <a:r>
              <a:rPr lang="pt-BR" smtClean="0"/>
              <a:t> a colaboração entre objetos que ocorre </a:t>
            </a:r>
            <a:r>
              <a:rPr lang="pt-BR" u="sng" smtClean="0"/>
              <a:t>internamente</a:t>
            </a:r>
            <a:r>
              <a:rPr lang="pt-BR" smtClean="0"/>
              <a:t> ao sistema.</a:t>
            </a:r>
          </a:p>
          <a:p>
            <a:pPr eaLnBrk="1" hangingPunct="1"/>
            <a:r>
              <a:rPr lang="pt-BR" smtClean="0"/>
              <a:t>Através dessa encenação dos participantes da sessão CRC, as </a:t>
            </a:r>
            <a:r>
              <a:rPr lang="pt-BR" u="sng" smtClean="0"/>
              <a:t>classes</a:t>
            </a:r>
            <a:r>
              <a:rPr lang="pt-BR" smtClean="0"/>
              <a:t>, </a:t>
            </a:r>
            <a:r>
              <a:rPr lang="pt-BR" u="sng" smtClean="0"/>
              <a:t>responsabilidades</a:t>
            </a:r>
            <a:r>
              <a:rPr lang="pt-BR" smtClean="0"/>
              <a:t> e </a:t>
            </a:r>
            <a:r>
              <a:rPr lang="pt-BR" u="sng" smtClean="0"/>
              <a:t>colaborações</a:t>
            </a:r>
            <a:r>
              <a:rPr lang="pt-BR" smtClean="0"/>
              <a:t> são identificadas.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8909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EC1DBE-78C1-4077-84B5-748FA111E4AD}" type="slidenum">
              <a:rPr lang="pt-BR"/>
              <a:pPr/>
              <a:t>83</a:t>
            </a:fld>
            <a:endParaRPr lang="pt-BR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Estrutura de um Cartão CRC</a:t>
            </a:r>
          </a:p>
        </p:txBody>
      </p:sp>
      <p:graphicFrame>
        <p:nvGraphicFramePr>
          <p:cNvPr id="2480131" name="Group 3"/>
          <p:cNvGraphicFramePr>
            <a:graphicFrameLocks noGrp="1"/>
          </p:cNvGraphicFramePr>
          <p:nvPr>
            <p:ph idx="1"/>
          </p:nvPr>
        </p:nvGraphicFramePr>
        <p:xfrm>
          <a:off x="755650" y="1844675"/>
          <a:ext cx="7427913" cy="2306576"/>
        </p:xfrm>
        <a:graphic>
          <a:graphicData uri="http://schemas.openxmlformats.org/drawingml/2006/table">
            <a:tbl>
              <a:tblPr/>
              <a:tblGrid>
                <a:gridCol w="3898900"/>
                <a:gridCol w="3529013"/>
              </a:tblGrid>
              <a:tr h="388938"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609600" algn="l"/>
                          <a:tab pos="762000" algn="l"/>
                          <a:tab pos="9144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133600" algn="l"/>
                          <a:tab pos="2286000" algn="l"/>
                          <a:tab pos="24384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657600" algn="l"/>
                          <a:tab pos="3810000" algn="l"/>
                          <a:tab pos="3962400" algn="l"/>
                          <a:tab pos="4114800" algn="l"/>
                          <a:tab pos="4267200" algn="l"/>
                          <a:tab pos="4419600" algn="l"/>
                          <a:tab pos="4572000" algn="l"/>
                          <a:tab pos="4724400" algn="l"/>
                          <a:tab pos="4876800" algn="l"/>
                        </a:tabLst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Swiss911 UCm BT" charset="0"/>
                          <a:cs typeface="Courier New" pitchFamily="49" charset="0"/>
                        </a:rPr>
                        <a:t>Nome da classe</a:t>
                      </a:r>
                      <a:endParaRPr kumimoji="0" lang="pt-B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wiss911 UCm BT" charset="0"/>
                        <a:cs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E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238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wiss911 UCm BT" charset="0"/>
                          <a:cs typeface="Courier New" pitchFamily="49" charset="0"/>
                        </a:rPr>
                        <a:t>Responsabilidades</a:t>
                      </a:r>
                      <a:endParaRPr kumimoji="0" lang="pt-B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wiss911 UCm BT" charset="0"/>
                        <a:cs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ED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wiss911 UCm BT" charset="0"/>
                          <a:cs typeface="Courier New" pitchFamily="49" charset="0"/>
                        </a:rPr>
                        <a:t>Colaboradores</a:t>
                      </a:r>
                      <a:endParaRPr kumimoji="0" lang="pt-B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wiss911 UCm BT" charset="0"/>
                        <a:cs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ED0"/>
                    </a:solidFill>
                  </a:tcPr>
                </a:tc>
              </a:tr>
              <a:tr h="14843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wiss911 UCm BT" charset="0"/>
                          <a:cs typeface="Courier New" pitchFamily="49" charset="0"/>
                        </a:rPr>
                        <a:t>1</a:t>
                      </a:r>
                      <a:r>
                        <a:rPr kumimoji="0" lang="pt-BR" sz="2000" b="0" i="0" u="sng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wiss911 UCm BT" charset="0"/>
                          <a:cs typeface="Courier New" pitchFamily="49" charset="0"/>
                        </a:rPr>
                        <a:t>a</a:t>
                      </a: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wiss911 UCm BT" charset="0"/>
                          <a:cs typeface="Courier New" pitchFamily="49" charset="0"/>
                        </a:rPr>
                        <a:t> responsabilidade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wiss911 UCm BT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wiss911 UCm BT" charset="0"/>
                          <a:cs typeface="Courier New" pitchFamily="49" charset="0"/>
                        </a:rPr>
                        <a:t>2</a:t>
                      </a:r>
                      <a:r>
                        <a:rPr kumimoji="0" lang="pt-BR" sz="2000" b="0" i="0" u="sng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wiss911 UCm BT" charset="0"/>
                          <a:cs typeface="Courier New" pitchFamily="49" charset="0"/>
                        </a:rPr>
                        <a:t>a</a:t>
                      </a: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wiss911 UCm BT" charset="0"/>
                          <a:cs typeface="Courier New" pitchFamily="49" charset="0"/>
                        </a:rPr>
                        <a:t> responsabilidade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...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n-ésima responsabilidade</a:t>
                      </a:r>
                      <a:endParaRPr kumimoji="0" lang="pt-B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ED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wiss911 UCm BT" charset="0"/>
                          <a:cs typeface="Courier New" pitchFamily="49" charset="0"/>
                        </a:rPr>
                        <a:t>1</a:t>
                      </a:r>
                      <a:r>
                        <a:rPr kumimoji="0" lang="pt-BR" sz="2000" b="0" i="0" u="sng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wiss911 UCm BT" charset="0"/>
                          <a:cs typeface="Courier New" pitchFamily="49" charset="0"/>
                        </a:rPr>
                        <a:t>o</a:t>
                      </a: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wiss911 UCm BT" charset="0"/>
                          <a:cs typeface="Courier New" pitchFamily="49" charset="0"/>
                        </a:rPr>
                        <a:t> colaborador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wiss911 UCm BT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wiss911 UCm BT" charset="0"/>
                          <a:cs typeface="Courier New" pitchFamily="49" charset="0"/>
                        </a:rPr>
                        <a:t>2</a:t>
                      </a:r>
                      <a:r>
                        <a:rPr kumimoji="0" lang="pt-BR" sz="2000" b="0" i="0" u="sng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wiss911 UCm BT" charset="0"/>
                          <a:cs typeface="Courier New" pitchFamily="49" charset="0"/>
                        </a:rPr>
                        <a:t>o</a:t>
                      </a: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wiss911 UCm BT" charset="0"/>
                          <a:cs typeface="Courier New" pitchFamily="49" charset="0"/>
                        </a:rPr>
                        <a:t> colaborador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...</a:t>
                      </a:r>
                      <a:endParaRPr kumimoji="0" 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m-ésimo colaborador</a:t>
                      </a:r>
                      <a:endParaRPr kumimoji="0" lang="pt-BR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ED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90115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E7DEE39-573F-4C4C-BFD5-B5D87DDD9D02}" type="slidenum">
              <a:rPr lang="pt-BR"/>
              <a:pPr/>
              <a:t>84</a:t>
            </a:fld>
            <a:endParaRPr lang="pt-BR"/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Exemplos de cartões CRC</a:t>
            </a:r>
          </a:p>
        </p:txBody>
      </p:sp>
      <p:graphicFrame>
        <p:nvGraphicFramePr>
          <p:cNvPr id="2481155" name="Group 3"/>
          <p:cNvGraphicFramePr>
            <a:graphicFrameLocks noGrp="1"/>
          </p:cNvGraphicFramePr>
          <p:nvPr/>
        </p:nvGraphicFramePr>
        <p:xfrm>
          <a:off x="825500" y="1844675"/>
          <a:ext cx="7131050" cy="1500000"/>
        </p:xfrm>
        <a:graphic>
          <a:graphicData uri="http://schemas.openxmlformats.org/drawingml/2006/table">
            <a:tbl>
              <a:tblPr/>
              <a:tblGrid>
                <a:gridCol w="5137150"/>
                <a:gridCol w="1993900"/>
              </a:tblGrid>
              <a:tr h="271463"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609600" algn="l"/>
                          <a:tab pos="762000" algn="l"/>
                          <a:tab pos="9144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133600" algn="l"/>
                          <a:tab pos="2286000" algn="l"/>
                          <a:tab pos="24384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657600" algn="l"/>
                          <a:tab pos="3810000" algn="l"/>
                          <a:tab pos="3962400" algn="l"/>
                          <a:tab pos="4114800" algn="l"/>
                          <a:tab pos="4267200" algn="l"/>
                          <a:tab pos="4419600" algn="l"/>
                          <a:tab pos="4572000" algn="l"/>
                          <a:tab pos="4724400" algn="l"/>
                          <a:tab pos="4876800" algn="l"/>
                        </a:tabLst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Swiss911 UCm BT" charset="0"/>
                          <a:cs typeface="Courier New" pitchFamily="49" charset="0"/>
                        </a:rPr>
                        <a:t>Aluno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wiss911 UCm BT" charset="0"/>
                        <a:cs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E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714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wiss911 UCm BT" charset="0"/>
                          <a:cs typeface="Courier New" pitchFamily="49" charset="0"/>
                        </a:rPr>
                        <a:t>Responsabilidades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wiss911 UCm BT" charset="0"/>
                        <a:cs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ED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wiss911 UCm BT" charset="0"/>
                          <a:cs typeface="Courier New" pitchFamily="49" charset="0"/>
                        </a:rPr>
                        <a:t>Colaboradores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wiss911 UCm BT" charset="0"/>
                        <a:cs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ED0"/>
                    </a:solidFill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wiss911 UCm BT" charset="0"/>
                          <a:cs typeface="Courier New" pitchFamily="49" charset="0"/>
                        </a:rPr>
                        <a:t>1. Conhecer seu número de registro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wiss911 UCm BT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wiss911 UCm BT" charset="0"/>
                          <a:cs typeface="Courier New" pitchFamily="49" charset="0"/>
                        </a:rPr>
                        <a:t>2. Conhecer seu nome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3. Conhecer as disciplinas que já cursou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ED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wiss911 UCm BT" charset="0"/>
                          <a:cs typeface="Courier New" pitchFamily="49" charset="0"/>
                        </a:rPr>
                        <a:t>Participação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wiss911 UCm BT" charset="0"/>
                        <a:cs typeface="Times New Roman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ED0"/>
                    </a:solidFill>
                  </a:tcPr>
                </a:tc>
              </a:tr>
            </a:tbl>
          </a:graphicData>
        </a:graphic>
      </p:graphicFrame>
      <p:sp>
        <p:nvSpPr>
          <p:cNvPr id="90130" name="Rectangle 16"/>
          <p:cNvSpPr>
            <a:spLocks noChangeArrowheads="1"/>
          </p:cNvSpPr>
          <p:nvPr/>
        </p:nvSpPr>
        <p:spPr bwMode="auto">
          <a:xfrm>
            <a:off x="0" y="4297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pt-BR" sz="1800"/>
          </a:p>
        </p:txBody>
      </p:sp>
      <p:graphicFrame>
        <p:nvGraphicFramePr>
          <p:cNvPr id="2481169" name="Group 17"/>
          <p:cNvGraphicFramePr>
            <a:graphicFrameLocks noGrp="1"/>
          </p:cNvGraphicFramePr>
          <p:nvPr/>
        </p:nvGraphicFramePr>
        <p:xfrm>
          <a:off x="827088" y="4076700"/>
          <a:ext cx="7092950" cy="1743840"/>
        </p:xfrm>
        <a:graphic>
          <a:graphicData uri="http://schemas.openxmlformats.org/drawingml/2006/table">
            <a:tbl>
              <a:tblPr/>
              <a:tblGrid>
                <a:gridCol w="5113337"/>
                <a:gridCol w="1979613"/>
              </a:tblGrid>
              <a:tr h="2714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609600" algn="l"/>
                          <a:tab pos="762000" algn="l"/>
                          <a:tab pos="9144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133600" algn="l"/>
                          <a:tab pos="2286000" algn="l"/>
                          <a:tab pos="24384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657600" algn="l"/>
                          <a:tab pos="3810000" algn="l"/>
                          <a:tab pos="3962400" algn="l"/>
                          <a:tab pos="4114800" algn="l"/>
                          <a:tab pos="4267200" algn="l"/>
                          <a:tab pos="4419600" algn="l"/>
                          <a:tab pos="4572000" algn="l"/>
                          <a:tab pos="4724400" algn="l"/>
                          <a:tab pos="4876800" algn="l"/>
                        </a:tabLst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Swiss911 UCm BT" charset="0"/>
                          <a:cs typeface="Courier New" pitchFamily="49" charset="0"/>
                        </a:rPr>
                        <a:t>Disciplina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wiss911 UCm BT" charset="0"/>
                        <a:cs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E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wiss911 UCm BT" charset="0"/>
                          <a:cs typeface="Courier New" pitchFamily="49" charset="0"/>
                        </a:rPr>
                        <a:t>Responsabilidades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wiss911 UCm BT" charset="0"/>
                        <a:cs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E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wiss911 UCm BT" charset="0"/>
                          <a:cs typeface="Courier New" pitchFamily="49" charset="0"/>
                        </a:rPr>
                        <a:t>Colaboradores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wiss911 UCm BT" charset="0"/>
                        <a:cs typeface="Courier New" pitchFamily="49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ED0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wiss911 UCm BT" charset="0"/>
                          <a:cs typeface="Courier New" pitchFamily="49" charset="0"/>
                        </a:rPr>
                        <a:t>1. Conhecer seus pré-requisitos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wiss911 UCm BT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wiss911 UCm BT" charset="0"/>
                          <a:cs typeface="Courier New" pitchFamily="49" charset="0"/>
                        </a:rPr>
                        <a:t>2. Conhecer seu código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3. Conhecer seu nome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4. Conhecer sua quantidade de créditos</a:t>
                      </a: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E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Swiss911 UCm BT" charset="0"/>
                          <a:cs typeface="Courier New" pitchFamily="49" charset="0"/>
                        </a:rPr>
                        <a:t>Disciplina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wiss911 UCm BT" charset="0"/>
                        <a:cs typeface="Times New Roman" pitchFamily="18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CED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91139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ECEBF45-6CE6-41F6-B7E6-7964CAB2CE85}" type="slidenum">
              <a:rPr lang="pt-BR"/>
              <a:pPr/>
              <a:t>85</a:t>
            </a:fld>
            <a:endParaRPr lang="pt-BR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Criação de Novos Cartões</a:t>
            </a: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Durante uma sessão CRC, para cada responsabilidade atribuída a uma classe, o seu proprietário deve questionar se tal classe é capaz de cumprir com a responsabilidade sozinha.</a:t>
            </a:r>
          </a:p>
          <a:p>
            <a:pPr eaLnBrk="1" hangingPunct="1"/>
            <a:r>
              <a:rPr lang="pt-BR" smtClean="0"/>
              <a:t>Se ela precisar de ajuda, essa ajuda é dada por um colaborador.</a:t>
            </a:r>
          </a:p>
          <a:p>
            <a:pPr eaLnBrk="1" hangingPunct="1"/>
            <a:r>
              <a:rPr lang="pt-BR" smtClean="0"/>
              <a:t>Os participantes da sessão, então, decidem que outra classe pode fornecer tal ajuda.</a:t>
            </a:r>
          </a:p>
          <a:p>
            <a:pPr lvl="1" eaLnBrk="1" hangingPunct="1"/>
            <a:r>
              <a:rPr lang="pt-BR" smtClean="0"/>
              <a:t>Se essa classe existir, ela recebe uma nova responsabilidade necessária para que ela forneça ajuda.</a:t>
            </a:r>
          </a:p>
          <a:p>
            <a:pPr lvl="1" eaLnBrk="1" hangingPunct="1"/>
            <a:r>
              <a:rPr lang="pt-BR" smtClean="0"/>
              <a:t>Caso contrário, um </a:t>
            </a:r>
            <a:r>
              <a:rPr lang="pt-BR" u="sng" smtClean="0"/>
              <a:t>novo cartão</a:t>
            </a:r>
            <a:r>
              <a:rPr lang="pt-BR" smtClean="0"/>
              <a:t> (ou seja, uma nova classe) é criado para cumprir com tal responsabilidade de ajuda.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495800"/>
            <a:ext cx="8001000" cy="838200"/>
          </a:xfrm>
        </p:spPr>
        <p:txBody>
          <a:bodyPr/>
          <a:lstStyle/>
          <a:p>
            <a:pPr eaLnBrk="1" hangingPunct="1"/>
            <a:r>
              <a:rPr lang="en-US" smtClean="0"/>
              <a:t>5.5 </a:t>
            </a:r>
            <a:r>
              <a:rPr lang="pt-BR" smtClean="0"/>
              <a:t>Construção do modelo de classes</a:t>
            </a:r>
            <a:endParaRPr lang="en-US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2987675" y="981075"/>
          <a:ext cx="3276600" cy="2503488"/>
        </p:xfrm>
        <a:graphic>
          <a:graphicData uri="http://schemas.openxmlformats.org/presentationml/2006/ole">
            <p:oleObj spid="_x0000_s13314" name="Clip" r:id="rId4" imgW="2286000" imgH="1259640" progId="MS_ClipArt_Gallery.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9216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B6BD82B-5FDE-4E02-9016-74AC1863532A}" type="slidenum">
              <a:rPr lang="pt-BR"/>
              <a:pPr/>
              <a:t>87</a:t>
            </a:fld>
            <a:endParaRPr lang="pt-BR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Construção do modelo de classes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Após a identificação de classes, o modelador deve verificar a consistência entre as classes para eliminar incoerências e redundâncias.</a:t>
            </a:r>
            <a:endParaRPr lang="en-US" smtClean="0"/>
          </a:p>
          <a:p>
            <a:pPr lvl="1" eaLnBrk="1" hangingPunct="1"/>
            <a:r>
              <a:rPr lang="pt-BR" smtClean="0"/>
              <a:t>Como dica, o modelador deve estar apto a declarar as razões de existência de cada classe identificada.</a:t>
            </a:r>
            <a:endParaRPr lang="en-US" smtClean="0"/>
          </a:p>
          <a:p>
            <a:pPr eaLnBrk="1" hangingPunct="1"/>
            <a:r>
              <a:rPr lang="pt-BR" smtClean="0"/>
              <a:t>Depois disso, os analistas devem começar a definir o mapeamento das responsabilidades e colaboradores de cada classe para os elementos do diagrama de classes. </a:t>
            </a:r>
            <a:endParaRPr lang="en-US" smtClean="0"/>
          </a:p>
          <a:p>
            <a:pPr lvl="1" eaLnBrk="1" hangingPunct="1"/>
            <a:r>
              <a:rPr lang="pt-BR" smtClean="0"/>
              <a:t>Esse mapeamento resulta em um diagrama de classes que apresenta uma estrutura estática relativa a todas as classes identificadas como participantes da realização de um ou mais casos de uso.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9318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5A7E12-F972-4F11-A4F4-D4E95F306F19}" type="slidenum">
              <a:rPr lang="pt-BR"/>
              <a:pPr/>
              <a:t>88</a:t>
            </a:fld>
            <a:endParaRPr lang="pt-BR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4000" smtClean="0"/>
              <a:t>Definição de propriedades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1038"/>
          </a:xfrm>
        </p:spPr>
        <p:txBody>
          <a:bodyPr/>
          <a:lstStyle/>
          <a:p>
            <a:pPr marL="457200" indent="-457200" eaLnBrk="1" hangingPunct="1"/>
            <a:r>
              <a:rPr lang="pt-BR" smtClean="0"/>
              <a:t>Uma responsabilidade de conhecer é mapeada para um ou mais atributos.</a:t>
            </a:r>
          </a:p>
          <a:p>
            <a:pPr marL="457200" indent="-457200" eaLnBrk="1" hangingPunct="1"/>
            <a:r>
              <a:rPr lang="pt-BR" smtClean="0"/>
              <a:t>Operações de uma classe são um modo mais detalhado de explicitar as responsabilidades de fazer.</a:t>
            </a:r>
          </a:p>
          <a:p>
            <a:pPr marL="876300" lvl="1" indent="-419100" eaLnBrk="1" hangingPunct="1"/>
            <a:r>
              <a:rPr lang="pt-BR" smtClean="0"/>
              <a:t>Uma operação pode ser vista como uma contribuição da classe para uma tarefa mais complexa representada por um caso de uso.</a:t>
            </a:r>
          </a:p>
          <a:p>
            <a:pPr marL="876300" lvl="1" indent="-419100" eaLnBrk="1" hangingPunct="1"/>
            <a:r>
              <a:rPr lang="pt-BR" smtClean="0"/>
              <a:t>Uma definição mais completa das operações de uma classe só pode ser feita após a construção dos </a:t>
            </a:r>
            <a:r>
              <a:rPr lang="pt-BR" b="1" smtClean="0"/>
              <a:t>diagramas de interação</a:t>
            </a:r>
            <a:r>
              <a:rPr lang="pt-BR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94211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DF52522-8E6A-4F75-A22B-5141B1851222}" type="slidenum">
              <a:rPr lang="pt-BR"/>
              <a:pPr/>
              <a:t>89</a:t>
            </a:fld>
            <a:endParaRPr lang="pt-BR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Definição de associações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1038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pt-BR" smtClean="0"/>
              <a:t>O fato de uma classe possuir colaboradores indica que devem existir relacionamentos entre estes últimos e a classe. 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pt-BR" sz="1800" smtClean="0"/>
              <a:t>Isto porque um objeto precisa conhecer o outro para poder lhe fazer requisições.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pt-BR" sz="1800" smtClean="0"/>
              <a:t>Portanto, para criar associações, verifique os colaboradores de uma classe.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pt-BR" smtClean="0"/>
              <a:t>O raciocínio para definir associações reflexivas, ternárias e agregações é o mesmo.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7050" y="3860800"/>
            <a:ext cx="8007350" cy="1800225"/>
          </a:xfrm>
        </p:spPr>
        <p:txBody>
          <a:bodyPr/>
          <a:lstStyle/>
          <a:p>
            <a:pPr eaLnBrk="1" hangingPunct="1"/>
            <a:r>
              <a:rPr lang="en-US" smtClean="0"/>
              <a:t>5.2 Diagrama de classes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987675" y="981075"/>
          <a:ext cx="3276600" cy="2503488"/>
        </p:xfrm>
        <a:graphic>
          <a:graphicData uri="http://schemas.openxmlformats.org/presentationml/2006/ole">
            <p:oleObj spid="_x0000_s2050" name="Clip" r:id="rId4" imgW="2286000" imgH="1259640" progId="MS_ClipArt_Gallery.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14340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103BD9E-073E-4180-93FE-F253FD13FEF1}" type="slidenum">
              <a:rPr lang="pt-BR"/>
              <a:pPr/>
              <a:t>90</a:t>
            </a:fld>
            <a:endParaRPr lang="pt-BR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Definição de classes associativas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7834313" cy="2044700"/>
          </a:xfrm>
        </p:spPr>
        <p:txBody>
          <a:bodyPr/>
          <a:lstStyle/>
          <a:p>
            <a:pPr marL="457200" indent="-457200" eaLnBrk="1" hangingPunct="1"/>
            <a:r>
              <a:rPr lang="pt-BR" smtClean="0"/>
              <a:t>Surgem a partir de responsabilidades de conhecer que o modelador não conseguiu atribuir a alguma classe. </a:t>
            </a:r>
          </a:p>
          <a:p>
            <a:pPr marL="876300" lvl="1" indent="-419100" eaLnBrk="1" hangingPunct="1"/>
            <a:r>
              <a:rPr lang="pt-BR" sz="2200" smtClean="0"/>
              <a:t>(mais raramente, de responsabilidades </a:t>
            </a:r>
            <a:r>
              <a:rPr lang="pt-BR" sz="2200" i="1" smtClean="0"/>
              <a:t>de fazer)</a:t>
            </a:r>
            <a:endParaRPr lang="pt-BR" sz="2200" smtClean="0"/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755650" y="3746500"/>
          <a:ext cx="8064500" cy="1914525"/>
        </p:xfrm>
        <a:graphic>
          <a:graphicData uri="http://schemas.openxmlformats.org/presentationml/2006/ole">
            <p:oleObj spid="_x0000_s14338" name="Visio" r:id="rId3" imgW="5176838" imgH="1230154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95235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422CDBE-E9C6-4489-8AAC-19B8CAD58261}" type="slidenum">
              <a:rPr lang="pt-BR"/>
              <a:pPr/>
              <a:t>91</a:t>
            </a:fld>
            <a:endParaRPr lang="pt-BR"/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Organização da documentação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600200"/>
            <a:ext cx="8229600" cy="4637088"/>
          </a:xfrm>
        </p:spPr>
        <p:txBody>
          <a:bodyPr/>
          <a:lstStyle/>
          <a:p>
            <a:pPr marL="457200" indent="-457200" eaLnBrk="1" hangingPunct="1"/>
            <a:r>
              <a:rPr lang="pt-BR" sz="2800" smtClean="0"/>
              <a:t>As responsabilidades e colaboradores mapeados para elementos do modelo de classes devem ser organizados em um diagrama de classes e documentados, resultando no </a:t>
            </a:r>
            <a:r>
              <a:rPr lang="pt-BR" sz="2800" b="1" i="1" smtClean="0"/>
              <a:t>modelo de classes de domínio</a:t>
            </a:r>
            <a:r>
              <a:rPr lang="pt-BR" sz="2800" smtClean="0"/>
              <a:t>.</a:t>
            </a:r>
          </a:p>
          <a:p>
            <a:pPr marL="457200" indent="-457200" eaLnBrk="1" hangingPunct="1"/>
            <a:r>
              <a:rPr lang="pt-BR" sz="2800" smtClean="0"/>
              <a:t>Podem ser associados estereótipos predefinidos às classes identificadas:</a:t>
            </a:r>
          </a:p>
          <a:p>
            <a:pPr marL="1314450" lvl="2" indent="-400050" eaLnBrk="1" hangingPunct="1"/>
            <a:r>
              <a:rPr lang="pt-BR" sz="1400" smtClean="0"/>
              <a:t>&lt;&lt;</a:t>
            </a:r>
            <a:r>
              <a:rPr lang="pt-BR" sz="1900" smtClean="0"/>
              <a:t>fronteira</a:t>
            </a:r>
            <a:r>
              <a:rPr lang="pt-BR" sz="1400" smtClean="0"/>
              <a:t>&gt;&gt;</a:t>
            </a:r>
          </a:p>
          <a:p>
            <a:pPr marL="1314450" lvl="2" indent="-400050" eaLnBrk="1" hangingPunct="1"/>
            <a:r>
              <a:rPr lang="pt-BR" sz="1400" smtClean="0"/>
              <a:t>&lt;&lt;</a:t>
            </a:r>
            <a:r>
              <a:rPr lang="pt-BR" sz="1900" smtClean="0"/>
              <a:t>entidade</a:t>
            </a:r>
            <a:r>
              <a:rPr lang="pt-BR" sz="1400" smtClean="0"/>
              <a:t>&gt;&gt;</a:t>
            </a:r>
            <a:endParaRPr lang="pt-BR" sz="1900" smtClean="0"/>
          </a:p>
          <a:p>
            <a:pPr marL="1314450" lvl="2" indent="-400050" eaLnBrk="1" hangingPunct="1"/>
            <a:r>
              <a:rPr lang="pt-BR" sz="1400" smtClean="0"/>
              <a:t>&lt;&lt;</a:t>
            </a:r>
            <a:r>
              <a:rPr lang="pt-BR" sz="1900" smtClean="0"/>
              <a:t>controle</a:t>
            </a:r>
            <a:r>
              <a:rPr lang="pt-BR" sz="1400" smtClean="0"/>
              <a:t>&gt;&gt;</a:t>
            </a:r>
            <a:r>
              <a:rPr lang="pt-BR" sz="1900" smtClean="0"/>
              <a:t> </a:t>
            </a:r>
          </a:p>
        </p:txBody>
      </p:sp>
      <p:pic>
        <p:nvPicPr>
          <p:cNvPr id="95238" name="Picture 6" descr="dd0001_thm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7885113" y="115888"/>
            <a:ext cx="923925" cy="1219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96259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D1CBD3E-B6A6-4213-B0AC-A4FCA44DAEAD}" type="slidenum">
              <a:rPr lang="pt-BR"/>
              <a:pPr/>
              <a:t>92</a:t>
            </a:fld>
            <a:endParaRPr lang="pt-BR"/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Organização da documentação</a:t>
            </a:r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1038"/>
          </a:xfrm>
        </p:spPr>
        <p:txBody>
          <a:bodyPr/>
          <a:lstStyle/>
          <a:p>
            <a:pPr marL="457200" indent="-457200" eaLnBrk="1" hangingPunct="1"/>
            <a:r>
              <a:rPr lang="pt-BR" smtClean="0"/>
              <a:t>A construção de um único diagrama de classes para todo o sistema pode resultar em um diagrama bastante complexo. Um alternativa é criar uma </a:t>
            </a:r>
            <a:r>
              <a:rPr lang="pt-BR" b="1" i="1" u="sng" smtClean="0"/>
              <a:t>v</a:t>
            </a:r>
            <a:r>
              <a:rPr lang="pt-BR" b="1" i="1" smtClean="0"/>
              <a:t>isão de </a:t>
            </a:r>
            <a:r>
              <a:rPr lang="pt-BR" b="1" i="1" u="sng" smtClean="0"/>
              <a:t>c</a:t>
            </a:r>
            <a:r>
              <a:rPr lang="pt-BR" b="1" i="1" smtClean="0"/>
              <a:t>lasses </a:t>
            </a:r>
            <a:r>
              <a:rPr lang="pt-BR" b="1" i="1" u="sng" smtClean="0"/>
              <a:t>p</a:t>
            </a:r>
            <a:r>
              <a:rPr lang="pt-BR" b="1" i="1" smtClean="0"/>
              <a:t>articipantes</a:t>
            </a:r>
            <a:r>
              <a:rPr lang="pt-BR" smtClean="0"/>
              <a:t> (VCP) para cada caso de uso.</a:t>
            </a:r>
          </a:p>
          <a:p>
            <a:pPr marL="457200" indent="-457200" eaLnBrk="1" hangingPunct="1"/>
            <a:r>
              <a:rPr lang="pt-BR" smtClean="0"/>
              <a:t>Em uma VCP, são exibidos os objetos que participam de um caso de uso.</a:t>
            </a:r>
          </a:p>
          <a:p>
            <a:pPr marL="457200" indent="-457200" eaLnBrk="1" hangingPunct="1"/>
            <a:r>
              <a:rPr lang="pt-BR" smtClean="0"/>
              <a:t>As VCPs podem ser reunidas para formar um único diagrama de classes para o sistema como um todo.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3860800"/>
            <a:ext cx="7129462" cy="1800225"/>
          </a:xfrm>
        </p:spPr>
        <p:txBody>
          <a:bodyPr/>
          <a:lstStyle/>
          <a:p>
            <a:pPr eaLnBrk="1" hangingPunct="1"/>
            <a:r>
              <a:rPr lang="en-US" sz="3200" smtClean="0"/>
              <a:t>5.6 </a:t>
            </a:r>
            <a:r>
              <a:rPr lang="pt-BR" sz="3200" smtClean="0"/>
              <a:t>Modelo de classes no processo 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pt-BR" sz="3200" smtClean="0"/>
              <a:t>de desenvolvimento </a:t>
            </a:r>
            <a:r>
              <a:rPr lang="pt-BR" smtClean="0"/>
              <a:t> </a:t>
            </a:r>
            <a:r>
              <a:rPr lang="pt-BR" sz="3200" smtClean="0"/>
              <a:t> </a:t>
            </a:r>
            <a:endParaRPr lang="en-US" sz="320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2916238" y="1052513"/>
          <a:ext cx="3276600" cy="2503487"/>
        </p:xfrm>
        <a:graphic>
          <a:graphicData uri="http://schemas.openxmlformats.org/presentationml/2006/ole">
            <p:oleObj spid="_x0000_s15362" name="Clip" r:id="rId4" imgW="2286000" imgH="1259640" progId="MS_ClipArt_Gallery.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97283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0621D28-E47A-4FF3-B5C8-656DA69CBD6C}" type="slidenum">
              <a:rPr lang="pt-BR"/>
              <a:pPr/>
              <a:t>94</a:t>
            </a:fld>
            <a:endParaRPr lang="pt-BR"/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Modelo de classes no processo de desenvolvimento</a:t>
            </a:r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1038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pt-BR" smtClean="0"/>
              <a:t>Em um desenvolvimento dirigido a casos de uso, após a descrição dos casos de uso, é possível iniciar a identificação de classes.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pt-BR" smtClean="0"/>
              <a:t>As classes identificadas são refinadas para retirar inconsistências e redundâncias.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pt-BR" smtClean="0"/>
              <a:t>As classes são documentadas e o diagrama de classes inicial é construído, resultando no modelo de classes de domínio.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ço Reservado para Rodapé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98307" name="Espaço Reservado para Número de Slide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FC28D73-8439-4BCC-B530-C388384BAE85}" type="slidenum">
              <a:rPr lang="pt-BR"/>
              <a:pPr/>
              <a:t>95</a:t>
            </a:fld>
            <a:endParaRPr lang="pt-BR"/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Modelo de classes no processo de desenvolvimento</a:t>
            </a:r>
          </a:p>
        </p:txBody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1038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pt-BR" smtClean="0"/>
              <a:t>Inconsistências nos modelos devem ser verificadas e corrigidas.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pt-BR" smtClean="0"/>
              <a:t>As construções do modelo de casos de uso e do modelo de classes são retroativas uma sobre a outra.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pt-BR" smtClean="0"/>
              <a:t>Durante a aplicação de alguma técnica de identificação, novos casos de uso podem ser identificados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pt-BR" smtClean="0"/>
              <a:t>Pode-se identificar a necessidade de modificação de casos de uso preexistentes.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pt-BR" smtClean="0"/>
              <a:t>Depois que a primeira versão do modelo de classes de análise está completa, o modelador deve retornar ao modelo de casos de uso e verificar a consistência entre os dois modelos.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Espaço Reservado para Rodapé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99331" name="Espaço Reservado para Número de Slide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1520C1C-295A-440C-8979-E240F7D75255}" type="slidenum">
              <a:rPr lang="pt-BR"/>
              <a:pPr/>
              <a:t>96</a:t>
            </a:fld>
            <a:endParaRPr lang="pt-BR"/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smtClean="0"/>
              <a:t>Modelo de classes no processo de desenvolvimento</a:t>
            </a:r>
          </a:p>
        </p:txBody>
      </p:sp>
      <p:sp>
        <p:nvSpPr>
          <p:cNvPr id="993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89888" cy="125095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pt-BR" smtClean="0"/>
              <a:t>Interdependência entre o modelo de casos de uso e o modelo de classes</a:t>
            </a:r>
            <a:r>
              <a:rPr lang="en-US" smtClean="0"/>
              <a:t>.</a:t>
            </a:r>
            <a:endParaRPr lang="pt-BR" smtClean="0"/>
          </a:p>
        </p:txBody>
      </p:sp>
      <p:pic>
        <p:nvPicPr>
          <p:cNvPr id="99334" name="Picture 5" descr="E:\paps2a\Figs-2a edicao\jpg\Figura_05_4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638425"/>
            <a:ext cx="7086600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B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B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7958</TotalTime>
  <Words>7983</Words>
  <Application>Microsoft Office PowerPoint</Application>
  <PresentationFormat>Apresentação na tela (4:3)</PresentationFormat>
  <Paragraphs>826</Paragraphs>
  <Slides>96</Slides>
  <Notes>37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96</vt:i4>
      </vt:variant>
    </vt:vector>
  </HeadingPairs>
  <TitlesOfParts>
    <vt:vector size="107" baseType="lpstr">
      <vt:lpstr>Arial</vt:lpstr>
      <vt:lpstr>Times New Roman</vt:lpstr>
      <vt:lpstr>Arial Black</vt:lpstr>
      <vt:lpstr>Wingdings</vt:lpstr>
      <vt:lpstr>Courier New</vt:lpstr>
      <vt:lpstr>Tahoma</vt:lpstr>
      <vt:lpstr>MS PGothic</vt:lpstr>
      <vt:lpstr>Swiss911 UCm BT</vt:lpstr>
      <vt:lpstr>Design padrão</vt:lpstr>
      <vt:lpstr>Microsoft Clip Gallery</vt:lpstr>
      <vt:lpstr>Microsoft Visio Drawing</vt:lpstr>
      <vt:lpstr>Princípios de Análise  e Projeto de Sistemas  com UML 3ª edição (2015)</vt:lpstr>
      <vt:lpstr>Capítulo 5  Modelagem de Classes de Análise </vt:lpstr>
      <vt:lpstr>Tópicos</vt:lpstr>
      <vt:lpstr>Introdução</vt:lpstr>
      <vt:lpstr>Introdução</vt:lpstr>
      <vt:lpstr>Objetivo da Modelagem de Classes</vt:lpstr>
      <vt:lpstr>Modelo de Classes de Análise</vt:lpstr>
      <vt:lpstr>Modelo de Análise: Foco no Problema</vt:lpstr>
      <vt:lpstr>5.2 Diagrama de classes</vt:lpstr>
      <vt:lpstr>Classes</vt:lpstr>
      <vt:lpstr>Exemplo (classe ContaBancária)</vt:lpstr>
      <vt:lpstr>Associações</vt:lpstr>
      <vt:lpstr>Notação para Associações</vt:lpstr>
      <vt:lpstr>Multiplicidades </vt:lpstr>
      <vt:lpstr>Exemplos (multiplicidade)</vt:lpstr>
      <vt:lpstr>Conectividade</vt:lpstr>
      <vt:lpstr>Exemplo (conectividade)</vt:lpstr>
      <vt:lpstr>Participação</vt:lpstr>
      <vt:lpstr>Acessórios para Associações</vt:lpstr>
      <vt:lpstr>Classe associativa</vt:lpstr>
      <vt:lpstr>Notação para Classes Associativas</vt:lpstr>
      <vt:lpstr>Associações n-árias</vt:lpstr>
      <vt:lpstr>Exemplo (associação ternária)</vt:lpstr>
      <vt:lpstr>Associações reflexivas</vt:lpstr>
      <vt:lpstr>Agregações e Composições</vt:lpstr>
      <vt:lpstr>Agregações e Composições</vt:lpstr>
      <vt:lpstr>Exemplos</vt:lpstr>
      <vt:lpstr>Agregações e Composições</vt:lpstr>
      <vt:lpstr>Restrições sobre associações </vt:lpstr>
      <vt:lpstr>Restrições sobre associações (cont)</vt:lpstr>
      <vt:lpstr>Restrições sobre associações (cont)</vt:lpstr>
      <vt:lpstr>Generalizações e Especializações</vt:lpstr>
      <vt:lpstr>Generalizações e Especializações</vt:lpstr>
      <vt:lpstr>Semântica da Herança</vt:lpstr>
      <vt:lpstr>Herança de Associações </vt:lpstr>
      <vt:lpstr>Propriedades da Herança</vt:lpstr>
      <vt:lpstr>Propriedades da Herança</vt:lpstr>
      <vt:lpstr>Classes Abstratas</vt:lpstr>
      <vt:lpstr>Notação para classes abstratas</vt:lpstr>
      <vt:lpstr>Refinamento do Modelo com Herança</vt:lpstr>
      <vt:lpstr>Refinamento do Modelo com Herança</vt:lpstr>
      <vt:lpstr>Restrições sobre gen/espec</vt:lpstr>
      <vt:lpstr>Restrições sobre gen/espec</vt:lpstr>
      <vt:lpstr>5.3 Diagrama de objetos</vt:lpstr>
      <vt:lpstr>Diagrama de objetos</vt:lpstr>
      <vt:lpstr>Exemplo (Diagrama de objetos)</vt:lpstr>
      <vt:lpstr>Exemplo (Diagrama de objetos)</vt:lpstr>
      <vt:lpstr>5.4 Técnicas para identificação de classes</vt:lpstr>
      <vt:lpstr>Slide 49</vt:lpstr>
      <vt:lpstr>Técnicas de Identificação</vt:lpstr>
      <vt:lpstr>Categorias de Conceitos</vt:lpstr>
      <vt:lpstr>Análise Textual de Abbott</vt:lpstr>
      <vt:lpstr>Análise Textual de Abbott (cont.)</vt:lpstr>
      <vt:lpstr>Análise Textual de Abbott (cont.)</vt:lpstr>
      <vt:lpstr>Análise de Casos de Uso</vt:lpstr>
      <vt:lpstr>Análise de Casos de Uso</vt:lpstr>
      <vt:lpstr>Categorização BCE</vt:lpstr>
      <vt:lpstr>Objetos de Entidade </vt:lpstr>
      <vt:lpstr>Objetos de Fronteira </vt:lpstr>
      <vt:lpstr>Objetos de Controle </vt:lpstr>
      <vt:lpstr>Importância da Categorização BCE</vt:lpstr>
      <vt:lpstr>Visões de Classes Participantes</vt:lpstr>
      <vt:lpstr>Estrutura de uma VCP</vt:lpstr>
      <vt:lpstr>Construção de uma VCP</vt:lpstr>
      <vt:lpstr>VCP (exemplo) – Realizar Inscrição</vt:lpstr>
      <vt:lpstr>Regras Estruturais em uma VCP</vt:lpstr>
      <vt:lpstr>Padrões de Análise</vt:lpstr>
      <vt:lpstr>Padrões de Análise</vt:lpstr>
      <vt:lpstr>Padrões de Análise</vt:lpstr>
      <vt:lpstr>Padrões de Análise</vt:lpstr>
      <vt:lpstr>Padrões de Análise</vt:lpstr>
      <vt:lpstr>Exemplo 1 – Padrão Party</vt:lpstr>
      <vt:lpstr>Exemplo 2 – Padrão Metamodel</vt:lpstr>
      <vt:lpstr>Identificação Dirigida a Responsabilidades</vt:lpstr>
      <vt:lpstr>Slide 75</vt:lpstr>
      <vt:lpstr>Responsabilidades de uma Classe</vt:lpstr>
      <vt:lpstr>Responsabilidades e Colaboradores </vt:lpstr>
      <vt:lpstr>Responsabilidades e Colaborações</vt:lpstr>
      <vt:lpstr>Modelagem CRC</vt:lpstr>
      <vt:lpstr>Sessão CRC</vt:lpstr>
      <vt:lpstr>Sessão CRC</vt:lpstr>
      <vt:lpstr>Modelagem CRC</vt:lpstr>
      <vt:lpstr>Estrutura de um Cartão CRC</vt:lpstr>
      <vt:lpstr>Exemplos de cartões CRC</vt:lpstr>
      <vt:lpstr>Criação de Novos Cartões</vt:lpstr>
      <vt:lpstr>5.5 Construção do modelo de classes</vt:lpstr>
      <vt:lpstr>Construção do modelo de classes</vt:lpstr>
      <vt:lpstr>Definição de propriedades</vt:lpstr>
      <vt:lpstr>Definição de associações</vt:lpstr>
      <vt:lpstr>Definição de classes associativas</vt:lpstr>
      <vt:lpstr>Organização da documentação</vt:lpstr>
      <vt:lpstr>Organização da documentação</vt:lpstr>
      <vt:lpstr>5.6 Modelo de classes no processo  de desenvolvimento   </vt:lpstr>
      <vt:lpstr>Modelo de classes no processo de desenvolvimento</vt:lpstr>
      <vt:lpstr>Modelo de classes no processo de desenvolvimento</vt:lpstr>
      <vt:lpstr>Modelo de classes no processo de desenvolvimento</vt:lpstr>
    </vt:vector>
  </TitlesOfParts>
  <Company>Campus/Elsevier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de Análise e Projeto de Sistemas com UML</dc:title>
  <dc:creator>Eduardo Bezerra da Silva</dc:creator>
  <cp:lastModifiedBy>Eduardo</cp:lastModifiedBy>
  <cp:revision>368</cp:revision>
  <dcterms:created xsi:type="dcterms:W3CDTF">2004-06-18T14:30:18Z</dcterms:created>
  <dcterms:modified xsi:type="dcterms:W3CDTF">2015-03-11T15:09:03Z</dcterms:modified>
</cp:coreProperties>
</file>