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1555" r:id="rId2"/>
    <p:sldId id="1549" r:id="rId3"/>
    <p:sldId id="1550" r:id="rId4"/>
    <p:sldId id="1551" r:id="rId5"/>
    <p:sldId id="1554" r:id="rId6"/>
    <p:sldId id="1552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711"/>
    <a:srgbClr val="890918"/>
    <a:srgbClr val="A50B1D"/>
    <a:srgbClr val="FA1C46"/>
    <a:srgbClr val="BB2133"/>
    <a:srgbClr val="CF2539"/>
    <a:srgbClr val="FF9900"/>
    <a:srgbClr val="5AD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0969" autoAdjust="0"/>
  </p:normalViewPr>
  <p:slideViewPr>
    <p:cSldViewPr>
      <p:cViewPr>
        <p:scale>
          <a:sx n="75" d="100"/>
          <a:sy n="75" d="100"/>
        </p:scale>
        <p:origin x="-126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BF1259BF-4D19-4375-BFC3-616479D6112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1FB99-1957-4F66-8C76-68B2B35003A9}" type="slidenum">
              <a:rPr lang="pt-BR"/>
              <a:pPr/>
              <a:t>1</a:t>
            </a:fld>
            <a:endParaRPr lang="pt-BR"/>
          </a:p>
        </p:txBody>
      </p:sp>
      <p:sp>
        <p:nvSpPr>
          <p:cNvPr id="188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C0228-F61D-4211-A6F0-0058E70C5120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02209-B082-4FC1-8556-A724BC27D424}" type="slidenum">
              <a:rPr lang="pt-BR"/>
              <a:pPr/>
              <a:t>3</a:t>
            </a:fld>
            <a:endParaRPr lang="pt-BR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BAE1F-F50B-4200-B637-893DC3CC1A2F}" type="slidenum">
              <a:rPr lang="pt-BR"/>
              <a:pPr/>
              <a:t>4</a:t>
            </a:fld>
            <a:endParaRPr lang="pt-BR"/>
          </a:p>
        </p:txBody>
      </p:sp>
      <p:sp>
        <p:nvSpPr>
          <p:cNvPr id="249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E048A-F217-4840-BCE3-DB752B7C7307}" type="slidenum">
              <a:rPr lang="pt-BR"/>
              <a:pPr/>
              <a:t>6</a:t>
            </a:fld>
            <a:endParaRPr lang="pt-BR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3899C1-8B8B-48A4-B40C-B9107F19CA8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A8172A-60C8-44BA-A69F-7B4F52C661F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8845E4-F73F-4377-93BE-FB4AA8E9BBE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2149A-CE3C-4C63-954F-E3D7B3EC509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248564-A989-4A87-96BD-E4149A0842E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650265-A733-48F4-962E-0C1BB06D34C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95484-318A-400C-898B-6CF73DE5FF4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AD922F-84DB-4894-8262-9A5CC32E7E7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7F9218-2A8D-43BA-945B-E66A73A416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61EC1E-F9AA-4B90-AA61-9FEE835E142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9E2A8B-A983-4C61-9F87-D4D7471E6B9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245225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5225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75F4C27E-2B6E-4F3B-A504-9B43ED831D4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  <a:noFill/>
          <a:ln/>
        </p:spPr>
        <p:txBody>
          <a:bodyPr lIns="92075" tIns="46038" rIns="92075" bIns="46038"/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86211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86212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</a:t>
            </a:r>
            <a:r>
              <a:rPr lang="en-US" dirty="0" err="1"/>
              <a:t>Bezerra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Editora</a:t>
            </a:r>
            <a:r>
              <a:rPr lang="en-US" dirty="0" smtClean="0"/>
              <a:t> </a:t>
            </a:r>
            <a:r>
              <a:rPr lang="en-US" dirty="0"/>
              <a:t>Campus/Elsevier</a:t>
            </a:r>
          </a:p>
        </p:txBody>
      </p:sp>
      <p:pic>
        <p:nvPicPr>
          <p:cNvPr id="8" name="Imagem 7" descr="papsuml-3ed-c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996952"/>
            <a:ext cx="2267744" cy="320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143000"/>
            <a:ext cx="7715250" cy="2209800"/>
          </a:xfrm>
        </p:spPr>
        <p:txBody>
          <a:bodyPr/>
          <a:lstStyle/>
          <a:p>
            <a:r>
              <a:rPr lang="pt-BR" sz="3200"/>
              <a:t>Capítulo 6 </a:t>
            </a:r>
            <a:br>
              <a:rPr lang="pt-BR" sz="3200"/>
            </a:br>
            <a:r>
              <a:rPr lang="pt-BR" sz="3200"/>
              <a:t>Passando da análise ao projeto</a:t>
            </a:r>
          </a:p>
        </p:txBody>
      </p:sp>
      <p:sp>
        <p:nvSpPr>
          <p:cNvPr id="2489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i="1"/>
              <a:t>“Há duas maneiras de fazer o projeto de um sistema de software. Uma delas é fazê-lo tão simles que obviamente não há deficiências. E a outra é faze-lo tão complexo que não há deficiências óbvias.</a:t>
            </a:r>
            <a:r>
              <a:rPr lang="en-US" sz="1800" i="1"/>
              <a:t> </a:t>
            </a:r>
            <a:r>
              <a:rPr lang="pt-BR" sz="1800" i="1"/>
              <a:t>O primeiro método é de longe o mais difícil.” </a:t>
            </a:r>
            <a:endParaRPr lang="en-US" sz="1800" i="1"/>
          </a:p>
          <a:p>
            <a:pPr algn="r"/>
            <a:r>
              <a:rPr lang="pt-BR" sz="1800" i="1"/>
              <a:t>-C.A.R. Hoare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59F4C-BAE3-41B1-BBA1-AA358C0CDB2E}" type="slidenum">
              <a:rPr lang="pt-BR"/>
              <a:pPr/>
              <a:t>3</a:t>
            </a:fld>
            <a:endParaRPr lang="pt-BR"/>
          </a:p>
        </p:txBody>
      </p:sp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Da análise ao projeto</a:t>
            </a:r>
            <a:endParaRPr lang="en-US" sz="3200"/>
          </a:p>
        </p:txBody>
      </p:sp>
      <p:sp>
        <p:nvSpPr>
          <p:cNvPr id="249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No desenvolvimento de um SSOO, a mesma representação para as classes é utilizada durante a análise e o projeto desse sistema.</a:t>
            </a:r>
          </a:p>
          <a:p>
            <a:pPr lvl="1">
              <a:lnSpc>
                <a:spcPct val="80000"/>
              </a:lnSpc>
            </a:pPr>
            <a:r>
              <a:rPr lang="pt-BR"/>
              <a:t>Vantagem: há uma uniformidade na modelagem do sistema.</a:t>
            </a:r>
          </a:p>
          <a:p>
            <a:pPr lvl="1">
              <a:lnSpc>
                <a:spcPct val="80000"/>
              </a:lnSpc>
            </a:pPr>
            <a:r>
              <a:rPr lang="pt-BR"/>
              <a:t>Desvantagem: torna menos nítida a separação entre o que é feito na análise e o que é feito no projeto.</a:t>
            </a:r>
          </a:p>
          <a:p>
            <a:pPr>
              <a:lnSpc>
                <a:spcPct val="80000"/>
              </a:lnSpc>
            </a:pPr>
            <a:r>
              <a:rPr lang="pt-BR"/>
              <a:t>Na </a:t>
            </a:r>
            <a:r>
              <a:rPr lang="en-US"/>
              <a:t>fase de </a:t>
            </a:r>
            <a:r>
              <a:rPr lang="pt-BR"/>
              <a:t>análise, estamos interessados em identificar as </a:t>
            </a:r>
            <a:r>
              <a:rPr lang="en-US"/>
              <a:t>funcionalidades e </a:t>
            </a:r>
            <a:r>
              <a:rPr lang="pt-BR"/>
              <a:t>classes do SSOO.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Modelo de casos de uso</a:t>
            </a:r>
          </a:p>
          <a:p>
            <a:pPr lvl="1">
              <a:lnSpc>
                <a:spcPct val="80000"/>
              </a:lnSpc>
            </a:pPr>
            <a:r>
              <a:rPr lang="en-US"/>
              <a:t>Modelo de classes de análise</a:t>
            </a:r>
          </a:p>
          <a:p>
            <a:pPr lvl="1">
              <a:lnSpc>
                <a:spcPct val="80000"/>
              </a:lnSpc>
            </a:pPr>
            <a:r>
              <a:rPr lang="en-US"/>
              <a:t>Modelo de interações de análise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B244C-6F05-49A2-AC49-929B334D4EA1}" type="slidenum">
              <a:rPr lang="pt-BR"/>
              <a:pPr/>
              <a:t>4</a:t>
            </a:fld>
            <a:endParaRPr lang="pt-BR"/>
          </a:p>
        </p:txBody>
      </p:sp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Da análise ao projeto</a:t>
            </a:r>
            <a:endParaRPr lang="en-US" sz="3200"/>
          </a:p>
        </p:txBody>
      </p:sp>
      <p:sp>
        <p:nvSpPr>
          <p:cNvPr id="249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O modelo de classes de </a:t>
            </a:r>
            <a:r>
              <a:rPr lang="en-US"/>
              <a:t>análise </a:t>
            </a:r>
            <a:r>
              <a:rPr lang="pt-BR"/>
              <a:t>e o modelo de casos de uso esclarecem o </a:t>
            </a:r>
            <a:r>
              <a:rPr lang="pt-BR" u="sng"/>
              <a:t>problema</a:t>
            </a:r>
            <a:r>
              <a:rPr lang="pt-BR"/>
              <a:t> a ser resolvido. </a:t>
            </a:r>
            <a:endParaRPr lang="en-US"/>
          </a:p>
          <a:p>
            <a:pPr>
              <a:lnSpc>
                <a:spcPct val="80000"/>
              </a:lnSpc>
            </a:pPr>
            <a:r>
              <a:rPr lang="pt-BR">
                <a:latin typeface="Berkeley" charset="0"/>
                <a:cs typeface="Times New Roman" pitchFamily="18" charset="0"/>
              </a:rPr>
              <a:t>O modelo de interações também deve começar na fase de análise para representar os aspectos dinâmicos do sistema. </a:t>
            </a:r>
            <a:endParaRPr lang="en-US"/>
          </a:p>
          <a:p>
            <a:pPr>
              <a:lnSpc>
                <a:spcPct val="80000"/>
              </a:lnSpc>
            </a:pPr>
            <a:r>
              <a:rPr lang="pt-BR"/>
              <a:t>No entanto, esses modelos são insuficientes para se ter uma visão </a:t>
            </a:r>
            <a:r>
              <a:rPr lang="en-US"/>
              <a:t>completa </a:t>
            </a:r>
            <a:r>
              <a:rPr lang="pt-BR"/>
              <a:t>do </a:t>
            </a:r>
            <a:r>
              <a:rPr lang="en-US"/>
              <a:t>SSOO </a:t>
            </a:r>
            <a:r>
              <a:rPr lang="pt-BR"/>
              <a:t>para que a implementação comece. </a:t>
            </a:r>
          </a:p>
          <a:p>
            <a:pPr lvl="1">
              <a:lnSpc>
                <a:spcPct val="80000"/>
              </a:lnSpc>
            </a:pPr>
            <a:r>
              <a:rPr lang="pt-BR"/>
              <a:t>Antes disso, diversos aspectos referentes à </a:t>
            </a:r>
            <a:r>
              <a:rPr lang="pt-BR" b="1" i="1"/>
              <a:t>solução</a:t>
            </a:r>
            <a:r>
              <a:rPr lang="pt-BR"/>
              <a:t> a ser utilizada devem ser definidos.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pt-BR"/>
              <a:t>É na fase de </a:t>
            </a:r>
            <a:r>
              <a:rPr lang="pt-BR" b="1" i="1"/>
              <a:t>projeto</a:t>
            </a:r>
            <a:r>
              <a:rPr lang="pt-BR"/>
              <a:t> que essas definições são realmente feitas.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Na fase de</a:t>
            </a:r>
            <a:r>
              <a:rPr lang="pt-BR"/>
              <a:t> </a:t>
            </a:r>
            <a:r>
              <a:rPr lang="pt-BR" b="1" i="1"/>
              <a:t>projeto</a:t>
            </a:r>
            <a:r>
              <a:rPr lang="pt-BR"/>
              <a:t>, o interesse recai sobre </a:t>
            </a:r>
            <a:r>
              <a:rPr lang="pt-BR" u="sng"/>
              <a:t>refinar</a:t>
            </a:r>
            <a:r>
              <a:rPr lang="pt-BR"/>
              <a:t> </a:t>
            </a:r>
            <a:r>
              <a:rPr lang="en-US"/>
              <a:t>os modelos de análise</a:t>
            </a:r>
            <a:r>
              <a:rPr lang="pt-BR"/>
              <a:t>. 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O</a:t>
            </a:r>
            <a:r>
              <a:rPr lang="pt-BR"/>
              <a:t>bjetivo</a:t>
            </a:r>
            <a:r>
              <a:rPr lang="en-US"/>
              <a:t>:</a:t>
            </a:r>
            <a:r>
              <a:rPr lang="pt-BR"/>
              <a:t> encontrar alternativas para que o </a:t>
            </a:r>
            <a:r>
              <a:rPr lang="en-US"/>
              <a:t>SSOO </a:t>
            </a:r>
            <a:r>
              <a:rPr lang="pt-BR"/>
              <a:t>atenda aos </a:t>
            </a:r>
            <a:r>
              <a:rPr lang="pt-BR" u="sng"/>
              <a:t>requisitos funcionais</a:t>
            </a:r>
            <a:r>
              <a:rPr lang="pt-BR"/>
              <a:t>, ao mesmo tempo em que respeite as restrições definidas pelos </a:t>
            </a:r>
            <a:r>
              <a:rPr lang="pt-BR" u="sng"/>
              <a:t>requisitos não-funcionais</a:t>
            </a:r>
            <a:r>
              <a:rPr lang="pt-BR"/>
              <a:t>.</a:t>
            </a:r>
            <a:endParaRPr lang="en-US"/>
          </a:p>
          <a:p>
            <a:pPr lvl="1">
              <a:lnSpc>
                <a:spcPct val="80000"/>
              </a:lnSpc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DCBA53-8719-4746-B6F7-4C374383E0D8}" type="slidenum">
              <a:rPr lang="pt-BR"/>
              <a:pPr/>
              <a:t>5</a:t>
            </a:fld>
            <a:endParaRPr lang="pt-BR"/>
          </a:p>
        </p:txBody>
      </p:sp>
      <p:sp>
        <p:nvSpPr>
          <p:cNvPr id="249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Da análise ao projeto</a:t>
            </a:r>
          </a:p>
        </p:txBody>
      </p:sp>
      <p:sp>
        <p:nvSpPr>
          <p:cNvPr id="249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Portanto, o foco da fase de</a:t>
            </a:r>
            <a:r>
              <a:rPr lang="pt-BR"/>
              <a:t> </a:t>
            </a:r>
            <a:r>
              <a:rPr lang="pt-BR" b="1" i="1"/>
              <a:t>projeto</a:t>
            </a:r>
            <a:r>
              <a:rPr lang="pt-BR"/>
              <a:t> é definir a </a:t>
            </a:r>
            <a:r>
              <a:rPr lang="pt-BR" b="1" i="1"/>
              <a:t>solução</a:t>
            </a:r>
            <a:r>
              <a:rPr lang="pt-BR"/>
              <a:t> do problema relativo ao desenvolvimento do SSOO.</a:t>
            </a:r>
            <a:r>
              <a:rPr lang="en-US"/>
              <a:t> </a:t>
            </a:r>
          </a:p>
          <a:p>
            <a:pPr>
              <a:lnSpc>
                <a:spcPct val="80000"/>
              </a:lnSpc>
            </a:pPr>
            <a:r>
              <a:rPr lang="pt-BR"/>
              <a:t>Além disso, essa </a:t>
            </a:r>
            <a:r>
              <a:rPr lang="en-US"/>
              <a:t>fase </a:t>
            </a:r>
            <a:r>
              <a:rPr lang="pt-BR"/>
              <a:t>deve aderir a certos </a:t>
            </a:r>
            <a:r>
              <a:rPr lang="pt-BR" b="1" i="1"/>
              <a:t>princípios</a:t>
            </a:r>
            <a:r>
              <a:rPr lang="en-US" b="1" i="1"/>
              <a:t> de projeto</a:t>
            </a:r>
            <a:r>
              <a:rPr lang="pt-BR"/>
              <a:t> para alcançar uma qualidade desejável no produto de software final.</a:t>
            </a:r>
            <a:endParaRPr lang="en-US"/>
          </a:p>
          <a:p>
            <a:pPr>
              <a:lnSpc>
                <a:spcPct val="80000"/>
              </a:lnSpc>
            </a:pPr>
            <a:r>
              <a:rPr lang="pt-BR"/>
              <a:t>Após a realização </a:t>
            </a:r>
            <a:r>
              <a:rPr lang="en-US"/>
              <a:t>do projeto de um SSOO</a:t>
            </a:r>
            <a:r>
              <a:rPr lang="pt-BR"/>
              <a:t>, os modelos </a:t>
            </a:r>
            <a:r>
              <a:rPr lang="en-US"/>
              <a:t>que resultarem </a:t>
            </a:r>
            <a:r>
              <a:rPr lang="pt-BR"/>
              <a:t>estarão em um nível de detalhamento grande o suficiente para que o sistema possa ser implementado.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0452-BD4B-4034-BD23-CD6CF04074F0}" type="slidenum">
              <a:rPr lang="pt-BR"/>
              <a:pPr/>
              <a:t>6</a:t>
            </a:fld>
            <a:endParaRPr lang="pt-BR"/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Da análise ao projeto</a:t>
            </a:r>
          </a:p>
        </p:txBody>
      </p:sp>
      <p:sp>
        <p:nvSpPr>
          <p:cNvPr id="249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As principais atividades realizadas na fase de projeto são:</a:t>
            </a:r>
          </a:p>
          <a:p>
            <a:pPr lvl="1">
              <a:buFontTx/>
              <a:buNone/>
            </a:pPr>
            <a:r>
              <a:rPr lang="pt-BR">
                <a:solidFill>
                  <a:srgbClr val="FA1C46"/>
                </a:solidFill>
              </a:rPr>
              <a:t>1.	Detalhamento dos aspectos dinâmicos do sistema. </a:t>
            </a:r>
          </a:p>
          <a:p>
            <a:pPr lvl="1">
              <a:buFontTx/>
              <a:buNone/>
            </a:pPr>
            <a:r>
              <a:rPr lang="pt-BR">
                <a:solidFill>
                  <a:srgbClr val="FA1C46"/>
                </a:solidFill>
              </a:rPr>
              <a:t>2.	Refinamento dos aspectos estáticos e estruturais do sistema. </a:t>
            </a:r>
          </a:p>
          <a:p>
            <a:pPr lvl="1">
              <a:buFontTx/>
              <a:buNone/>
            </a:pPr>
            <a:r>
              <a:rPr lang="pt-BR">
                <a:solidFill>
                  <a:srgbClr val="FA1C46"/>
                </a:solidFill>
              </a:rPr>
              <a:t>3.	Detalhamento da arquitetura do sistema. </a:t>
            </a:r>
          </a:p>
          <a:p>
            <a:pPr lvl="1">
              <a:buFontTx/>
              <a:buNone/>
            </a:pPr>
            <a:r>
              <a:rPr lang="pt-BR">
                <a:solidFill>
                  <a:srgbClr val="FA1C46"/>
                </a:solidFill>
              </a:rPr>
              <a:t>4.	Definição das estratégias para armazenamento, gerenciamento e persistência dos dados manipulados pelo sistema. </a:t>
            </a:r>
          </a:p>
          <a:p>
            <a:pPr lvl="1">
              <a:buFontTx/>
              <a:buNone/>
            </a:pPr>
            <a:r>
              <a:rPr lang="pt-BR"/>
              <a:t>5.	Realização do projeto da interface gráfica com o usuário.</a:t>
            </a:r>
          </a:p>
          <a:p>
            <a:pPr lvl="1">
              <a:buFontTx/>
              <a:buNone/>
            </a:pPr>
            <a:r>
              <a:rPr lang="pt-BR"/>
              <a:t>6.	Definição dos algoritmos a serem utilizados na implementação.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7975</TotalTime>
  <Words>433</Words>
  <Application>Microsoft Office PowerPoint</Application>
  <PresentationFormat>Apresentação na tela (4:3)</PresentationFormat>
  <Paragraphs>46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Design padrão</vt:lpstr>
      <vt:lpstr>Princípios de Análise  e Projeto de Sistemas  com UML 3ª edição (2015)</vt:lpstr>
      <vt:lpstr>Capítulo 6  Passando da análise ao projeto</vt:lpstr>
      <vt:lpstr>Da análise ao projeto</vt:lpstr>
      <vt:lpstr>Da análise ao projeto</vt:lpstr>
      <vt:lpstr>Da análise ao projeto</vt:lpstr>
      <vt:lpstr>Da análise ao projeto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 da Silva</dc:creator>
  <cp:lastModifiedBy>Eduardo</cp:lastModifiedBy>
  <cp:revision>370</cp:revision>
  <dcterms:created xsi:type="dcterms:W3CDTF">2004-06-18T14:30:18Z</dcterms:created>
  <dcterms:modified xsi:type="dcterms:W3CDTF">2015-03-11T15:09:29Z</dcterms:modified>
</cp:coreProperties>
</file>