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sldIdLst>
    <p:sldId id="1474" r:id="rId2"/>
    <p:sldId id="1309" r:id="rId3"/>
    <p:sldId id="1473" r:id="rId4"/>
    <p:sldId id="1348" r:id="rId5"/>
    <p:sldId id="1398" r:id="rId6"/>
    <p:sldId id="1404" r:id="rId7"/>
    <p:sldId id="1449" r:id="rId8"/>
    <p:sldId id="1409" r:id="rId9"/>
    <p:sldId id="1450" r:id="rId10"/>
    <p:sldId id="1451" r:id="rId11"/>
    <p:sldId id="1452" r:id="rId12"/>
    <p:sldId id="1411" r:id="rId13"/>
    <p:sldId id="1453" r:id="rId14"/>
    <p:sldId id="1454" r:id="rId15"/>
    <p:sldId id="1455" r:id="rId16"/>
    <p:sldId id="1412" r:id="rId17"/>
    <p:sldId id="1405" r:id="rId18"/>
    <p:sldId id="1349" r:id="rId19"/>
    <p:sldId id="1351" r:id="rId20"/>
    <p:sldId id="1353" r:id="rId21"/>
    <p:sldId id="1354" r:id="rId22"/>
    <p:sldId id="1413" r:id="rId23"/>
    <p:sldId id="1416" r:id="rId24"/>
    <p:sldId id="1417" r:id="rId25"/>
    <p:sldId id="1407" r:id="rId26"/>
    <p:sldId id="1370" r:id="rId27"/>
    <p:sldId id="1371" r:id="rId28"/>
    <p:sldId id="1372" r:id="rId29"/>
    <p:sldId id="1355" r:id="rId30"/>
    <p:sldId id="1456" r:id="rId31"/>
    <p:sldId id="1357" r:id="rId32"/>
    <p:sldId id="1373" r:id="rId33"/>
    <p:sldId id="1457" r:id="rId34"/>
    <p:sldId id="1374" r:id="rId35"/>
    <p:sldId id="1458" r:id="rId36"/>
    <p:sldId id="1375" r:id="rId37"/>
    <p:sldId id="1376" r:id="rId38"/>
    <p:sldId id="1418" r:id="rId39"/>
    <p:sldId id="1459" r:id="rId40"/>
    <p:sldId id="1460" r:id="rId41"/>
    <p:sldId id="1378" r:id="rId42"/>
    <p:sldId id="1380" r:id="rId43"/>
    <p:sldId id="1461" r:id="rId44"/>
    <p:sldId id="1462" r:id="rId45"/>
    <p:sldId id="1381" r:id="rId46"/>
    <p:sldId id="1383" r:id="rId47"/>
    <p:sldId id="1385" r:id="rId48"/>
    <p:sldId id="1384" r:id="rId49"/>
    <p:sldId id="1464" r:id="rId50"/>
    <p:sldId id="1389" r:id="rId51"/>
    <p:sldId id="1390" r:id="rId52"/>
    <p:sldId id="1471" r:id="rId53"/>
    <p:sldId id="1392" r:id="rId54"/>
    <p:sldId id="1465" r:id="rId55"/>
    <p:sldId id="1463" r:id="rId56"/>
    <p:sldId id="1394" r:id="rId57"/>
    <p:sldId id="1395" r:id="rId58"/>
    <p:sldId id="1396" r:id="rId59"/>
    <p:sldId id="1397" r:id="rId60"/>
    <p:sldId id="1467" r:id="rId61"/>
    <p:sldId id="1468" r:id="rId62"/>
    <p:sldId id="1470" r:id="rId63"/>
    <p:sldId id="1403" r:id="rId64"/>
    <p:sldId id="1440" r:id="rId65"/>
    <p:sldId id="1441" r:id="rId66"/>
    <p:sldId id="1442" r:id="rId67"/>
    <p:sldId id="1443" r:id="rId68"/>
    <p:sldId id="1444" r:id="rId69"/>
    <p:sldId id="1445" r:id="rId70"/>
    <p:sldId id="1446" r:id="rId71"/>
    <p:sldId id="1448" r:id="rId72"/>
    <p:sldId id="1447" r:id="rId73"/>
  </p:sldIdLst>
  <p:sldSz cx="9144000" cy="6858000" type="screen4x3"/>
  <p:notesSz cx="6858000" cy="9144000"/>
  <p:defaultTextStyle>
    <a:defPPr>
      <a:defRPr lang="pt-BR"/>
    </a:defPPr>
    <a:lvl1pPr algn="l" rtl="0" fontAlgn="base">
      <a:spcBef>
        <a:spcPct val="20000"/>
      </a:spcBef>
      <a:spcAft>
        <a:spcPct val="0"/>
      </a:spcAft>
      <a:buChar char="•"/>
      <a:defRPr sz="3600" kern="1200">
        <a:solidFill>
          <a:schemeClr val="tx1"/>
        </a:solidFill>
        <a:latin typeface="Arial" pitchFamily="34" charset="0"/>
        <a:ea typeface="+mn-ea"/>
        <a:cs typeface="+mn-cs"/>
      </a:defRPr>
    </a:lvl1pPr>
    <a:lvl2pPr marL="457200" algn="l" rtl="0" fontAlgn="base">
      <a:spcBef>
        <a:spcPct val="20000"/>
      </a:spcBef>
      <a:spcAft>
        <a:spcPct val="0"/>
      </a:spcAft>
      <a:buChar char="•"/>
      <a:defRPr sz="3600" kern="1200">
        <a:solidFill>
          <a:schemeClr val="tx1"/>
        </a:solidFill>
        <a:latin typeface="Arial" pitchFamily="34" charset="0"/>
        <a:ea typeface="+mn-ea"/>
        <a:cs typeface="+mn-cs"/>
      </a:defRPr>
    </a:lvl2pPr>
    <a:lvl3pPr marL="914400" algn="l" rtl="0" fontAlgn="base">
      <a:spcBef>
        <a:spcPct val="20000"/>
      </a:spcBef>
      <a:spcAft>
        <a:spcPct val="0"/>
      </a:spcAft>
      <a:buChar char="•"/>
      <a:defRPr sz="3600" kern="1200">
        <a:solidFill>
          <a:schemeClr val="tx1"/>
        </a:solidFill>
        <a:latin typeface="Arial" pitchFamily="34" charset="0"/>
        <a:ea typeface="+mn-ea"/>
        <a:cs typeface="+mn-cs"/>
      </a:defRPr>
    </a:lvl3pPr>
    <a:lvl4pPr marL="1371600" algn="l" rtl="0" fontAlgn="base">
      <a:spcBef>
        <a:spcPct val="20000"/>
      </a:spcBef>
      <a:spcAft>
        <a:spcPct val="0"/>
      </a:spcAft>
      <a:buChar char="•"/>
      <a:defRPr sz="3600" kern="1200">
        <a:solidFill>
          <a:schemeClr val="tx1"/>
        </a:solidFill>
        <a:latin typeface="Arial" pitchFamily="34" charset="0"/>
        <a:ea typeface="+mn-ea"/>
        <a:cs typeface="+mn-cs"/>
      </a:defRPr>
    </a:lvl4pPr>
    <a:lvl5pPr marL="1828800" algn="l" rtl="0" fontAlgn="base">
      <a:spcBef>
        <a:spcPct val="20000"/>
      </a:spcBef>
      <a:spcAft>
        <a:spcPct val="0"/>
      </a:spcAft>
      <a:buChar char="•"/>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D0CED0"/>
    <a:srgbClr val="FF3300"/>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0148" autoAdjust="0"/>
  </p:normalViewPr>
  <p:slideViewPr>
    <p:cSldViewPr>
      <p:cViewPr>
        <p:scale>
          <a:sx n="75" d="100"/>
          <a:sy n="75" d="100"/>
        </p:scale>
        <p:origin x="-1356" y="-24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7" Type="http://schemas.openxmlformats.org/officeDocument/2006/relationships/slide" Target="slides/slide67.xml"/><Relationship Id="rId2" Type="http://schemas.openxmlformats.org/officeDocument/2006/relationships/slide" Target="slides/slide23.xml"/><Relationship Id="rId1" Type="http://schemas.openxmlformats.org/officeDocument/2006/relationships/slide" Target="slides/slide21.xml"/><Relationship Id="rId6" Type="http://schemas.openxmlformats.org/officeDocument/2006/relationships/slide" Target="slides/slide33.xml"/><Relationship Id="rId5" Type="http://schemas.openxmlformats.org/officeDocument/2006/relationships/slide" Target="slides/slide32.xml"/><Relationship Id="rId4"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endParaRPr lang="pt-BR"/>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endParaRPr lang="pt-BR"/>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endParaRPr lang="pt-BR"/>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fld id="{0DA16511-8D89-46EC-B7FB-E133824335BA}" type="slidenum">
              <a:rPr lang="pt-BR"/>
              <a:pPr/>
              <a:t>‹nº›</a:t>
            </a:fld>
            <a:endParaRPr lang="pt-B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1FB99-1957-4F66-8C76-68B2B35003A9}" type="slidenum">
              <a:rPr lang="pt-BR"/>
              <a:pPr/>
              <a:t>1</a:t>
            </a:fld>
            <a:endParaRPr lang="pt-BR"/>
          </a:p>
        </p:txBody>
      </p:sp>
      <p:sp>
        <p:nvSpPr>
          <p:cNvPr id="18872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87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24B045-0340-4330-9E9F-95BE575FC30F}" type="slidenum">
              <a:rPr lang="pt-BR"/>
              <a:pPr/>
              <a:t>28</a:t>
            </a:fld>
            <a:endParaRPr lang="pt-BR"/>
          </a:p>
        </p:txBody>
      </p:sp>
      <p:sp>
        <p:nvSpPr>
          <p:cNvPr id="219853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9853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B8BEE-621A-4A56-85EB-BA126E7EDD30}" type="slidenum">
              <a:rPr lang="pt-BR"/>
              <a:pPr/>
              <a:t>29</a:t>
            </a:fld>
            <a:endParaRPr lang="pt-BR"/>
          </a:p>
        </p:txBody>
      </p:sp>
      <p:sp>
        <p:nvSpPr>
          <p:cNvPr id="21719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7190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pt-BR" sz="1400"/>
              <a:t>No modelo especificação, a navegabilidade de todas as associações deve ser definida.</a:t>
            </a:r>
          </a:p>
          <a:p>
            <a:pPr lvl="1"/>
            <a:r>
              <a:rPr lang="pt-BR" sz="1400"/>
              <a:t>Algumas associações têm a necessidade de permanecer </a:t>
            </a:r>
            <a:r>
              <a:rPr lang="pt-BR" sz="1400">
                <a:solidFill>
                  <a:srgbClr val="FF3300"/>
                </a:solidFill>
              </a:rPr>
              <a:t>bidirecionais</a:t>
            </a:r>
            <a:r>
              <a:rPr lang="pt-BR" sz="1400"/>
              <a:t>.</a:t>
            </a:r>
          </a:p>
          <a:p>
            <a:pPr lvl="1"/>
            <a:r>
              <a:rPr lang="pt-BR" sz="1400"/>
              <a:t>Se não houver essa necessidade, deve-se transformar a associação em </a:t>
            </a:r>
            <a:r>
              <a:rPr lang="pt-BR" sz="1400">
                <a:solidFill>
                  <a:srgbClr val="FF3300"/>
                </a:solidFill>
              </a:rPr>
              <a:t>unidirecional</a:t>
            </a:r>
            <a:r>
              <a:rPr lang="pt-BR" sz="1400"/>
              <a:t>.</a:t>
            </a:r>
          </a:p>
          <a:p>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B3BD-21D4-4484-A936-05E0E51C79B7}" type="slidenum">
              <a:rPr lang="pt-BR"/>
              <a:pPr/>
              <a:t>31</a:t>
            </a:fld>
            <a:endParaRPr lang="pt-BR"/>
          </a:p>
        </p:txBody>
      </p:sp>
      <p:sp>
        <p:nvSpPr>
          <p:cNvPr id="21760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76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0274C-3B48-4F99-BDA8-119E8E6B8782}" type="slidenum">
              <a:rPr lang="pt-BR"/>
              <a:pPr/>
              <a:t>32</a:t>
            </a:fld>
            <a:endParaRPr lang="pt-BR"/>
          </a:p>
        </p:txBody>
      </p:sp>
      <p:sp>
        <p:nvSpPr>
          <p:cNvPr id="22005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0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725CB-0D3D-441D-9DA0-FFF129CEFED0}" type="slidenum">
              <a:rPr lang="pt-BR"/>
              <a:pPr/>
              <a:t>34</a:t>
            </a:fld>
            <a:endParaRPr lang="pt-BR"/>
          </a:p>
        </p:txBody>
      </p:sp>
      <p:sp>
        <p:nvSpPr>
          <p:cNvPr id="22026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2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pt-BR" sz="1400" b="1"/>
              <a:t>Classes parametrizadas</a:t>
            </a:r>
            <a:r>
              <a:rPr lang="pt-BR" sz="1400"/>
              <a:t> podem ser utilizadas para detalhar associações 1:N.</a:t>
            </a:r>
          </a:p>
          <a:p>
            <a:pPr lvl="1"/>
            <a:r>
              <a:rPr lang="pt-BR" sz="1400" u="sng"/>
              <a:t>Idéia básica</a:t>
            </a:r>
            <a:r>
              <a:rPr lang="pt-BR" sz="1400"/>
              <a:t>: definir uma classe parametrizada cujo parâmetro é a classe correspondente ao lado </a:t>
            </a:r>
            <a:r>
              <a:rPr lang="pt-BR" sz="1400" i="1"/>
              <a:t>muitos</a:t>
            </a:r>
            <a:r>
              <a:rPr lang="pt-BR" sz="1400"/>
              <a:t> da associação.</a:t>
            </a:r>
          </a:p>
          <a:p>
            <a:pPr lvl="1"/>
            <a:r>
              <a:rPr lang="pt-BR" sz="1400"/>
              <a:t>O uso da classe parametrizada resulta na transformação de uma associação 1:N em uma associação 1:1. </a:t>
            </a:r>
          </a:p>
          <a:p>
            <a:pPr lvl="1"/>
            <a:r>
              <a:rPr lang="pt-BR" sz="1400"/>
              <a:t>O refinamento para o caso das associações N:M é semelhante ao das associações 1:N.</a:t>
            </a:r>
          </a:p>
          <a:p>
            <a:pPr lvl="1"/>
            <a:r>
              <a:rPr lang="pt-BR" sz="1400"/>
              <a:t>Exemplos </a:t>
            </a:r>
          </a:p>
          <a:p>
            <a:pPr lvl="2"/>
            <a:r>
              <a:rPr lang="pt-BR" sz="1400"/>
              <a:t>Java: </a:t>
            </a:r>
            <a:r>
              <a:rPr lang="pt-BR" sz="1400" i="1"/>
              <a:t>Generics</a:t>
            </a:r>
            <a:r>
              <a:rPr lang="pt-BR" sz="1400"/>
              <a:t>; C++: </a:t>
            </a:r>
            <a:r>
              <a:rPr lang="pt-BR" sz="1400" i="1"/>
              <a:t>Templates</a:t>
            </a:r>
            <a:r>
              <a:rPr lang="pt-BR" sz="1400"/>
              <a:t>.</a:t>
            </a:r>
          </a:p>
          <a:p>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8EC1D-2069-4654-92C8-90C6FD14707F}" type="slidenum">
              <a:rPr lang="pt-BR"/>
              <a:pPr/>
              <a:t>36</a:t>
            </a:fld>
            <a:endParaRPr lang="pt-BR"/>
          </a:p>
        </p:txBody>
      </p:sp>
      <p:sp>
        <p:nvSpPr>
          <p:cNvPr id="22046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4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31988-B78E-474E-A338-C3ED1F3ACE28}" type="slidenum">
              <a:rPr lang="pt-BR"/>
              <a:pPr/>
              <a:t>37</a:t>
            </a:fld>
            <a:endParaRPr lang="pt-BR"/>
          </a:p>
        </p:txBody>
      </p:sp>
      <p:sp>
        <p:nvSpPr>
          <p:cNvPr id="22067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67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pt-BR"/>
              <a:t>A solução mais usual é criar uma classe para substituir a classe associativa</a:t>
            </a:r>
            <a:r>
              <a:rPr lang="en-US"/>
              <a:t> existente no modelo de classes de análise</a:t>
            </a:r>
            <a:r>
              <a:rPr lang="pt-BR"/>
              <a:t>.</a:t>
            </a:r>
          </a:p>
          <a:p>
            <a:pPr lvl="1"/>
            <a:r>
              <a:rPr lang="pt-BR"/>
              <a:t>Uma vez feito isso, o problema se transforma no refinamento de associações um para muitos ou muitos para muitos.</a:t>
            </a:r>
          </a:p>
          <a:p>
            <a:r>
              <a:rPr lang="pt-BR"/>
              <a:t>O mesmo procedimento pode ser aplicado em associações ternárias.</a:t>
            </a:r>
          </a:p>
          <a:p>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10A1D-126A-4162-AA66-B9453FD3EB71}" type="slidenum">
              <a:rPr lang="pt-BR"/>
              <a:pPr/>
              <a:t>38</a:t>
            </a:fld>
            <a:endParaRPr lang="pt-BR"/>
          </a:p>
        </p:txBody>
      </p:sp>
      <p:sp>
        <p:nvSpPr>
          <p:cNvPr id="2273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73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FFC4D-FC7E-41E2-8F18-E65477141A7A}" type="slidenum">
              <a:rPr lang="pt-BR"/>
              <a:pPr/>
              <a:t>42</a:t>
            </a:fld>
            <a:endParaRPr lang="pt-BR"/>
          </a:p>
        </p:txBody>
      </p:sp>
      <p:sp>
        <p:nvSpPr>
          <p:cNvPr id="22128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28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2055E-B902-4971-878A-21685B630639}" type="slidenum">
              <a:rPr lang="pt-BR"/>
              <a:pPr/>
              <a:t>47</a:t>
            </a:fld>
            <a:endParaRPr lang="pt-BR"/>
          </a:p>
        </p:txBody>
      </p:sp>
      <p:sp>
        <p:nvSpPr>
          <p:cNvPr id="22190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19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99360E2-7F61-415E-A08D-7672ECC44694}" type="slidenum">
              <a:rPr lang="pt-BR"/>
              <a:pPr/>
              <a:t>2</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7FBCD-EEC3-4012-B2A3-E76965EC721B}" type="slidenum">
              <a:rPr lang="pt-BR"/>
              <a:pPr/>
              <a:t>52</a:t>
            </a:fld>
            <a:endParaRPr lang="pt-BR"/>
          </a:p>
        </p:txBody>
      </p:sp>
      <p:sp>
        <p:nvSpPr>
          <p:cNvPr id="23613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1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33B33-C681-4797-9A56-CAE0733D8D07}" type="slidenum">
              <a:rPr lang="pt-BR"/>
              <a:pPr/>
              <a:t>57</a:t>
            </a:fld>
            <a:endParaRPr lang="pt-BR"/>
          </a:p>
        </p:txBody>
      </p:sp>
      <p:sp>
        <p:nvSpPr>
          <p:cNvPr id="22333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33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13D0A-3D83-4BE7-8C36-813269D27C2F}" type="slidenum">
              <a:rPr lang="pt-BR"/>
              <a:pPr/>
              <a:t>58</a:t>
            </a:fld>
            <a:endParaRPr lang="pt-BR"/>
          </a:p>
        </p:txBody>
      </p:sp>
      <p:sp>
        <p:nvSpPr>
          <p:cNvPr id="2235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35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87BBB-A78C-4124-AF0B-5116992F757D}" type="slidenum">
              <a:rPr lang="pt-BR"/>
              <a:pPr/>
              <a:t>60</a:t>
            </a:fld>
            <a:endParaRPr lang="pt-BR"/>
          </a:p>
        </p:txBody>
      </p:sp>
      <p:sp>
        <p:nvSpPr>
          <p:cNvPr id="23511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11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85F5F-34A5-428F-9C0D-85B0E1D7F691}" type="slidenum">
              <a:rPr lang="pt-BR"/>
              <a:pPr/>
              <a:t>61</a:t>
            </a:fld>
            <a:endParaRPr lang="pt-BR"/>
          </a:p>
        </p:txBody>
      </p:sp>
      <p:sp>
        <p:nvSpPr>
          <p:cNvPr id="23531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3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33474-3BD1-41F6-B2E7-8E2F5FA92AFB}" type="slidenum">
              <a:rPr lang="pt-BR"/>
              <a:pPr/>
              <a:t>62</a:t>
            </a:fld>
            <a:endParaRPr lang="pt-BR"/>
          </a:p>
        </p:txBody>
      </p:sp>
      <p:sp>
        <p:nvSpPr>
          <p:cNvPr id="2357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7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E25CF-0324-4B1E-990C-BE31BE18FB2C}" type="slidenum">
              <a:rPr lang="pt-BR"/>
              <a:pPr/>
              <a:t>63</a:t>
            </a:fld>
            <a:endParaRPr lang="pt-BR"/>
          </a:p>
        </p:txBody>
      </p:sp>
      <p:sp>
        <p:nvSpPr>
          <p:cNvPr id="2247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47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0D83E-6C8A-4997-BD37-8B04756E8A15}" type="slidenum">
              <a:rPr lang="pt-BR"/>
              <a:pPr/>
              <a:t>64</a:t>
            </a:fld>
            <a:endParaRPr lang="pt-BR"/>
          </a:p>
        </p:txBody>
      </p:sp>
      <p:sp>
        <p:nvSpPr>
          <p:cNvPr id="23162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16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981C0F-CCC1-4F60-9901-F3458D53A101}" type="slidenum">
              <a:rPr lang="pt-BR"/>
              <a:pPr/>
              <a:t>6</a:t>
            </a:fld>
            <a:endParaRPr lang="pt-BR"/>
          </a:p>
        </p:txBody>
      </p:sp>
      <p:sp>
        <p:nvSpPr>
          <p:cNvPr id="22517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1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4DFB6E-CBF7-4054-8190-217A9680DF08}" type="slidenum">
              <a:rPr lang="pt-BR"/>
              <a:pPr/>
              <a:t>17</a:t>
            </a:fld>
            <a:endParaRPr lang="pt-BR"/>
          </a:p>
        </p:txBody>
      </p:sp>
      <p:sp>
        <p:nvSpPr>
          <p:cNvPr id="22538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99CB3-EFEF-44F5-B7D1-A5B9C7B11E95}" type="slidenum">
              <a:rPr lang="pt-BR"/>
              <a:pPr/>
              <a:t>19</a:t>
            </a:fld>
            <a:endParaRPr lang="pt-BR"/>
          </a:p>
        </p:txBody>
      </p:sp>
      <p:sp>
        <p:nvSpPr>
          <p:cNvPr id="21667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6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pt-BR" sz="1400"/>
              <a:t>Classes utilitárias podem ser utilizadas como tipos de dados para atributos.</a:t>
            </a:r>
          </a:p>
          <a:p>
            <a:r>
              <a:rPr lang="pt-BR" sz="1400"/>
              <a:t>Exemplos:</a:t>
            </a:r>
          </a:p>
          <a:p>
            <a:pPr lvl="1"/>
            <a:r>
              <a:rPr lang="pt-BR" sz="1400"/>
              <a:t>Money, CFP, NumeroConta, Endereço, etc.</a:t>
            </a:r>
          </a:p>
          <a:p>
            <a:r>
              <a:rPr lang="pt-BR" sz="1400"/>
              <a:t>Podem existir na própria LP ou serem codificadas pelo desenvolvedor.</a:t>
            </a:r>
          </a:p>
          <a:p>
            <a:pPr lvl="1"/>
            <a:r>
              <a:rPr lang="pt-BR" sz="1400"/>
              <a:t>Alta possibilidade de reuso entre projetos.</a:t>
            </a:r>
          </a:p>
          <a:p>
            <a:r>
              <a:rPr lang="pt-BR" sz="1400"/>
              <a:t>Podem ser documentadas em um diagrama de classes separado.</a:t>
            </a:r>
          </a:p>
          <a:p>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1384D7-9A38-45E8-8875-845A6708C966}" type="slidenum">
              <a:rPr lang="pt-BR"/>
              <a:pPr/>
              <a:t>22</a:t>
            </a:fld>
            <a:endParaRPr lang="pt-BR"/>
          </a:p>
        </p:txBody>
      </p:sp>
      <p:sp>
        <p:nvSpPr>
          <p:cNvPr id="2334722" name="Rectangle 2"/>
          <p:cNvSpPr>
            <a:spLocks noGrp="1" noRot="1" noChangeAspect="1" noChangeArrowheads="1" noTextEdit="1"/>
          </p:cNvSpPr>
          <p:nvPr>
            <p:ph type="sldImg"/>
          </p:nvPr>
        </p:nvSpPr>
        <p:spPr>
          <a:ln/>
        </p:spPr>
      </p:sp>
      <p:sp>
        <p:nvSpPr>
          <p:cNvPr id="2334723" name="Rectangle 3"/>
          <p:cNvSpPr>
            <a:spLocks noGrp="1" noChangeArrowheads="1"/>
          </p:cNvSpPr>
          <p:nvPr>
            <p:ph type="body" idx="1"/>
          </p:nvPr>
        </p:nvSpPr>
        <p:spPr/>
        <p:txBody>
          <a:bodyPr/>
          <a:lstStyle/>
          <a:p>
            <a:r>
              <a:rPr lang="pt-BR"/>
              <a:t>Operação: um processamento realizado por (um objeto de) uma classe.</a:t>
            </a:r>
          </a:p>
          <a:p>
            <a:pPr lvl="1"/>
            <a:r>
              <a:rPr lang="pt-BR"/>
              <a:t>Em termos de implementação: é uma rotina associada a uma classe.</a:t>
            </a:r>
          </a:p>
          <a:p>
            <a:r>
              <a:rPr lang="pt-BR"/>
              <a:t>Na construção do modelo de interações, operações identificadas na análise são validadas e várias outras operações são identificadas.</a:t>
            </a:r>
          </a:p>
          <a:p>
            <a:pPr lvl="1"/>
            <a:r>
              <a:rPr lang="pt-BR"/>
              <a:t>Essas operações devem ser adicionadas ao diagrama de classes </a:t>
            </a:r>
            <a:r>
              <a:rPr lang="en-US"/>
              <a:t>de projeto </a:t>
            </a:r>
            <a:r>
              <a:rPr lang="pt-BR"/>
              <a:t>e documentadas através da definição de sua </a:t>
            </a:r>
            <a:r>
              <a:rPr lang="pt-BR" b="1" i="1"/>
              <a:t>assinatura</a:t>
            </a:r>
            <a:r>
              <a:rPr lang="pt-BR"/>
              <a:t>. </a:t>
            </a:r>
          </a:p>
          <a:p>
            <a:pPr>
              <a:lnSpc>
                <a:spcPct val="80000"/>
              </a:lnSpc>
            </a:pPr>
            <a:endParaRPr lang="en-US"/>
          </a:p>
          <a:p>
            <a:pPr>
              <a:lnSpc>
                <a:spcPct val="80000"/>
              </a:lnSpc>
            </a:pPr>
            <a:r>
              <a:rPr lang="en-US"/>
              <a:t>U</a:t>
            </a:r>
            <a:r>
              <a:rPr lang="pt-BR"/>
              <a:t>tilizadas freqüentemente nas interações entre objetos.</a:t>
            </a:r>
          </a:p>
          <a:p>
            <a:pPr>
              <a:lnSpc>
                <a:spcPct val="80000"/>
              </a:lnSpc>
            </a:pPr>
            <a:r>
              <a:rPr lang="pt-BR"/>
              <a:t>Os parâmetros de uma operação de criação servem para iniciar </a:t>
            </a:r>
            <a:r>
              <a:rPr lang="en-US"/>
              <a:t>valores dos </a:t>
            </a:r>
            <a:r>
              <a:rPr lang="pt-BR"/>
              <a:t>atributos do objeto</a:t>
            </a:r>
            <a:r>
              <a:rPr lang="en-US"/>
              <a:t> a ser criado</a:t>
            </a:r>
            <a:r>
              <a:rPr lang="pt-BR"/>
              <a:t>.</a:t>
            </a:r>
          </a:p>
          <a:p>
            <a:pPr lvl="1">
              <a:lnSpc>
                <a:spcPct val="80000"/>
              </a:lnSpc>
            </a:pPr>
            <a:r>
              <a:rPr lang="pt-BR"/>
              <a:t>Regra prática: se o valor de um atributo é essencial para o significado do objeto, é mais adequado iniciar o seu valor logo na </a:t>
            </a:r>
            <a:r>
              <a:rPr lang="en-US"/>
              <a:t>sua </a:t>
            </a:r>
            <a:r>
              <a:rPr lang="pt-BR"/>
              <a:t>criação.</a:t>
            </a:r>
          </a:p>
          <a:p>
            <a:pPr>
              <a:lnSpc>
                <a:spcPct val="80000"/>
              </a:lnSpc>
            </a:pPr>
            <a:r>
              <a:rPr lang="pt-BR"/>
              <a:t>Operações de destruição servem para liberar memória alocada dinamicamente.</a:t>
            </a:r>
          </a:p>
          <a:p>
            <a:r>
              <a:rPr lang="pt-BR"/>
              <a:t>Operações de criação são identificadas na construção dos diagramas de interação.</a:t>
            </a:r>
          </a:p>
          <a:p>
            <a:r>
              <a:rPr lang="pt-BR"/>
              <a:t>Operações de criação também são utilizadas para definir o estado inicial de um objeto que passa por um conjunto de </a:t>
            </a:r>
            <a:r>
              <a:rPr lang="pt-BR" b="1"/>
              <a:t>estados</a:t>
            </a:r>
            <a:r>
              <a:rPr lang="pt-BR" i="1"/>
              <a:t> relevantes</a:t>
            </a:r>
            <a:r>
              <a:rPr lang="pt-BR"/>
              <a:t> durante a sua existência.</a:t>
            </a:r>
          </a:p>
          <a:p>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A6BFAB-8676-4BB3-B954-5FE76A89DE0E}" type="slidenum">
              <a:rPr lang="pt-BR"/>
              <a:pPr/>
              <a:t>25</a:t>
            </a:fld>
            <a:endParaRPr lang="pt-BR"/>
          </a:p>
        </p:txBody>
      </p:sp>
      <p:sp>
        <p:nvSpPr>
          <p:cNvPr id="22579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7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24D40-F71C-4AB7-8E8D-72F34CA76197}" type="slidenum">
              <a:rPr lang="pt-BR"/>
              <a:pPr/>
              <a:t>26</a:t>
            </a:fld>
            <a:endParaRPr lang="pt-BR"/>
          </a:p>
        </p:txBody>
      </p:sp>
      <p:sp>
        <p:nvSpPr>
          <p:cNvPr id="21944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94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4F56E-7AC4-4B5B-A6B0-C382D5D32546}" type="slidenum">
              <a:rPr lang="pt-BR"/>
              <a:pPr/>
              <a:t>27</a:t>
            </a:fld>
            <a:endParaRPr lang="pt-BR"/>
          </a:p>
        </p:txBody>
      </p:sp>
      <p:sp>
        <p:nvSpPr>
          <p:cNvPr id="21964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96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Rodapé 3"/>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lvl1pPr>
              <a:defRPr/>
            </a:lvl1pPr>
          </a:lstStyle>
          <a:p>
            <a:fld id="{75CA82BA-FAF7-446E-B3D2-73AA0014BE6B}"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Rodapé 3"/>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lvl1pPr>
              <a:defRPr/>
            </a:lvl1pPr>
          </a:lstStyle>
          <a:p>
            <a:fld id="{DD192651-F281-482E-BE27-68606ADB1BDE}"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Rodapé 3"/>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lvl1pPr>
              <a:defRPr/>
            </a:lvl1pPr>
          </a:lstStyle>
          <a:p>
            <a:fld id="{110E103B-317A-4C1A-8BF5-64488068F882}" type="slidenum">
              <a:rPr lang="pt-BR"/>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0"/>
          </p:nvPr>
        </p:nvSpPr>
        <p:spPr>
          <a:xfrm>
            <a:off x="1219200" y="6400800"/>
            <a:ext cx="6096000" cy="320675"/>
          </a:xfrm>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1"/>
          </p:nvPr>
        </p:nvSpPr>
        <p:spPr>
          <a:xfrm>
            <a:off x="7543800" y="6400800"/>
            <a:ext cx="1143000" cy="320675"/>
          </a:xfrm>
        </p:spPr>
        <p:txBody>
          <a:bodyPr/>
          <a:lstStyle>
            <a:lvl1pPr>
              <a:defRPr/>
            </a:lvl1pPr>
          </a:lstStyle>
          <a:p>
            <a:fld id="{17FC0C12-E7C8-44E6-8783-9227731ADC97}" type="slidenum">
              <a:rPr lang="pt-BR"/>
              <a:pPr/>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Conteúdo 4"/>
          <p:cNvSpPr>
            <a:spLocks noGrp="1"/>
          </p:cNvSpPr>
          <p:nvPr>
            <p:ph sz="quarter" idx="3"/>
          </p:nvPr>
        </p:nvSpPr>
        <p:spPr>
          <a:xfrm>
            <a:off x="4648200" y="3938588"/>
            <a:ext cx="4038600" cy="21875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10"/>
          </p:nvPr>
        </p:nvSpPr>
        <p:spPr>
          <a:xfrm>
            <a:off x="1219200" y="6400800"/>
            <a:ext cx="6096000" cy="320675"/>
          </a:xfrm>
        </p:spPr>
        <p:txBody>
          <a:bodyPr/>
          <a:lstStyle>
            <a:lvl1pPr>
              <a:defRPr/>
            </a:lvl1pPr>
          </a:lstStyle>
          <a:p>
            <a:r>
              <a:rPr lang="pt-BR" dirty="0"/>
              <a:t>Princípios de Análise e Projeto de Sistemas com UML - </a:t>
            </a:r>
            <a:r>
              <a:rPr lang="pt-BR" dirty="0" smtClean="0"/>
              <a:t>3ª edição</a:t>
            </a:r>
            <a:endParaRPr lang="pt-BR" dirty="0"/>
          </a:p>
        </p:txBody>
      </p:sp>
      <p:sp>
        <p:nvSpPr>
          <p:cNvPr id="7" name="Espaço Reservado para Número de Slide 6"/>
          <p:cNvSpPr>
            <a:spLocks noGrp="1"/>
          </p:cNvSpPr>
          <p:nvPr>
            <p:ph type="sldNum" sz="quarter" idx="11"/>
          </p:nvPr>
        </p:nvSpPr>
        <p:spPr>
          <a:xfrm>
            <a:off x="7543800" y="6400800"/>
            <a:ext cx="1143000" cy="320675"/>
          </a:xfrm>
        </p:spPr>
        <p:txBody>
          <a:bodyPr/>
          <a:lstStyle>
            <a:lvl1pPr>
              <a:defRPr/>
            </a:lvl1pPr>
          </a:lstStyle>
          <a:p>
            <a:fld id="{6281F2F7-5353-40AF-BE1D-14CD21894802}"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Rodapé 3"/>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lvl1pPr>
              <a:defRPr/>
            </a:lvl1pPr>
          </a:lstStyle>
          <a:p>
            <a:fld id="{65AE22F6-003B-4D18-B05D-741E0638B17A}"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Rodapé 3"/>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lvl1pPr>
              <a:defRPr/>
            </a:lvl1pPr>
          </a:lstStyle>
          <a:p>
            <a:fld id="{AFDFFE2C-8A3A-454F-A001-D0CE45BBD82C}"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1"/>
          </p:nvPr>
        </p:nvSpPr>
        <p:spPr/>
        <p:txBody>
          <a:bodyPr/>
          <a:lstStyle>
            <a:lvl1pPr>
              <a:defRPr/>
            </a:lvl1pPr>
          </a:lstStyle>
          <a:p>
            <a:fld id="{CBD26C48-B041-492F-B014-987311E3E23E}"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Rodapé 6"/>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8" name="Espaço Reservado para Número de Slide 7"/>
          <p:cNvSpPr>
            <a:spLocks noGrp="1"/>
          </p:cNvSpPr>
          <p:nvPr>
            <p:ph type="sldNum" sz="quarter" idx="11"/>
          </p:nvPr>
        </p:nvSpPr>
        <p:spPr/>
        <p:txBody>
          <a:bodyPr/>
          <a:lstStyle>
            <a:lvl1pPr>
              <a:defRPr/>
            </a:lvl1pPr>
          </a:lstStyle>
          <a:p>
            <a:fld id="{1BAC7C72-9058-4043-B960-D2B4F048008A}"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Rodapé 2"/>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4" name="Espaço Reservado para Número de Slide 3"/>
          <p:cNvSpPr>
            <a:spLocks noGrp="1"/>
          </p:cNvSpPr>
          <p:nvPr>
            <p:ph type="sldNum" sz="quarter" idx="11"/>
          </p:nvPr>
        </p:nvSpPr>
        <p:spPr/>
        <p:txBody>
          <a:bodyPr/>
          <a:lstStyle>
            <a:lvl1pPr>
              <a:defRPr/>
            </a:lvl1pPr>
          </a:lstStyle>
          <a:p>
            <a:fld id="{04835007-2590-4F90-AB62-024E2F988337}"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Rodapé 1"/>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3" name="Espaço Reservado para Número de Slide 2"/>
          <p:cNvSpPr>
            <a:spLocks noGrp="1"/>
          </p:cNvSpPr>
          <p:nvPr>
            <p:ph type="sldNum" sz="quarter" idx="11"/>
          </p:nvPr>
        </p:nvSpPr>
        <p:spPr/>
        <p:txBody>
          <a:bodyPr/>
          <a:lstStyle>
            <a:lvl1pPr>
              <a:defRPr/>
            </a:lvl1pPr>
          </a:lstStyle>
          <a:p>
            <a:fld id="{6DD173DF-824B-48DA-8788-F8AB95C81C6F}"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Rodapé 4"/>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1"/>
          </p:nvPr>
        </p:nvSpPr>
        <p:spPr/>
        <p:txBody>
          <a:bodyPr/>
          <a:lstStyle>
            <a:lvl1pPr>
              <a:defRPr/>
            </a:lvl1pPr>
          </a:lstStyle>
          <a:p>
            <a:fld id="{5AE552C3-7FA9-400D-9F1E-6D0411045E53}"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Rodapé 4"/>
          <p:cNvSpPr>
            <a:spLocks noGrp="1"/>
          </p:cNvSpPr>
          <p:nvPr>
            <p:ph type="ftr" sz="quarter" idx="10"/>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1"/>
          </p:nvPr>
        </p:nvSpPr>
        <p:spPr/>
        <p:txBody>
          <a:bodyPr/>
          <a:lstStyle>
            <a:lvl1pPr>
              <a:defRPr/>
            </a:lvl1pPr>
          </a:lstStyle>
          <a:p>
            <a:fld id="{E5DA146F-53AB-4D61-896A-EEE34487106F}"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029" name="Rectangle 5"/>
          <p:cNvSpPr>
            <a:spLocks noGrp="1" noChangeArrowheads="1"/>
          </p:cNvSpPr>
          <p:nvPr>
            <p:ph type="ftr" sz="quarter" idx="3"/>
          </p:nvPr>
        </p:nvSpPr>
        <p:spPr bwMode="auto">
          <a:xfrm>
            <a:off x="1219200" y="6400800"/>
            <a:ext cx="6096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lvl1pPr>
          </a:lstStyle>
          <a:p>
            <a:r>
              <a:rPr lang="pt-BR" dirty="0"/>
              <a:t>Princípios de Análise e Projeto de Sistemas com UML - </a:t>
            </a:r>
            <a:r>
              <a:rPr lang="pt-BR" dirty="0" smtClean="0"/>
              <a:t>3ª edição</a:t>
            </a:r>
            <a:endParaRPr lang="pt-BR" dirty="0"/>
          </a:p>
        </p:txBody>
      </p:sp>
      <p:sp>
        <p:nvSpPr>
          <p:cNvPr id="1030" name="Rectangle 6"/>
          <p:cNvSpPr>
            <a:spLocks noGrp="1" noChangeArrowheads="1"/>
          </p:cNvSpPr>
          <p:nvPr>
            <p:ph type="sldNum" sz="quarter" idx="4"/>
          </p:nvPr>
        </p:nvSpPr>
        <p:spPr bwMode="auto">
          <a:xfrm>
            <a:off x="7543800" y="6400800"/>
            <a:ext cx="1143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fld id="{A4592E14-3E0B-42BE-B24E-36CC268F4E87}"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pitchFamily="34" charset="0"/>
        </a:defRPr>
      </a:lvl2pPr>
      <a:lvl3pPr algn="ctr" rtl="0" fontAlgn="base">
        <a:spcBef>
          <a:spcPct val="0"/>
        </a:spcBef>
        <a:spcAft>
          <a:spcPct val="0"/>
        </a:spcAft>
        <a:defRPr sz="3600">
          <a:solidFill>
            <a:schemeClr val="tx2"/>
          </a:solidFill>
          <a:latin typeface="Arial" pitchFamily="34" charset="0"/>
        </a:defRPr>
      </a:lvl3pPr>
      <a:lvl4pPr algn="ctr" rtl="0" fontAlgn="base">
        <a:spcBef>
          <a:spcPct val="0"/>
        </a:spcBef>
        <a:spcAft>
          <a:spcPct val="0"/>
        </a:spcAft>
        <a:defRPr sz="3600">
          <a:solidFill>
            <a:schemeClr val="tx2"/>
          </a:solidFill>
          <a:latin typeface="Arial" pitchFamily="34" charset="0"/>
        </a:defRPr>
      </a:lvl4pPr>
      <a:lvl5pPr algn="ctr" rtl="0" fontAlgn="base">
        <a:spcBef>
          <a:spcPct val="0"/>
        </a:spcBef>
        <a:spcAft>
          <a:spcPct val="0"/>
        </a:spcAft>
        <a:defRPr sz="3600">
          <a:solidFill>
            <a:schemeClr val="tx2"/>
          </a:solidFill>
          <a:latin typeface="Arial" pitchFamily="34" charset="0"/>
        </a:defRPr>
      </a:lvl5pPr>
      <a:lvl6pPr marL="457200" algn="ctr" rtl="0" fontAlgn="base">
        <a:spcBef>
          <a:spcPct val="0"/>
        </a:spcBef>
        <a:spcAft>
          <a:spcPct val="0"/>
        </a:spcAft>
        <a:defRPr sz="3600">
          <a:solidFill>
            <a:schemeClr val="tx2"/>
          </a:solidFill>
          <a:latin typeface="Arial" pitchFamily="34" charset="0"/>
        </a:defRPr>
      </a:lvl6pPr>
      <a:lvl7pPr marL="914400" algn="ctr" rtl="0" fontAlgn="base">
        <a:spcBef>
          <a:spcPct val="0"/>
        </a:spcBef>
        <a:spcAft>
          <a:spcPct val="0"/>
        </a:spcAft>
        <a:defRPr sz="3600">
          <a:solidFill>
            <a:schemeClr val="tx2"/>
          </a:solidFill>
          <a:latin typeface="Arial" pitchFamily="34" charset="0"/>
        </a:defRPr>
      </a:lvl7pPr>
      <a:lvl8pPr marL="1371600" algn="ctr" rtl="0" fontAlgn="base">
        <a:spcBef>
          <a:spcPct val="0"/>
        </a:spcBef>
        <a:spcAft>
          <a:spcPct val="0"/>
        </a:spcAft>
        <a:defRPr sz="3600">
          <a:solidFill>
            <a:schemeClr val="tx2"/>
          </a:solidFill>
          <a:latin typeface="Arial" pitchFamily="34" charset="0"/>
        </a:defRPr>
      </a:lvl8pPr>
      <a:lvl9pPr marL="1828800" algn="ctr" rtl="0" fontAlgn="base">
        <a:spcBef>
          <a:spcPct val="0"/>
        </a:spcBef>
        <a:spcAft>
          <a:spcPct val="0"/>
        </a:spcAft>
        <a:defRPr sz="3600">
          <a:solidFill>
            <a:schemeClr val="tx2"/>
          </a:solidFill>
          <a:latin typeface="Arial" pitchFamily="34"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5.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1026"/>
          <p:cNvSpPr>
            <a:spLocks noGrp="1" noChangeArrowheads="1"/>
          </p:cNvSpPr>
          <p:nvPr>
            <p:ph type="ctrTitle"/>
          </p:nvPr>
        </p:nvSpPr>
        <p:spPr>
          <a:xfrm>
            <a:off x="1066800" y="1066800"/>
            <a:ext cx="7010400" cy="2362200"/>
          </a:xfrm>
          <a:noFill/>
          <a:ln/>
        </p:spPr>
        <p:txBody>
          <a:bodyPr lIns="92075" tIns="46038" rIns="92075" bIns="46038"/>
          <a:lstStyle/>
          <a:p>
            <a:r>
              <a:rPr lang="pt-BR" dirty="0">
                <a:solidFill>
                  <a:schemeClr val="tx1"/>
                </a:solidFill>
                <a:effectLst>
                  <a:outerShdw blurRad="38100" dist="38100" dir="2700000" algn="tl">
                    <a:srgbClr val="000000"/>
                  </a:outerShdw>
                </a:effectLst>
                <a:latin typeface="Arial Black" pitchFamily="34" charset="0"/>
              </a:rPr>
              <a:t>Princípios de Análise </a:t>
            </a:r>
            <a:br>
              <a:rPr lang="pt-BR" dirty="0">
                <a:solidFill>
                  <a:schemeClr val="tx1"/>
                </a:solidFill>
                <a:effectLst>
                  <a:outerShdw blurRad="38100" dist="38100" dir="2700000" algn="tl">
                    <a:srgbClr val="000000"/>
                  </a:outerShdw>
                </a:effectLst>
                <a:latin typeface="Arial Black" pitchFamily="34" charset="0"/>
              </a:rPr>
            </a:br>
            <a:r>
              <a:rPr lang="pt-BR" dirty="0">
                <a:solidFill>
                  <a:schemeClr val="tx1"/>
                </a:solidFill>
                <a:effectLst>
                  <a:outerShdw blurRad="38100" dist="38100" dir="2700000" algn="tl">
                    <a:srgbClr val="000000"/>
                  </a:outerShdw>
                </a:effectLst>
                <a:latin typeface="Arial Black" pitchFamily="34" charset="0"/>
              </a:rPr>
              <a:t>e Projeto de Sistemas </a:t>
            </a:r>
            <a:br>
              <a:rPr lang="pt-BR" dirty="0">
                <a:solidFill>
                  <a:schemeClr val="tx1"/>
                </a:solidFill>
                <a:effectLst>
                  <a:outerShdw blurRad="38100" dist="38100" dir="2700000" algn="tl">
                    <a:srgbClr val="000000"/>
                  </a:outerShdw>
                </a:effectLst>
                <a:latin typeface="Arial Black" pitchFamily="34" charset="0"/>
              </a:rPr>
            </a:br>
            <a:r>
              <a:rPr lang="pt-BR" dirty="0">
                <a:solidFill>
                  <a:schemeClr val="tx1"/>
                </a:solidFill>
                <a:effectLst>
                  <a:outerShdw blurRad="38100" dist="38100" dir="2700000" algn="tl">
                    <a:srgbClr val="000000"/>
                  </a:outerShdw>
                </a:effectLst>
                <a:latin typeface="Arial Black" pitchFamily="34" charset="0"/>
              </a:rPr>
              <a:t>com UML</a:t>
            </a:r>
            <a:r>
              <a:rPr lang="pt-BR" dirty="0">
                <a:solidFill>
                  <a:schemeClr val="tx1"/>
                </a:solidFill>
                <a:effectLst>
                  <a:outerShdw blurRad="38100" dist="38100" dir="2700000" algn="tl">
                    <a:srgbClr val="000000"/>
                  </a:outerShdw>
                </a:effectLst>
              </a:rPr>
              <a:t/>
            </a:r>
            <a:br>
              <a:rPr lang="pt-BR" dirty="0">
                <a:solidFill>
                  <a:schemeClr val="tx1"/>
                </a:solidFill>
                <a:effectLst>
                  <a:outerShdw blurRad="38100" dist="38100" dir="2700000" algn="tl">
                    <a:srgbClr val="000000"/>
                  </a:outerShdw>
                </a:effectLst>
              </a:rPr>
            </a:br>
            <a:r>
              <a:rPr lang="pt-BR" dirty="0" smtClean="0">
                <a:solidFill>
                  <a:schemeClr val="tx1"/>
                </a:solidFill>
                <a:effectLst>
                  <a:outerShdw blurRad="38100" dist="38100" dir="2700000" algn="tl">
                    <a:srgbClr val="000000"/>
                  </a:outerShdw>
                </a:effectLst>
              </a:rPr>
              <a:t>3</a:t>
            </a:r>
            <a:r>
              <a:rPr lang="pt-BR" sz="3200" dirty="0" smtClean="0">
                <a:solidFill>
                  <a:schemeClr val="tx1"/>
                </a:solidFill>
                <a:effectLst>
                  <a:outerShdw blurRad="38100" dist="38100" dir="2700000" algn="tl">
                    <a:srgbClr val="000000"/>
                  </a:outerShdw>
                </a:effectLst>
              </a:rPr>
              <a:t>ª edição (2015)</a:t>
            </a:r>
            <a:endParaRPr lang="pt-BR" sz="4000" dirty="0">
              <a:solidFill>
                <a:schemeClr val="tx1"/>
              </a:solidFill>
              <a:effectLst>
                <a:outerShdw blurRad="38100" dist="38100" dir="2700000" algn="tl">
                  <a:srgbClr val="000000"/>
                </a:outerShdw>
              </a:effectLst>
            </a:endParaRPr>
          </a:p>
        </p:txBody>
      </p:sp>
      <p:sp>
        <p:nvSpPr>
          <p:cNvPr id="1886211" name="Oval 1027"/>
          <p:cNvSpPr>
            <a:spLocks noChangeArrowheads="1"/>
          </p:cNvSpPr>
          <p:nvPr/>
        </p:nvSpPr>
        <p:spPr bwMode="auto">
          <a:xfrm>
            <a:off x="4594225" y="1401763"/>
            <a:ext cx="46038" cy="12700"/>
          </a:xfrm>
          <a:prstGeom prst="ellipse">
            <a:avLst/>
          </a:prstGeom>
          <a:solidFill>
            <a:srgbClr val="8C8C8C"/>
          </a:solidFill>
          <a:ln w="9525">
            <a:noFill/>
            <a:round/>
            <a:headEnd/>
            <a:tailEnd/>
          </a:ln>
          <a:effectLst/>
        </p:spPr>
        <p:txBody>
          <a:bodyPr wrap="none" anchor="ctr"/>
          <a:lstStyle/>
          <a:p>
            <a:endParaRPr lang="pt-BR"/>
          </a:p>
        </p:txBody>
      </p:sp>
      <p:sp>
        <p:nvSpPr>
          <p:cNvPr id="1886212" name="Rectangle 1028"/>
          <p:cNvSpPr>
            <a:spLocks noGrp="1" noChangeArrowheads="1"/>
          </p:cNvSpPr>
          <p:nvPr>
            <p:ph type="subTitle" idx="1"/>
          </p:nvPr>
        </p:nvSpPr>
        <p:spPr/>
        <p:txBody>
          <a:bodyPr/>
          <a:lstStyle/>
          <a:p>
            <a:r>
              <a:rPr lang="en-US" dirty="0"/>
              <a:t>Eduardo </a:t>
            </a:r>
            <a:r>
              <a:rPr lang="en-US" dirty="0" err="1"/>
              <a:t>Bezerra</a:t>
            </a:r>
            <a:r>
              <a:rPr lang="en-US" dirty="0"/>
              <a:t/>
            </a:r>
            <a:br>
              <a:rPr lang="en-US" dirty="0"/>
            </a:br>
            <a:r>
              <a:rPr lang="pt-BR" dirty="0" smtClean="0"/>
              <a:t>Editora</a:t>
            </a:r>
            <a:r>
              <a:rPr lang="en-US" dirty="0" smtClean="0"/>
              <a:t> </a:t>
            </a:r>
            <a:r>
              <a:rPr lang="en-US" dirty="0"/>
              <a:t>Campus/Elsevier</a:t>
            </a:r>
          </a:p>
        </p:txBody>
      </p:sp>
      <p:pic>
        <p:nvPicPr>
          <p:cNvPr id="8" name="Imagem 7" descr="papsuml-3ed-capa.jpg"/>
          <p:cNvPicPr>
            <a:picLocks noChangeAspect="1"/>
          </p:cNvPicPr>
          <p:nvPr/>
        </p:nvPicPr>
        <p:blipFill>
          <a:blip r:embed="rId3" cstate="print"/>
          <a:stretch>
            <a:fillRect/>
          </a:stretch>
        </p:blipFill>
        <p:spPr>
          <a:xfrm>
            <a:off x="6660232" y="2996952"/>
            <a:ext cx="2267744" cy="320152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F8B60F8F-EFDC-4893-9751-D591C8B88794}" type="slidenum">
              <a:rPr lang="pt-BR"/>
              <a:pPr/>
              <a:t>10</a:t>
            </a:fld>
            <a:endParaRPr lang="pt-BR"/>
          </a:p>
        </p:txBody>
      </p:sp>
      <p:sp>
        <p:nvSpPr>
          <p:cNvPr id="2327554" name="Rectangle 1026"/>
          <p:cNvSpPr>
            <a:spLocks noGrp="1" noChangeArrowheads="1"/>
          </p:cNvSpPr>
          <p:nvPr>
            <p:ph type="title"/>
          </p:nvPr>
        </p:nvSpPr>
        <p:spPr/>
        <p:txBody>
          <a:bodyPr/>
          <a:lstStyle/>
          <a:p>
            <a:r>
              <a:rPr lang="pt-BR"/>
              <a:t>Especificação de classes de entidade</a:t>
            </a:r>
          </a:p>
        </p:txBody>
      </p:sp>
      <p:sp>
        <p:nvSpPr>
          <p:cNvPr id="2327555" name="Rectangle 1027"/>
          <p:cNvSpPr>
            <a:spLocks noGrp="1" noChangeArrowheads="1"/>
          </p:cNvSpPr>
          <p:nvPr>
            <p:ph type="body" idx="1"/>
          </p:nvPr>
        </p:nvSpPr>
        <p:spPr/>
        <p:txBody>
          <a:bodyPr/>
          <a:lstStyle/>
          <a:p>
            <a:pPr>
              <a:lnSpc>
                <a:spcPct val="90000"/>
              </a:lnSpc>
            </a:pPr>
            <a:r>
              <a:rPr lang="pt-BR"/>
              <a:t>A maioria das classes de entidade normalmente permanece na passagem da análise ao projeto.</a:t>
            </a:r>
            <a:endParaRPr lang="en-US"/>
          </a:p>
          <a:p>
            <a:pPr lvl="1">
              <a:lnSpc>
                <a:spcPct val="90000"/>
              </a:lnSpc>
            </a:pPr>
            <a:r>
              <a:rPr lang="pt-BR"/>
              <a:t>Na verdade, classes de entidade são normalmente as primeiras classes a serem identificadas, na </a:t>
            </a:r>
            <a:r>
              <a:rPr lang="pt-BR" u="sng"/>
              <a:t>análise de domínio</a:t>
            </a:r>
            <a:r>
              <a:rPr lang="pt-BR"/>
              <a:t>.</a:t>
            </a:r>
          </a:p>
          <a:p>
            <a:pPr>
              <a:lnSpc>
                <a:spcPct val="90000"/>
              </a:lnSpc>
            </a:pPr>
            <a:r>
              <a:rPr lang="pt-BR"/>
              <a:t>Durante </a:t>
            </a:r>
            <a:r>
              <a:rPr lang="en-US"/>
              <a:t>o </a:t>
            </a:r>
            <a:r>
              <a:rPr lang="pt-BR"/>
              <a:t>projeto, </a:t>
            </a:r>
            <a:r>
              <a:rPr lang="en-US"/>
              <a:t>um </a:t>
            </a:r>
            <a:r>
              <a:rPr lang="pt-BR"/>
              <a:t>aspecto importante a considerar sobre classes de entidade é identificar quais delas geram objetos que devem ser </a:t>
            </a:r>
            <a:r>
              <a:rPr lang="pt-BR" u="sng"/>
              <a:t>persistentes</a:t>
            </a:r>
            <a:r>
              <a:rPr lang="pt-BR"/>
              <a:t>.</a:t>
            </a:r>
            <a:endParaRPr lang="en-US"/>
          </a:p>
          <a:p>
            <a:pPr lvl="1">
              <a:lnSpc>
                <a:spcPct val="90000"/>
              </a:lnSpc>
            </a:pPr>
            <a:r>
              <a:rPr lang="pt-BR"/>
              <a:t>Para essas classes, o seu mapeamento para algum mecanismo de armazenamento persistente deve ser definido </a:t>
            </a:r>
            <a:r>
              <a:rPr lang="en-US"/>
              <a:t>(</a:t>
            </a:r>
            <a:r>
              <a:rPr lang="pt-BR"/>
              <a:t>Capítulo 12</a:t>
            </a:r>
            <a:r>
              <a:rPr lang="en-US"/>
              <a:t>)</a:t>
            </a:r>
            <a:r>
              <a:rPr lang="pt-BR"/>
              <a:t>.</a:t>
            </a:r>
          </a:p>
          <a:p>
            <a:pPr>
              <a:lnSpc>
                <a:spcPct val="90000"/>
              </a:lnSpc>
            </a:pPr>
            <a:r>
              <a:rPr lang="pt-BR"/>
              <a:t>Um aspecto importante é a forma </a:t>
            </a:r>
            <a:r>
              <a:rPr lang="en-US"/>
              <a:t>de </a:t>
            </a:r>
            <a:r>
              <a:rPr lang="pt-BR"/>
              <a:t>representar associações, agregações e composições entre objetos</a:t>
            </a:r>
            <a:r>
              <a:rPr lang="en-US"/>
              <a:t> de entidade</a:t>
            </a:r>
            <a:r>
              <a:rPr lang="pt-BR"/>
              <a:t>.</a:t>
            </a:r>
            <a:endParaRPr lang="en-US"/>
          </a:p>
          <a:p>
            <a:pPr lvl="1">
              <a:lnSpc>
                <a:spcPct val="90000"/>
              </a:lnSpc>
            </a:pPr>
            <a:r>
              <a:rPr lang="pt-BR"/>
              <a:t>Essa representação é função da </a:t>
            </a:r>
            <a:r>
              <a:rPr lang="pt-BR" u="sng"/>
              <a:t>navegabilidade</a:t>
            </a:r>
            <a:r>
              <a:rPr lang="pt-BR"/>
              <a:t> e da </a:t>
            </a:r>
            <a:r>
              <a:rPr lang="pt-BR" u="sng"/>
              <a:t>multiplidade</a:t>
            </a:r>
            <a:r>
              <a:rPr lang="pt-BR"/>
              <a:t> definidas para a associação</a:t>
            </a:r>
            <a:r>
              <a:rPr lang="en-US"/>
              <a:t>, conforme visto mais adiante</a:t>
            </a:r>
            <a:r>
              <a:rPr lang="pt-B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25412D1C-D694-4870-A06C-136722AE9CF2}" type="slidenum">
              <a:rPr lang="pt-BR"/>
              <a:pPr/>
              <a:t>11</a:t>
            </a:fld>
            <a:endParaRPr lang="pt-BR"/>
          </a:p>
        </p:txBody>
      </p:sp>
      <p:sp>
        <p:nvSpPr>
          <p:cNvPr id="2328578" name="Rectangle 2"/>
          <p:cNvSpPr>
            <a:spLocks noGrp="1" noChangeArrowheads="1"/>
          </p:cNvSpPr>
          <p:nvPr>
            <p:ph type="title"/>
          </p:nvPr>
        </p:nvSpPr>
        <p:spPr/>
        <p:txBody>
          <a:bodyPr/>
          <a:lstStyle/>
          <a:p>
            <a:r>
              <a:rPr lang="pt-BR"/>
              <a:t>Especificação de classes de entidade</a:t>
            </a:r>
          </a:p>
        </p:txBody>
      </p:sp>
      <p:sp>
        <p:nvSpPr>
          <p:cNvPr id="2328579" name="Rectangle 3"/>
          <p:cNvSpPr>
            <a:spLocks noGrp="1" noChangeArrowheads="1"/>
          </p:cNvSpPr>
          <p:nvPr>
            <p:ph type="body" idx="1"/>
          </p:nvPr>
        </p:nvSpPr>
        <p:spPr/>
        <p:txBody>
          <a:bodyPr/>
          <a:lstStyle/>
          <a:p>
            <a:pPr>
              <a:lnSpc>
                <a:spcPct val="90000"/>
              </a:lnSpc>
            </a:pPr>
            <a:r>
              <a:rPr lang="pt-BR"/>
              <a:t>Outro aspecto relevante </a:t>
            </a:r>
            <a:r>
              <a:rPr lang="en-US"/>
              <a:t>para </a:t>
            </a:r>
            <a:r>
              <a:rPr lang="pt-BR"/>
              <a:t>classe</a:t>
            </a:r>
            <a:r>
              <a:rPr lang="en-US"/>
              <a:t>s</a:t>
            </a:r>
            <a:r>
              <a:rPr lang="pt-BR"/>
              <a:t> de entidade </a:t>
            </a:r>
            <a:r>
              <a:rPr lang="en-US"/>
              <a:t>é </a:t>
            </a:r>
            <a:r>
              <a:rPr lang="pt-BR"/>
              <a:t>modo como podemos identificar cada um de seus objetos unicamente.</a:t>
            </a:r>
            <a:endParaRPr lang="en-US"/>
          </a:p>
          <a:p>
            <a:pPr lvl="1">
              <a:lnSpc>
                <a:spcPct val="90000"/>
              </a:lnSpc>
            </a:pPr>
            <a:r>
              <a:rPr lang="pt-BR"/>
              <a:t>Isso porque, principalmente em sistemas de informação, objetos de entidade devem ser armazenados de modo </a:t>
            </a:r>
            <a:r>
              <a:rPr lang="pt-BR" u="sng"/>
              <a:t>persistente</a:t>
            </a:r>
            <a:r>
              <a:rPr lang="pt-BR"/>
              <a:t>.</a:t>
            </a:r>
          </a:p>
          <a:p>
            <a:pPr lvl="1">
              <a:lnSpc>
                <a:spcPct val="90000"/>
              </a:lnSpc>
            </a:pPr>
            <a:r>
              <a:rPr lang="pt-BR"/>
              <a:t>Por exemplo, um objeto da classe Aluno é unicamente identificado pelo valor de sua matrícula (um atributo do domínio).</a:t>
            </a:r>
            <a:endParaRPr lang="en-US"/>
          </a:p>
          <a:p>
            <a:pPr>
              <a:lnSpc>
                <a:spcPct val="90000"/>
              </a:lnSpc>
            </a:pPr>
            <a:r>
              <a:rPr lang="pt-BR"/>
              <a:t>A manipulação dos diversos atributos identificadores possíveis em uma classes pode ser bastante trabalhosa.</a:t>
            </a:r>
            <a:endParaRPr lang="en-US"/>
          </a:p>
          <a:p>
            <a:pPr>
              <a:lnSpc>
                <a:spcPct val="90000"/>
              </a:lnSpc>
            </a:pPr>
            <a:r>
              <a:rPr lang="pt-BR"/>
              <a:t>Para evitar isso, um </a:t>
            </a:r>
            <a:r>
              <a:rPr lang="pt-BR" b="1" i="1"/>
              <a:t>identificador de implementação</a:t>
            </a:r>
            <a:r>
              <a:rPr lang="en-US"/>
              <a:t> é criado</a:t>
            </a:r>
            <a:r>
              <a:rPr lang="pt-BR"/>
              <a:t>, que não tem correspondente com atributo algum do domínio.</a:t>
            </a:r>
            <a:endParaRPr lang="en-US"/>
          </a:p>
          <a:p>
            <a:pPr lvl="1">
              <a:lnSpc>
                <a:spcPct val="90000"/>
              </a:lnSpc>
            </a:pPr>
            <a:r>
              <a:rPr lang="en-US"/>
              <a:t>P</a:t>
            </a:r>
            <a:r>
              <a:rPr lang="pt-BR"/>
              <a:t>ossibilidade de manipular identificadores de maneira uniforme e eficiente.</a:t>
            </a:r>
            <a:endParaRPr lang="en-US"/>
          </a:p>
          <a:p>
            <a:pPr lvl="1">
              <a:lnSpc>
                <a:spcPct val="90000"/>
              </a:lnSpc>
            </a:pPr>
            <a:r>
              <a:rPr lang="en-US"/>
              <a:t>Maior facilidade </a:t>
            </a:r>
            <a:r>
              <a:rPr lang="pt-BR"/>
              <a:t>quando objetos devem ser mapeados para um SGBDR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20FCE467-2165-4683-8A3B-1244C549F41E}" type="slidenum">
              <a:rPr lang="pt-BR"/>
              <a:pPr/>
              <a:t>12</a:t>
            </a:fld>
            <a:endParaRPr lang="pt-BR"/>
          </a:p>
        </p:txBody>
      </p:sp>
      <p:sp>
        <p:nvSpPr>
          <p:cNvPr id="2263042" name="Rectangle 2"/>
          <p:cNvSpPr>
            <a:spLocks noGrp="1" noChangeArrowheads="1"/>
          </p:cNvSpPr>
          <p:nvPr>
            <p:ph type="title"/>
          </p:nvPr>
        </p:nvSpPr>
        <p:spPr/>
        <p:txBody>
          <a:bodyPr/>
          <a:lstStyle/>
          <a:p>
            <a:r>
              <a:rPr lang="pt-BR"/>
              <a:t>Especificação de classes de controle</a:t>
            </a:r>
          </a:p>
        </p:txBody>
      </p:sp>
      <p:sp>
        <p:nvSpPr>
          <p:cNvPr id="2263043" name="Rectangle 3"/>
          <p:cNvSpPr>
            <a:spLocks noGrp="1" noChangeArrowheads="1"/>
          </p:cNvSpPr>
          <p:nvPr>
            <p:ph type="body" idx="1"/>
          </p:nvPr>
        </p:nvSpPr>
        <p:spPr/>
        <p:txBody>
          <a:bodyPr/>
          <a:lstStyle/>
          <a:p>
            <a:pPr>
              <a:lnSpc>
                <a:spcPct val="90000"/>
              </a:lnSpc>
            </a:pPr>
            <a:r>
              <a:rPr lang="pt-BR"/>
              <a:t>Com relação às classes de controle, no projeto devemos identificar a real utilidade das mesmas.</a:t>
            </a:r>
          </a:p>
          <a:p>
            <a:pPr lvl="1">
              <a:lnSpc>
                <a:spcPct val="90000"/>
              </a:lnSpc>
            </a:pPr>
            <a:r>
              <a:rPr lang="pt-BR"/>
              <a:t>Em casos de uso simples (e.g., manutenção de dados), classes de controle não são realmente necessárias. Neste caso, classes de fronteira podem repassar os dados fornecidos pelos atores diretamente para as classes de entidade correspondentes.</a:t>
            </a:r>
          </a:p>
          <a:p>
            <a:pPr>
              <a:lnSpc>
                <a:spcPct val="90000"/>
              </a:lnSpc>
            </a:pPr>
            <a:r>
              <a:rPr lang="pt-BR"/>
              <a:t>Entretanto, é comum a situação em que uma classe de controle de análise ser transformada em duas ou mais classes no nível de especificação.</a:t>
            </a:r>
          </a:p>
          <a:p>
            <a:pPr>
              <a:lnSpc>
                <a:spcPct val="90000"/>
              </a:lnSpc>
            </a:pPr>
            <a:r>
              <a:rPr lang="pt-BR"/>
              <a:t>No refinamento de qualquer classe proveniente da análise, é possível a aplicação de padrões de projeto (</a:t>
            </a:r>
            <a:r>
              <a:rPr lang="pt-BR" i="1"/>
              <a:t>design patterns</a:t>
            </a:r>
            <a:r>
              <a:rPr lang="pt-B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F35A0F82-6DE4-441C-A270-F6D58FE0D24F}" type="slidenum">
              <a:rPr lang="pt-BR"/>
              <a:pPr/>
              <a:t>13</a:t>
            </a:fld>
            <a:endParaRPr lang="pt-BR"/>
          </a:p>
        </p:txBody>
      </p:sp>
      <p:sp>
        <p:nvSpPr>
          <p:cNvPr id="2331650" name="Rectangle 2"/>
          <p:cNvSpPr>
            <a:spLocks noGrp="1" noChangeArrowheads="1"/>
          </p:cNvSpPr>
          <p:nvPr>
            <p:ph type="title"/>
          </p:nvPr>
        </p:nvSpPr>
        <p:spPr/>
        <p:txBody>
          <a:bodyPr/>
          <a:lstStyle/>
          <a:p>
            <a:r>
              <a:rPr lang="pt-BR"/>
              <a:t>Especificação de classes de controle</a:t>
            </a:r>
          </a:p>
        </p:txBody>
      </p:sp>
      <p:sp>
        <p:nvSpPr>
          <p:cNvPr id="2331651" name="Rectangle 3"/>
          <p:cNvSpPr>
            <a:spLocks noGrp="1" noChangeArrowheads="1"/>
          </p:cNvSpPr>
          <p:nvPr>
            <p:ph type="body" idx="1"/>
          </p:nvPr>
        </p:nvSpPr>
        <p:spPr/>
        <p:txBody>
          <a:bodyPr/>
          <a:lstStyle/>
          <a:p>
            <a:r>
              <a:rPr lang="pt-BR"/>
              <a:t>Normalmente, cada classe de controle deve ser particionada em duas ou mais outras classes para controlar diversos aspectos da solução. </a:t>
            </a:r>
            <a:endParaRPr lang="en-US"/>
          </a:p>
          <a:p>
            <a:pPr lvl="1"/>
            <a:r>
              <a:rPr lang="pt-BR"/>
              <a:t>Objetivo</a:t>
            </a:r>
            <a:r>
              <a:rPr lang="en-US"/>
              <a:t>:</a:t>
            </a:r>
            <a:r>
              <a:rPr lang="pt-BR"/>
              <a:t> de evitar a criação de uma única classe com baixa coesão e alto acoplamento.</a:t>
            </a:r>
            <a:endParaRPr lang="en-US"/>
          </a:p>
          <a:p>
            <a:r>
              <a:rPr lang="pt-BR"/>
              <a:t>Alguns exemplos dos aspectos de uma aplicação cuja coordenação é de responsabilidade das classes de controle</a:t>
            </a:r>
            <a:r>
              <a:rPr lang="en-US"/>
              <a:t>:</a:t>
            </a:r>
          </a:p>
          <a:p>
            <a:pPr lvl="1"/>
            <a:r>
              <a:rPr lang="en-US"/>
              <a:t>produção de valores para </a:t>
            </a:r>
            <a:r>
              <a:rPr lang="pt-BR"/>
              <a:t>preenchimento de controles da interface gráfica, </a:t>
            </a:r>
            <a:endParaRPr lang="en-US"/>
          </a:p>
          <a:p>
            <a:pPr lvl="1"/>
            <a:r>
              <a:rPr lang="pt-BR"/>
              <a:t>autenticação de usuários, </a:t>
            </a:r>
            <a:endParaRPr lang="en-US"/>
          </a:p>
          <a:p>
            <a:pPr lvl="1"/>
            <a:r>
              <a:rPr lang="pt-BR"/>
              <a:t>controle de acesso a funcionalidades do sistema,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9BB93B9A-E055-4206-8532-BD1EAF8D4D12}" type="slidenum">
              <a:rPr lang="pt-BR"/>
              <a:pPr/>
              <a:t>14</a:t>
            </a:fld>
            <a:endParaRPr lang="pt-BR"/>
          </a:p>
        </p:txBody>
      </p:sp>
      <p:sp>
        <p:nvSpPr>
          <p:cNvPr id="2332674" name="Rectangle 2"/>
          <p:cNvSpPr>
            <a:spLocks noGrp="1" noChangeArrowheads="1"/>
          </p:cNvSpPr>
          <p:nvPr>
            <p:ph type="title"/>
          </p:nvPr>
        </p:nvSpPr>
        <p:spPr/>
        <p:txBody>
          <a:bodyPr/>
          <a:lstStyle/>
          <a:p>
            <a:r>
              <a:rPr lang="pt-BR"/>
              <a:t>Especificação de classes de controle</a:t>
            </a:r>
          </a:p>
        </p:txBody>
      </p:sp>
      <p:sp>
        <p:nvSpPr>
          <p:cNvPr id="2332675" name="Rectangle 3"/>
          <p:cNvSpPr>
            <a:spLocks noGrp="1" noChangeArrowheads="1"/>
          </p:cNvSpPr>
          <p:nvPr>
            <p:ph type="body" idx="1"/>
          </p:nvPr>
        </p:nvSpPr>
        <p:spPr/>
        <p:txBody>
          <a:bodyPr/>
          <a:lstStyle/>
          <a:p>
            <a:r>
              <a:rPr lang="pt-BR"/>
              <a:t>Um tipo comum de controlador é o </a:t>
            </a:r>
            <a:r>
              <a:rPr lang="pt-BR" b="1" i="1"/>
              <a:t>controlador de caso de uso</a:t>
            </a:r>
            <a:r>
              <a:rPr lang="en-US"/>
              <a:t>, </a:t>
            </a:r>
            <a:r>
              <a:rPr lang="pt-BR"/>
              <a:t>responsável pela coordenação da realização de um caso de uso.</a:t>
            </a:r>
            <a:endParaRPr lang="en-US"/>
          </a:p>
          <a:p>
            <a:r>
              <a:rPr lang="en-US"/>
              <a:t>As</a:t>
            </a:r>
            <a:r>
              <a:rPr lang="pt-BR"/>
              <a:t> seguintes responsabilidades são esperadas de um controlador de caso de uso:</a:t>
            </a:r>
          </a:p>
          <a:p>
            <a:pPr lvl="1"/>
            <a:r>
              <a:rPr lang="en-US"/>
              <a:t>C</a:t>
            </a:r>
            <a:r>
              <a:rPr lang="pt-BR"/>
              <a:t>oordenar a realização de um caso de uso do sistema. </a:t>
            </a:r>
          </a:p>
          <a:p>
            <a:pPr lvl="1"/>
            <a:r>
              <a:rPr lang="en-US"/>
              <a:t>S</a:t>
            </a:r>
            <a:r>
              <a:rPr lang="pt-BR"/>
              <a:t>ervir como canal de comunicação entre objetos de fronteira e objetos de entidade. </a:t>
            </a:r>
          </a:p>
          <a:p>
            <a:pPr lvl="1"/>
            <a:r>
              <a:rPr lang="en-US"/>
              <a:t>S</a:t>
            </a:r>
            <a:r>
              <a:rPr lang="pt-BR"/>
              <a:t>e comunicar com outros controladores, quando necessário. </a:t>
            </a:r>
          </a:p>
          <a:p>
            <a:pPr lvl="1"/>
            <a:r>
              <a:rPr lang="en-US"/>
              <a:t>M</a:t>
            </a:r>
            <a:r>
              <a:rPr lang="pt-BR"/>
              <a:t>apear ações do usuário (ou atores de uma forma geral) para atualizações ou mensagens a serem enviadas a objetos de entidade. </a:t>
            </a:r>
          </a:p>
          <a:p>
            <a:pPr lvl="1"/>
            <a:r>
              <a:rPr lang="en-US"/>
              <a:t>E</a:t>
            </a:r>
            <a:r>
              <a:rPr lang="pt-BR"/>
              <a:t>star apto a manipular exceções provenientes das classes de entidades.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61BD5D1B-91C4-40EF-A4FA-2CDA65F9EAE7}" type="slidenum">
              <a:rPr lang="pt-BR"/>
              <a:pPr/>
              <a:t>15</a:t>
            </a:fld>
            <a:endParaRPr lang="pt-BR"/>
          </a:p>
        </p:txBody>
      </p:sp>
      <p:sp>
        <p:nvSpPr>
          <p:cNvPr id="2333698" name="Rectangle 2"/>
          <p:cNvSpPr>
            <a:spLocks noGrp="1" noChangeArrowheads="1"/>
          </p:cNvSpPr>
          <p:nvPr>
            <p:ph type="title"/>
          </p:nvPr>
        </p:nvSpPr>
        <p:spPr/>
        <p:txBody>
          <a:bodyPr/>
          <a:lstStyle/>
          <a:p>
            <a:r>
              <a:rPr lang="pt-BR"/>
              <a:t>Especificação de classes de controle</a:t>
            </a:r>
          </a:p>
        </p:txBody>
      </p:sp>
      <p:sp>
        <p:nvSpPr>
          <p:cNvPr id="2333699" name="Rectangle 3"/>
          <p:cNvSpPr>
            <a:spLocks noGrp="1" noChangeArrowheads="1"/>
          </p:cNvSpPr>
          <p:nvPr>
            <p:ph type="body" idx="1"/>
          </p:nvPr>
        </p:nvSpPr>
        <p:spPr/>
        <p:txBody>
          <a:bodyPr/>
          <a:lstStyle/>
          <a:p>
            <a:r>
              <a:rPr lang="pt-BR"/>
              <a:t>Em aplicações WEB, é comum a prática de utilizar outro tipo de objeto controlador chamado </a:t>
            </a:r>
            <a:r>
              <a:rPr lang="pt-BR" b="1" i="1"/>
              <a:t>front controller</a:t>
            </a:r>
            <a:r>
              <a:rPr lang="pt-BR"/>
              <a:t> (FC).</a:t>
            </a:r>
            <a:endParaRPr lang="en-US"/>
          </a:p>
          <a:p>
            <a:r>
              <a:rPr lang="pt-BR"/>
              <a:t>Um FC é um controlador responsável por receber todas as requisições de um cliente.</a:t>
            </a:r>
            <a:endParaRPr lang="en-US"/>
          </a:p>
          <a:p>
            <a:r>
              <a:rPr lang="en-US"/>
              <a:t>O FC </a:t>
            </a:r>
            <a:r>
              <a:rPr lang="pt-BR"/>
              <a:t>identifica qual o controlador </a:t>
            </a:r>
            <a:r>
              <a:rPr lang="en-US"/>
              <a:t>(</a:t>
            </a:r>
            <a:r>
              <a:rPr lang="pt-BR"/>
              <a:t>de caso de uso)</a:t>
            </a:r>
            <a:r>
              <a:rPr lang="en-US"/>
              <a:t> </a:t>
            </a:r>
            <a:r>
              <a:rPr lang="pt-BR"/>
              <a:t>adequado para processa</a:t>
            </a:r>
            <a:r>
              <a:rPr lang="en-US"/>
              <a:t>r</a:t>
            </a:r>
            <a:r>
              <a:rPr lang="pt-BR"/>
              <a:t> a requisição</a:t>
            </a:r>
            <a:r>
              <a:rPr lang="en-US"/>
              <a:t>, e a </a:t>
            </a:r>
            <a:r>
              <a:rPr lang="pt-BR"/>
              <a:t>despacha para ele.</a:t>
            </a:r>
            <a:endParaRPr lang="en-US"/>
          </a:p>
          <a:p>
            <a:r>
              <a:rPr lang="pt-BR"/>
              <a:t>Sendo assim, um FC é um ponto central de entrada para as funcionalidades do sistema. </a:t>
            </a:r>
            <a:endParaRPr lang="en-US"/>
          </a:p>
          <a:p>
            <a:pPr lvl="1"/>
            <a:r>
              <a:rPr lang="en-US"/>
              <a:t>Vantagem: m</a:t>
            </a:r>
            <a:r>
              <a:rPr lang="pt-BR"/>
              <a:t>ais fácil controlar a autenticação dos usuários. </a:t>
            </a:r>
            <a:endParaRPr lang="en-US"/>
          </a:p>
          <a:p>
            <a:r>
              <a:rPr lang="en-US"/>
              <a:t>O FC é um dos </a:t>
            </a:r>
            <a:r>
              <a:rPr lang="en-US" i="1"/>
              <a:t>padrões de projeto</a:t>
            </a:r>
            <a:r>
              <a:rPr lang="en-US"/>
              <a:t> do catálogo J2EE</a:t>
            </a:r>
          </a:p>
          <a:p>
            <a:pPr lvl="1"/>
            <a:r>
              <a:rPr lang="pt-BR" sz="1800"/>
              <a:t>http://java.sun.com/blueprints/corej2eepatterns/Patterns/FrontController.html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3100BAF4-6C21-4A27-81F5-1C53D5122FD5}" type="slidenum">
              <a:rPr lang="pt-BR"/>
              <a:pPr/>
              <a:t>16</a:t>
            </a:fld>
            <a:endParaRPr lang="pt-BR"/>
          </a:p>
        </p:txBody>
      </p:sp>
      <p:sp>
        <p:nvSpPr>
          <p:cNvPr id="2264066" name="Rectangle 2"/>
          <p:cNvSpPr>
            <a:spLocks noGrp="1" noChangeArrowheads="1"/>
          </p:cNvSpPr>
          <p:nvPr>
            <p:ph type="title"/>
          </p:nvPr>
        </p:nvSpPr>
        <p:spPr/>
        <p:txBody>
          <a:bodyPr/>
          <a:lstStyle/>
          <a:p>
            <a:r>
              <a:rPr lang="en-US"/>
              <a:t>Especificação de outras </a:t>
            </a:r>
            <a:r>
              <a:rPr lang="pt-BR"/>
              <a:t>classes</a:t>
            </a:r>
          </a:p>
        </p:txBody>
      </p:sp>
      <p:sp>
        <p:nvSpPr>
          <p:cNvPr id="2264067" name="Rectangle 3"/>
          <p:cNvSpPr>
            <a:spLocks noGrp="1" noChangeArrowheads="1"/>
          </p:cNvSpPr>
          <p:nvPr>
            <p:ph type="body" idx="1"/>
          </p:nvPr>
        </p:nvSpPr>
        <p:spPr/>
        <p:txBody>
          <a:bodyPr/>
          <a:lstStyle/>
          <a:p>
            <a:pPr>
              <a:lnSpc>
                <a:spcPct val="90000"/>
              </a:lnSpc>
            </a:pPr>
            <a:r>
              <a:rPr lang="pt-BR"/>
              <a:t>Além do refinamento de classes preexistentes, diversas outros aspectos demanda a identificação de novas classe durante o projeto.</a:t>
            </a:r>
          </a:p>
          <a:p>
            <a:pPr lvl="1">
              <a:lnSpc>
                <a:spcPct val="90000"/>
              </a:lnSpc>
            </a:pPr>
            <a:r>
              <a:rPr lang="pt-BR"/>
              <a:t>Persistência de objetos</a:t>
            </a:r>
          </a:p>
          <a:p>
            <a:pPr lvl="1">
              <a:lnSpc>
                <a:spcPct val="90000"/>
              </a:lnSpc>
            </a:pPr>
            <a:r>
              <a:rPr lang="pt-BR"/>
              <a:t>Distribuição e comunicação (e.g., RMI, CORBA, DCOM, WEB)</a:t>
            </a:r>
          </a:p>
          <a:p>
            <a:pPr lvl="1">
              <a:lnSpc>
                <a:spcPct val="90000"/>
              </a:lnSpc>
            </a:pPr>
            <a:r>
              <a:rPr lang="pt-BR"/>
              <a:t>Autenticação/Autorização</a:t>
            </a:r>
          </a:p>
          <a:p>
            <a:pPr lvl="1">
              <a:lnSpc>
                <a:spcPct val="90000"/>
              </a:lnSpc>
            </a:pPr>
            <a:r>
              <a:rPr lang="pt-BR"/>
              <a:t>Logging</a:t>
            </a:r>
          </a:p>
          <a:p>
            <a:pPr lvl="1">
              <a:lnSpc>
                <a:spcPct val="90000"/>
              </a:lnSpc>
            </a:pPr>
            <a:r>
              <a:rPr lang="pt-BR"/>
              <a:t>Configurações</a:t>
            </a:r>
          </a:p>
          <a:p>
            <a:pPr lvl="1">
              <a:lnSpc>
                <a:spcPct val="90000"/>
              </a:lnSpc>
            </a:pPr>
            <a:r>
              <a:rPr lang="pt-BR"/>
              <a:t>Threads</a:t>
            </a:r>
          </a:p>
          <a:p>
            <a:pPr lvl="1">
              <a:lnSpc>
                <a:spcPct val="90000"/>
              </a:lnSpc>
            </a:pPr>
            <a:r>
              <a:rPr lang="pt-BR"/>
              <a:t>Classes para testes (</a:t>
            </a:r>
            <a:r>
              <a:rPr lang="pt-BR" i="1"/>
              <a:t>Test Driven Development</a:t>
            </a:r>
            <a:r>
              <a:rPr lang="pt-BR"/>
              <a:t>)</a:t>
            </a:r>
          </a:p>
          <a:p>
            <a:pPr lvl="1">
              <a:lnSpc>
                <a:spcPct val="90000"/>
              </a:lnSpc>
            </a:pPr>
            <a:r>
              <a:rPr lang="pt-BR"/>
              <a:t>Uso de </a:t>
            </a:r>
            <a:r>
              <a:rPr lang="pt-BR" b="1"/>
              <a:t>bibliotecas</a:t>
            </a:r>
            <a:r>
              <a:rPr lang="pt-BR"/>
              <a:t>, </a:t>
            </a:r>
            <a:r>
              <a:rPr lang="pt-BR" b="1"/>
              <a:t>componentes</a:t>
            </a:r>
            <a:r>
              <a:rPr lang="pt-BR"/>
              <a:t> e </a:t>
            </a:r>
            <a:r>
              <a:rPr lang="pt-BR" b="1"/>
              <a:t>frameworks</a:t>
            </a:r>
          </a:p>
          <a:p>
            <a:pPr>
              <a:lnSpc>
                <a:spcPct val="90000"/>
              </a:lnSpc>
            </a:pPr>
            <a:r>
              <a:rPr lang="pt-BR"/>
              <a:t>Conclusão: a tarefa de identificação (reuso?) de classes </a:t>
            </a:r>
            <a:r>
              <a:rPr lang="pt-BR" u="sng"/>
              <a:t>não</a:t>
            </a:r>
            <a:r>
              <a:rPr lang="pt-BR"/>
              <a:t> termina na análise.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02" name="Rectangle 2"/>
          <p:cNvSpPr>
            <a:spLocks noGrp="1" noChangeArrowheads="1"/>
          </p:cNvSpPr>
          <p:nvPr>
            <p:ph type="ctrTitle"/>
          </p:nvPr>
        </p:nvSpPr>
        <p:spPr>
          <a:xfrm>
            <a:off x="1481138" y="3860800"/>
            <a:ext cx="7129462" cy="1800225"/>
          </a:xfrm>
        </p:spPr>
        <p:txBody>
          <a:bodyPr/>
          <a:lstStyle/>
          <a:p>
            <a:pPr algn="l"/>
            <a:r>
              <a:rPr lang="en-US" sz="3200"/>
              <a:t>8.2	Especificação de atributos</a:t>
            </a:r>
            <a:br>
              <a:rPr lang="en-US" sz="3200"/>
            </a:br>
            <a:r>
              <a:rPr lang="en-US" sz="3200"/>
              <a:t>8.3	Especificação de operações</a:t>
            </a:r>
          </a:p>
        </p:txBody>
      </p:sp>
      <p:sp>
        <p:nvSpPr>
          <p:cNvPr id="2252803" name="Rectangle 3"/>
          <p:cNvSpPr>
            <a:spLocks noGrp="1" noChangeArrowheads="1"/>
          </p:cNvSpPr>
          <p:nvPr>
            <p:ph type="subTitle" idx="1"/>
          </p:nvPr>
        </p:nvSpPr>
        <p:spPr/>
        <p:txBody>
          <a:bodyPr/>
          <a:lstStyle/>
          <a:p>
            <a:r>
              <a:rPr lang="en-US"/>
              <a:t> </a:t>
            </a:r>
          </a:p>
        </p:txBody>
      </p:sp>
      <p:graphicFrame>
        <p:nvGraphicFramePr>
          <p:cNvPr id="2252804" name="Object 4"/>
          <p:cNvGraphicFramePr>
            <a:graphicFrameLocks noChangeAspect="1"/>
          </p:cNvGraphicFramePr>
          <p:nvPr/>
        </p:nvGraphicFramePr>
        <p:xfrm>
          <a:off x="2700338" y="981075"/>
          <a:ext cx="3276600" cy="2503488"/>
        </p:xfrm>
        <a:graphic>
          <a:graphicData uri="http://schemas.openxmlformats.org/presentationml/2006/ole">
            <p:oleObj spid="_x0000_s2252804" name="Clip" r:id="rId4" imgW="2286000" imgH="1259640" progId="">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4"/>
          <p:cNvSpPr>
            <a:spLocks noGrp="1"/>
          </p:cNvSpPr>
          <p:nvPr>
            <p:ph type="sldNum" sz="quarter" idx="11"/>
          </p:nvPr>
        </p:nvSpPr>
        <p:spPr/>
        <p:txBody>
          <a:bodyPr/>
          <a:lstStyle/>
          <a:p>
            <a:fld id="{AD4D2181-3F1C-499C-9C41-8E985A821A36}" type="slidenum">
              <a:rPr lang="pt-BR"/>
              <a:pPr/>
              <a:t>18</a:t>
            </a:fld>
            <a:endParaRPr lang="pt-BR"/>
          </a:p>
        </p:txBody>
      </p:sp>
      <p:sp>
        <p:nvSpPr>
          <p:cNvPr id="2162690" name="Rectangle 2"/>
          <p:cNvSpPr>
            <a:spLocks noGrp="1" noChangeArrowheads="1"/>
          </p:cNvSpPr>
          <p:nvPr>
            <p:ph type="title"/>
          </p:nvPr>
        </p:nvSpPr>
        <p:spPr/>
        <p:txBody>
          <a:bodyPr/>
          <a:lstStyle/>
          <a:p>
            <a:r>
              <a:rPr lang="pt-BR"/>
              <a:t>Refinamento de Atributos e Métodos</a:t>
            </a:r>
          </a:p>
        </p:txBody>
      </p:sp>
      <p:sp>
        <p:nvSpPr>
          <p:cNvPr id="2162691" name="Rectangle 3"/>
          <p:cNvSpPr>
            <a:spLocks noGrp="1" noChangeArrowheads="1"/>
          </p:cNvSpPr>
          <p:nvPr>
            <p:ph type="body" idx="1"/>
          </p:nvPr>
        </p:nvSpPr>
        <p:spPr/>
        <p:txBody>
          <a:bodyPr/>
          <a:lstStyle/>
          <a:p>
            <a:r>
              <a:rPr lang="pt-BR"/>
              <a:t>Os atributos e métodos de uma classe a habilitam a cumprir com suas </a:t>
            </a:r>
            <a:r>
              <a:rPr lang="pt-BR" b="1"/>
              <a:t>responsabilidades</a:t>
            </a:r>
            <a:r>
              <a:rPr lang="pt-BR"/>
              <a:t>.</a:t>
            </a:r>
          </a:p>
          <a:p>
            <a:r>
              <a:rPr lang="pt-BR" b="1"/>
              <a:t>Atributos</a:t>
            </a:r>
            <a:r>
              <a:rPr lang="pt-BR"/>
              <a:t>: permitem que uma classe armazene informações necessárias à realização de suas tarefas.</a:t>
            </a:r>
          </a:p>
          <a:p>
            <a:r>
              <a:rPr lang="pt-BR" b="1"/>
              <a:t>Métodos</a:t>
            </a:r>
            <a:r>
              <a:rPr lang="pt-BR"/>
              <a:t>: são funções que manipulam os valores do atributos, com o objetivo de atender às </a:t>
            </a:r>
            <a:r>
              <a:rPr lang="pt-BR" b="1"/>
              <a:t>mensagens</a:t>
            </a:r>
            <a:r>
              <a:rPr lang="pt-BR"/>
              <a:t> que o objeto recebe.</a:t>
            </a:r>
          </a:p>
          <a:p>
            <a:r>
              <a:rPr lang="pt-BR"/>
              <a:t>A especificação completa para atributos/operações deve seguir as sintaxes</a:t>
            </a:r>
            <a:r>
              <a:rPr lang="en-US"/>
              <a:t> definidas pela UML</a:t>
            </a:r>
            <a:r>
              <a:rPr lang="pt-BR"/>
              <a:t>:</a:t>
            </a:r>
          </a:p>
        </p:txBody>
      </p:sp>
      <p:sp>
        <p:nvSpPr>
          <p:cNvPr id="2162692" name="Text Box 4"/>
          <p:cNvSpPr txBox="1">
            <a:spLocks noChangeArrowheads="1"/>
          </p:cNvSpPr>
          <p:nvPr/>
        </p:nvSpPr>
        <p:spPr bwMode="auto">
          <a:xfrm>
            <a:off x="539750" y="5084763"/>
            <a:ext cx="7561263" cy="409575"/>
          </a:xfrm>
          <a:prstGeom prst="rect">
            <a:avLst/>
          </a:prstGeom>
          <a:solidFill>
            <a:srgbClr val="FFFF99"/>
          </a:solidFill>
          <a:ln w="12700">
            <a:solidFill>
              <a:schemeClr val="tx1"/>
            </a:solidFill>
            <a:miter lim="800000"/>
            <a:headEnd type="none" w="sm" len="sm"/>
            <a:tailEnd/>
          </a:ln>
          <a:effectLst/>
        </p:spPr>
        <p:txBody>
          <a:bodyPr>
            <a:spAutoFit/>
          </a:bodyPr>
          <a:lstStyle/>
          <a:p>
            <a:pPr algn="ctr">
              <a:spcBef>
                <a:spcPct val="50000"/>
              </a:spcBef>
              <a:buFontTx/>
              <a:buNone/>
            </a:pPr>
            <a:r>
              <a:rPr lang="pt-BR" sz="2000" b="1"/>
              <a:t>[</a:t>
            </a:r>
            <a:r>
              <a:rPr lang="pt-BR" sz="2000" b="1" i="1"/>
              <a:t>/</a:t>
            </a:r>
            <a:r>
              <a:rPr lang="pt-BR" sz="2000" b="1"/>
              <a:t>] [</a:t>
            </a:r>
            <a:r>
              <a:rPr lang="pt-BR" sz="2000" b="1" i="1"/>
              <a:t>visibilidade</a:t>
            </a:r>
            <a:r>
              <a:rPr lang="pt-BR" sz="2000" b="1"/>
              <a:t>]</a:t>
            </a:r>
            <a:r>
              <a:rPr lang="pt-BR" sz="2000" b="1" i="1"/>
              <a:t> nome</a:t>
            </a:r>
            <a:r>
              <a:rPr lang="pt-BR" sz="2000" b="1"/>
              <a:t> [multiplicidade] [</a:t>
            </a:r>
            <a:r>
              <a:rPr lang="pt-BR" sz="2000" b="1" i="1"/>
              <a:t>: tipo</a:t>
            </a:r>
            <a:r>
              <a:rPr lang="pt-BR" sz="2000" b="1"/>
              <a:t>]</a:t>
            </a:r>
            <a:r>
              <a:rPr lang="pt-BR" sz="2000" b="1" i="1"/>
              <a:t> </a:t>
            </a:r>
            <a:r>
              <a:rPr lang="pt-BR" sz="2000" b="1"/>
              <a:t>[</a:t>
            </a:r>
            <a:r>
              <a:rPr lang="pt-BR" sz="2000" b="1" i="1"/>
              <a:t>= valor-inicial</a:t>
            </a:r>
            <a:r>
              <a:rPr lang="pt-BR" sz="2000" b="1"/>
              <a:t>]</a:t>
            </a:r>
            <a:r>
              <a:rPr lang="pt-BR" sz="2000"/>
              <a:t> </a:t>
            </a:r>
          </a:p>
        </p:txBody>
      </p:sp>
      <p:sp>
        <p:nvSpPr>
          <p:cNvPr id="2162693" name="Text Box 5"/>
          <p:cNvSpPr txBox="1">
            <a:spLocks noChangeArrowheads="1"/>
          </p:cNvSpPr>
          <p:nvPr/>
        </p:nvSpPr>
        <p:spPr bwMode="auto">
          <a:xfrm>
            <a:off x="504825" y="5762625"/>
            <a:ext cx="8388350" cy="409575"/>
          </a:xfrm>
          <a:prstGeom prst="rect">
            <a:avLst/>
          </a:prstGeom>
          <a:solidFill>
            <a:srgbClr val="FFFF99"/>
          </a:solidFill>
          <a:ln w="12700">
            <a:solidFill>
              <a:schemeClr val="tx1"/>
            </a:solidFill>
            <a:miter lim="800000"/>
            <a:headEnd type="none" w="sm" len="sm"/>
            <a:tailEnd/>
          </a:ln>
          <a:effectLst/>
        </p:spPr>
        <p:txBody>
          <a:bodyPr>
            <a:spAutoFit/>
          </a:bodyPr>
          <a:lstStyle/>
          <a:p>
            <a:pPr algn="ctr">
              <a:spcBef>
                <a:spcPct val="50000"/>
              </a:spcBef>
              <a:buFontTx/>
              <a:buNone/>
            </a:pPr>
            <a:r>
              <a:rPr lang="pt-BR" sz="2000" b="1"/>
              <a:t>[</a:t>
            </a:r>
            <a:r>
              <a:rPr lang="pt-BR" sz="2000" b="1" i="1"/>
              <a:t>visibilidade</a:t>
            </a:r>
            <a:r>
              <a:rPr lang="pt-BR" sz="2000" b="1"/>
              <a:t>]</a:t>
            </a:r>
            <a:r>
              <a:rPr lang="pt-BR" sz="2000" b="1" i="1"/>
              <a:t> nome </a:t>
            </a:r>
            <a:r>
              <a:rPr lang="pt-BR" sz="2000" b="1"/>
              <a:t>[</a:t>
            </a:r>
            <a:r>
              <a:rPr lang="pt-BR" sz="2000" b="1" i="1"/>
              <a:t>(parâmetros)</a:t>
            </a:r>
            <a:r>
              <a:rPr lang="pt-BR" sz="2000" b="1"/>
              <a:t>]</a:t>
            </a:r>
            <a:r>
              <a:rPr lang="pt-BR" sz="2000" b="1" i="1"/>
              <a:t> </a:t>
            </a:r>
            <a:r>
              <a:rPr lang="pt-BR" sz="2000" b="1"/>
              <a:t>[</a:t>
            </a:r>
            <a:r>
              <a:rPr lang="pt-BR" sz="2000"/>
              <a:t> </a:t>
            </a:r>
            <a:r>
              <a:rPr lang="pt-BR" sz="2000" b="1" i="1"/>
              <a:t>: tipo-retorno</a:t>
            </a:r>
            <a:r>
              <a:rPr lang="pt-BR" sz="2000" b="1"/>
              <a:t>]</a:t>
            </a:r>
            <a:r>
              <a:rPr lang="pt-BR" sz="2000" b="1" i="1"/>
              <a:t> </a:t>
            </a:r>
            <a:r>
              <a:rPr lang="pt-BR" sz="2000" b="1"/>
              <a:t>[</a:t>
            </a:r>
            <a:r>
              <a:rPr lang="pt-BR" sz="2000" b="1" i="1"/>
              <a:t>{propriedades}</a:t>
            </a:r>
            <a:r>
              <a:rPr lang="pt-BR" sz="2000" b="1"/>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Rodapé 4"/>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8" name="Espaço Reservado para Número de Slide 5"/>
          <p:cNvSpPr>
            <a:spLocks noGrp="1"/>
          </p:cNvSpPr>
          <p:nvPr>
            <p:ph type="sldNum" sz="quarter" idx="11"/>
          </p:nvPr>
        </p:nvSpPr>
        <p:spPr/>
        <p:txBody>
          <a:bodyPr/>
          <a:lstStyle/>
          <a:p>
            <a:fld id="{4D12BD67-5803-40F5-AE04-689808F85111}" type="slidenum">
              <a:rPr lang="pt-BR"/>
              <a:pPr/>
              <a:t>19</a:t>
            </a:fld>
            <a:endParaRPr lang="pt-BR"/>
          </a:p>
        </p:txBody>
      </p:sp>
      <p:sp>
        <p:nvSpPr>
          <p:cNvPr id="2165763" name="Rectangle 3"/>
          <p:cNvSpPr>
            <a:spLocks noGrp="1" noChangeArrowheads="1"/>
          </p:cNvSpPr>
          <p:nvPr>
            <p:ph type="title"/>
          </p:nvPr>
        </p:nvSpPr>
        <p:spPr/>
        <p:txBody>
          <a:bodyPr/>
          <a:lstStyle/>
          <a:p>
            <a:r>
              <a:rPr lang="en-US" sz="3200"/>
              <a:t>S</a:t>
            </a:r>
            <a:r>
              <a:rPr lang="pt-BR" sz="3200"/>
              <a:t>intaxe para atributos</a:t>
            </a:r>
            <a:r>
              <a:rPr lang="en-US" sz="3200"/>
              <a:t> e operações</a:t>
            </a:r>
            <a:endParaRPr lang="pt-BR" sz="3200"/>
          </a:p>
        </p:txBody>
      </p:sp>
      <p:sp>
        <p:nvSpPr>
          <p:cNvPr id="2165765" name="Rectangle 5"/>
          <p:cNvSpPr>
            <a:spLocks noChangeArrowheads="1"/>
          </p:cNvSpPr>
          <p:nvPr/>
        </p:nvSpPr>
        <p:spPr bwMode="auto">
          <a:xfrm>
            <a:off x="152400" y="5181600"/>
            <a:ext cx="5715000" cy="990600"/>
          </a:xfrm>
          <a:prstGeom prst="rect">
            <a:avLst/>
          </a:prstGeom>
          <a:noFill/>
          <a:ln w="9525">
            <a:noFill/>
            <a:miter lim="800000"/>
            <a:headEnd/>
            <a:tailEnd/>
          </a:ln>
          <a:effectLst/>
        </p:spPr>
        <p:txBody>
          <a:bodyPr/>
          <a:lstStyle/>
          <a:p>
            <a:pPr marL="342900" indent="-342900"/>
            <a:r>
              <a:rPr lang="pt-BR" sz="2000">
                <a:latin typeface="Times New Roman" pitchFamily="18" charset="0"/>
              </a:rPr>
              <a:t>Obs.: </a:t>
            </a:r>
            <a:r>
              <a:rPr lang="pt-BR" sz="2000" u="sng">
                <a:latin typeface="Times New Roman" pitchFamily="18" charset="0"/>
              </a:rPr>
              <a:t>classes utilitárias</a:t>
            </a:r>
            <a:r>
              <a:rPr lang="pt-BR" sz="2000">
                <a:latin typeface="Times New Roman" pitchFamily="18" charset="0"/>
              </a:rPr>
              <a:t> </a:t>
            </a:r>
            <a:r>
              <a:rPr lang="en-US" sz="2000">
                <a:latin typeface="Times New Roman" pitchFamily="18" charset="0"/>
              </a:rPr>
              <a:t>podem ser utilizadas como tipos para </a:t>
            </a:r>
            <a:r>
              <a:rPr lang="pt-BR" sz="2000">
                <a:latin typeface="Times New Roman" pitchFamily="18" charset="0"/>
              </a:rPr>
              <a:t>atributos.</a:t>
            </a:r>
            <a:r>
              <a:rPr lang="en-US" sz="2000">
                <a:latin typeface="Times New Roman" pitchFamily="18" charset="0"/>
              </a:rPr>
              <a:t> (e.g., Moeda, Quantia, TipoCarro, Endereco)</a:t>
            </a:r>
            <a:endParaRPr lang="pt-BR" sz="2000">
              <a:latin typeface="Times New Roman" pitchFamily="18" charset="0"/>
            </a:endParaRPr>
          </a:p>
        </p:txBody>
      </p:sp>
      <p:pic>
        <p:nvPicPr>
          <p:cNvPr id="2165769" name="Picture 9" descr="E:\paps2a\Figs-2a edicao\jpg\Figura_08_3.jpg"/>
          <p:cNvPicPr>
            <a:picLocks noGrp="1" noChangeAspect="1" noChangeArrowheads="1"/>
          </p:cNvPicPr>
          <p:nvPr>
            <p:ph sz="half" idx="1"/>
          </p:nvPr>
        </p:nvPicPr>
        <p:blipFill>
          <a:blip r:embed="rId4" cstate="print"/>
          <a:srcRect/>
          <a:stretch>
            <a:fillRect/>
          </a:stretch>
        </p:blipFill>
        <p:spPr>
          <a:xfrm>
            <a:off x="6019800" y="4038600"/>
            <a:ext cx="2895600" cy="2036763"/>
          </a:xfrm>
          <a:noFill/>
          <a:ln/>
        </p:spPr>
      </p:pic>
      <p:pic>
        <p:nvPicPr>
          <p:cNvPr id="2165773" name="Picture 13"/>
          <p:cNvPicPr>
            <a:picLocks noChangeAspect="1" noChangeArrowheads="1"/>
          </p:cNvPicPr>
          <p:nvPr/>
        </p:nvPicPr>
        <p:blipFill>
          <a:blip r:embed="rId5" cstate="print"/>
          <a:srcRect/>
          <a:stretch>
            <a:fillRect/>
          </a:stretch>
        </p:blipFill>
        <p:spPr bwMode="auto">
          <a:xfrm>
            <a:off x="304800" y="1981200"/>
            <a:ext cx="3406775" cy="2949575"/>
          </a:xfrm>
          <a:prstGeom prst="rect">
            <a:avLst/>
          </a:prstGeom>
          <a:noFill/>
          <a:ln w="9525">
            <a:noFill/>
            <a:miter lim="800000"/>
            <a:headEnd/>
            <a:tailEnd/>
          </a:ln>
          <a:effectLst/>
        </p:spPr>
      </p:pic>
      <p:graphicFrame>
        <p:nvGraphicFramePr>
          <p:cNvPr id="2165774" name="Object 14"/>
          <p:cNvGraphicFramePr>
            <a:graphicFrameLocks noChangeAspect="1"/>
          </p:cNvGraphicFramePr>
          <p:nvPr/>
        </p:nvGraphicFramePr>
        <p:xfrm>
          <a:off x="4114800" y="1295400"/>
          <a:ext cx="4032250" cy="2690813"/>
        </p:xfrm>
        <a:graphic>
          <a:graphicData uri="http://schemas.openxmlformats.org/presentationml/2006/ole">
            <p:oleObj spid="_x0000_s2165774" name="Visio" r:id="rId6" imgW="2267902" imgH="1513761"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6" name="Rectangle 2"/>
          <p:cNvSpPr>
            <a:spLocks noGrp="1" noChangeArrowheads="1"/>
          </p:cNvSpPr>
          <p:nvPr>
            <p:ph type="ctrTitle"/>
          </p:nvPr>
        </p:nvSpPr>
        <p:spPr>
          <a:xfrm>
            <a:off x="685800" y="2286000"/>
            <a:ext cx="7772400" cy="1143000"/>
          </a:xfrm>
        </p:spPr>
        <p:txBody>
          <a:bodyPr/>
          <a:lstStyle/>
          <a:p>
            <a:r>
              <a:rPr lang="pt-BR" sz="3200"/>
              <a:t>Capítulo</a:t>
            </a:r>
            <a:r>
              <a:rPr lang="en-US" sz="3200"/>
              <a:t> 8</a:t>
            </a:r>
            <a:r>
              <a:rPr lang="pt-BR" sz="3200"/>
              <a:t> </a:t>
            </a:r>
            <a:br>
              <a:rPr lang="pt-BR" sz="3200"/>
            </a:br>
            <a:r>
              <a:rPr lang="en-US" sz="3200"/>
              <a:t>Modelagem de c</a:t>
            </a:r>
            <a:r>
              <a:rPr lang="pt-BR" sz="3200"/>
              <a:t>lasses</a:t>
            </a:r>
            <a:r>
              <a:rPr lang="en-US" sz="3200"/>
              <a:t> de projeto</a:t>
            </a:r>
          </a:p>
        </p:txBody>
      </p:sp>
      <p:sp>
        <p:nvSpPr>
          <p:cNvPr id="2084867" name="Rectangle 3"/>
          <p:cNvSpPr>
            <a:spLocks noGrp="1" noChangeArrowheads="1"/>
          </p:cNvSpPr>
          <p:nvPr>
            <p:ph type="subTitle" idx="1"/>
          </p:nvPr>
        </p:nvSpPr>
        <p:spPr>
          <a:xfrm>
            <a:off x="1371600" y="4724400"/>
            <a:ext cx="6400800" cy="914400"/>
          </a:xfrm>
        </p:spPr>
        <p:txBody>
          <a:bodyPr/>
          <a:lstStyle/>
          <a:p>
            <a:pPr algn="l">
              <a:lnSpc>
                <a:spcPct val="90000"/>
              </a:lnSpc>
            </a:pPr>
            <a:r>
              <a:rPr lang="en-US" sz="1800" i="1"/>
              <a:t>“A perfeição (no projeto) é alcançada, não quando não há nada mais para adicionar, mas quando não há nada mais para retirar.” </a:t>
            </a:r>
          </a:p>
          <a:p>
            <a:pPr algn="r">
              <a:lnSpc>
                <a:spcPct val="90000"/>
              </a:lnSpc>
            </a:pPr>
            <a:r>
              <a:rPr lang="en-US" sz="1800" i="1"/>
              <a:t>-Eric Raymond, The Cathedral and the Bazaar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901A3C4B-1DA9-4825-BB52-707B4C57EFC6}" type="slidenum">
              <a:rPr lang="pt-BR"/>
              <a:pPr/>
              <a:t>20</a:t>
            </a:fld>
            <a:endParaRPr lang="pt-BR"/>
          </a:p>
        </p:txBody>
      </p:sp>
      <p:sp>
        <p:nvSpPr>
          <p:cNvPr id="2168834" name="Rectangle 2"/>
          <p:cNvSpPr>
            <a:spLocks noGrp="1" noChangeArrowheads="1"/>
          </p:cNvSpPr>
          <p:nvPr>
            <p:ph type="title"/>
          </p:nvPr>
        </p:nvSpPr>
        <p:spPr/>
        <p:txBody>
          <a:bodyPr/>
          <a:lstStyle/>
          <a:p>
            <a:r>
              <a:rPr lang="pt-BR"/>
              <a:t>Visibilidade e Encapsulamento</a:t>
            </a:r>
          </a:p>
        </p:txBody>
      </p:sp>
      <p:sp>
        <p:nvSpPr>
          <p:cNvPr id="2168835" name="Rectangle 3"/>
          <p:cNvSpPr>
            <a:spLocks noGrp="1" noChangeArrowheads="1"/>
          </p:cNvSpPr>
          <p:nvPr>
            <p:ph type="body" idx="1"/>
          </p:nvPr>
        </p:nvSpPr>
        <p:spPr/>
        <p:txBody>
          <a:bodyPr/>
          <a:lstStyle/>
          <a:p>
            <a:r>
              <a:rPr lang="pt-BR"/>
              <a:t>Os três qualificadores de visibilidade aplicáveis a atributos também podem ser aplicados a operações.</a:t>
            </a:r>
          </a:p>
          <a:p>
            <a:pPr lvl="1">
              <a:buFontTx/>
              <a:buNone/>
            </a:pPr>
            <a:r>
              <a:rPr lang="pt-BR" sz="2400" b="1"/>
              <a:t>+</a:t>
            </a:r>
            <a:r>
              <a:rPr lang="pt-BR"/>
              <a:t> representa visibilidade pública</a:t>
            </a:r>
            <a:endParaRPr lang="en-US"/>
          </a:p>
          <a:p>
            <a:pPr lvl="1">
              <a:buFontTx/>
              <a:buNone/>
            </a:pPr>
            <a:r>
              <a:rPr lang="pt-BR" sz="2400" b="1"/>
              <a:t>#</a:t>
            </a:r>
            <a:r>
              <a:rPr lang="pt-BR"/>
              <a:t> representa visibilidade protegida</a:t>
            </a:r>
            <a:endParaRPr lang="en-US"/>
          </a:p>
          <a:p>
            <a:pPr lvl="1">
              <a:buFontTx/>
              <a:buNone/>
            </a:pPr>
            <a:r>
              <a:rPr lang="pt-BR" sz="3200" b="1"/>
              <a:t>-</a:t>
            </a:r>
            <a:r>
              <a:rPr lang="pt-BR"/>
              <a:t> representa visibilidade privativa</a:t>
            </a:r>
          </a:p>
          <a:p>
            <a:r>
              <a:rPr lang="pt-BR"/>
              <a:t>O real significado desses qualificadores depende da linguagem de programação em questão.</a:t>
            </a:r>
          </a:p>
          <a:p>
            <a:r>
              <a:rPr lang="pt-BR"/>
              <a:t>Usualmente, o conjunto das operações públicas de uma classe são chamadas de </a:t>
            </a:r>
            <a:r>
              <a:rPr lang="pt-BR" b="1"/>
              <a:t>interface</a:t>
            </a:r>
            <a:r>
              <a:rPr lang="pt-BR"/>
              <a:t> dessa classe.</a:t>
            </a:r>
          </a:p>
          <a:p>
            <a:pPr lvl="1"/>
            <a:r>
              <a:rPr lang="pt-BR"/>
              <a:t>Note que há diversos significados para o termo interface.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1"/>
          </p:nvPr>
        </p:nvSpPr>
        <p:spPr/>
        <p:txBody>
          <a:bodyPr/>
          <a:lstStyle/>
          <a:p>
            <a:fld id="{43DE04C9-D8ED-48D5-9FF3-5426744197F1}" type="slidenum">
              <a:rPr lang="pt-BR"/>
              <a:pPr/>
              <a:t>21</a:t>
            </a:fld>
            <a:endParaRPr lang="pt-BR"/>
          </a:p>
        </p:txBody>
      </p:sp>
      <p:sp>
        <p:nvSpPr>
          <p:cNvPr id="2169858" name="Rectangle 2"/>
          <p:cNvSpPr>
            <a:spLocks noGrp="1" noChangeArrowheads="1"/>
          </p:cNvSpPr>
          <p:nvPr>
            <p:ph type="title"/>
          </p:nvPr>
        </p:nvSpPr>
        <p:spPr/>
        <p:txBody>
          <a:bodyPr/>
          <a:lstStyle/>
          <a:p>
            <a:r>
              <a:rPr lang="en-US"/>
              <a:t>Membros</a:t>
            </a:r>
            <a:r>
              <a:rPr lang="pt-BR"/>
              <a:t> </a:t>
            </a:r>
            <a:r>
              <a:rPr lang="en-US"/>
              <a:t>e</a:t>
            </a:r>
            <a:r>
              <a:rPr lang="pt-BR"/>
              <a:t>státicos</a:t>
            </a:r>
          </a:p>
        </p:txBody>
      </p:sp>
      <p:sp>
        <p:nvSpPr>
          <p:cNvPr id="2169859" name="Rectangle 3"/>
          <p:cNvSpPr>
            <a:spLocks noGrp="1" noChangeArrowheads="1"/>
          </p:cNvSpPr>
          <p:nvPr>
            <p:ph type="body" sz="half" idx="1"/>
          </p:nvPr>
        </p:nvSpPr>
        <p:spPr>
          <a:xfrm>
            <a:off x="457200" y="1600200"/>
            <a:ext cx="8291513" cy="4525963"/>
          </a:xfrm>
        </p:spPr>
        <p:txBody>
          <a:bodyPr/>
          <a:lstStyle/>
          <a:p>
            <a:r>
              <a:rPr lang="en-US"/>
              <a:t>Membros estáticos são r</a:t>
            </a:r>
            <a:r>
              <a:rPr lang="pt-BR"/>
              <a:t>epresentados no </a:t>
            </a:r>
            <a:r>
              <a:rPr lang="en-US"/>
              <a:t>diagrama de classes </a:t>
            </a:r>
            <a:r>
              <a:rPr lang="pt-BR"/>
              <a:t>por declarações sublinhadas. </a:t>
            </a:r>
          </a:p>
          <a:p>
            <a:pPr lvl="1"/>
            <a:r>
              <a:rPr lang="pt-BR" b="1"/>
              <a:t>Atributos estáticos</a:t>
            </a:r>
            <a:r>
              <a:rPr lang="pt-BR"/>
              <a:t> (variáveis de classe) são aqueles cujos valores valem para a classe de objetos como um todo.</a:t>
            </a:r>
          </a:p>
          <a:p>
            <a:pPr lvl="2"/>
            <a:r>
              <a:rPr lang="pt-BR"/>
              <a:t>Diferentemente de atributos não-estáticos (ou variáveis de instância), cujos valores são particulares a cada objeto.</a:t>
            </a:r>
          </a:p>
          <a:p>
            <a:pPr lvl="1"/>
            <a:r>
              <a:rPr lang="pt-BR" b="1"/>
              <a:t>Métodos estáticos</a:t>
            </a:r>
            <a:r>
              <a:rPr lang="pt-BR"/>
              <a:t> são os que não precisam da existência de uma instância da classe a qual pertencem para serem executados.</a:t>
            </a:r>
          </a:p>
          <a:p>
            <a:pPr lvl="2"/>
            <a:r>
              <a:rPr lang="pt-BR"/>
              <a:t>Forma de </a:t>
            </a:r>
            <a:r>
              <a:rPr lang="en-US"/>
              <a:t>chamada</a:t>
            </a:r>
            <a:r>
              <a:rPr lang="pt-BR"/>
              <a:t>: </a:t>
            </a:r>
            <a:r>
              <a:rPr lang="pt-BR">
                <a:latin typeface="Courier New" pitchFamily="49" charset="0"/>
              </a:rPr>
              <a:t>NomeClasse.Método(</a:t>
            </a:r>
            <a:r>
              <a:rPr lang="en-US">
                <a:latin typeface="Courier New" pitchFamily="49" charset="0"/>
              </a:rPr>
              <a:t>argumentos</a:t>
            </a:r>
            <a:r>
              <a:rPr lang="pt-BR">
                <a:latin typeface="Courier New" pitchFamily="49" charset="0"/>
              </a:rPr>
              <a:t>)</a:t>
            </a:r>
          </a:p>
        </p:txBody>
      </p:sp>
      <p:pic>
        <p:nvPicPr>
          <p:cNvPr id="2169862" name="Picture 6"/>
          <p:cNvPicPr>
            <a:picLocks noChangeAspect="1" noChangeArrowheads="1"/>
          </p:cNvPicPr>
          <p:nvPr/>
        </p:nvPicPr>
        <p:blipFill>
          <a:blip r:embed="rId2" cstate="print"/>
          <a:srcRect/>
          <a:stretch>
            <a:fillRect/>
          </a:stretch>
        </p:blipFill>
        <p:spPr bwMode="auto">
          <a:xfrm>
            <a:off x="762000" y="5148263"/>
            <a:ext cx="7924800" cy="1557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80D9DBAE-B10C-420D-9742-1CC8B53B6B64}" type="slidenum">
              <a:rPr lang="pt-BR"/>
              <a:pPr/>
              <a:t>22</a:t>
            </a:fld>
            <a:endParaRPr lang="pt-BR"/>
          </a:p>
        </p:txBody>
      </p:sp>
      <p:sp>
        <p:nvSpPr>
          <p:cNvPr id="2265090" name="Rectangle 2"/>
          <p:cNvSpPr>
            <a:spLocks noGrp="1" noChangeArrowheads="1"/>
          </p:cNvSpPr>
          <p:nvPr>
            <p:ph type="title"/>
          </p:nvPr>
        </p:nvSpPr>
        <p:spPr/>
        <p:txBody>
          <a:bodyPr/>
          <a:lstStyle/>
          <a:p>
            <a:r>
              <a:rPr lang="pt-BR"/>
              <a:t>Projeto de </a:t>
            </a:r>
            <a:r>
              <a:rPr lang="en-US"/>
              <a:t>m</a:t>
            </a:r>
            <a:r>
              <a:rPr lang="pt-BR"/>
              <a:t>étodos</a:t>
            </a:r>
          </a:p>
        </p:txBody>
      </p:sp>
      <p:sp>
        <p:nvSpPr>
          <p:cNvPr id="2265091" name="Rectangle 3"/>
          <p:cNvSpPr>
            <a:spLocks noGrp="1" noChangeArrowheads="1"/>
          </p:cNvSpPr>
          <p:nvPr>
            <p:ph type="body" idx="1"/>
          </p:nvPr>
        </p:nvSpPr>
        <p:spPr/>
        <p:txBody>
          <a:bodyPr/>
          <a:lstStyle/>
          <a:p>
            <a:pPr>
              <a:lnSpc>
                <a:spcPct val="90000"/>
              </a:lnSpc>
            </a:pPr>
            <a:r>
              <a:rPr lang="pt-BR"/>
              <a:t>Métodos de </a:t>
            </a:r>
            <a:r>
              <a:rPr lang="pt-BR" u="sng"/>
              <a:t>construção</a:t>
            </a:r>
            <a:r>
              <a:rPr lang="pt-BR"/>
              <a:t> </a:t>
            </a:r>
            <a:r>
              <a:rPr lang="en-US"/>
              <a:t>(criação) </a:t>
            </a:r>
            <a:r>
              <a:rPr lang="pt-BR"/>
              <a:t>e </a:t>
            </a:r>
            <a:r>
              <a:rPr lang="pt-BR" u="sng"/>
              <a:t>destruição</a:t>
            </a:r>
            <a:r>
              <a:rPr lang="pt-BR"/>
              <a:t> de objetos</a:t>
            </a:r>
          </a:p>
          <a:p>
            <a:pPr>
              <a:lnSpc>
                <a:spcPct val="90000"/>
              </a:lnSpc>
            </a:pPr>
            <a:r>
              <a:rPr lang="pt-BR"/>
              <a:t>Métodos de </a:t>
            </a:r>
            <a:r>
              <a:rPr lang="pt-BR" u="sng"/>
              <a:t>acesso</a:t>
            </a:r>
            <a:r>
              <a:rPr lang="pt-BR"/>
              <a:t> (getX/setX) ou propriedades</a:t>
            </a:r>
          </a:p>
          <a:p>
            <a:pPr>
              <a:lnSpc>
                <a:spcPct val="90000"/>
              </a:lnSpc>
            </a:pPr>
            <a:r>
              <a:rPr lang="pt-BR"/>
              <a:t>Métodos para manutenção de associações (conexões) entre objetos.</a:t>
            </a:r>
          </a:p>
          <a:p>
            <a:pPr>
              <a:lnSpc>
                <a:spcPct val="90000"/>
              </a:lnSpc>
            </a:pPr>
            <a:r>
              <a:rPr lang="pt-BR"/>
              <a:t>Outros métodos:</a:t>
            </a:r>
          </a:p>
          <a:p>
            <a:pPr lvl="1">
              <a:lnSpc>
                <a:spcPct val="90000"/>
              </a:lnSpc>
            </a:pPr>
            <a:r>
              <a:rPr lang="pt-BR"/>
              <a:t>Valores derivados, formatação, conversão, cópia e clonagem de objetos, etc.</a:t>
            </a:r>
          </a:p>
          <a:p>
            <a:pPr>
              <a:lnSpc>
                <a:spcPct val="90000"/>
              </a:lnSpc>
            </a:pPr>
            <a:r>
              <a:rPr lang="pt-BR"/>
              <a:t>Alguns métodos devem ter uma operação inversa óbvia</a:t>
            </a:r>
          </a:p>
          <a:p>
            <a:pPr lvl="1">
              <a:lnSpc>
                <a:spcPct val="90000"/>
              </a:lnSpc>
            </a:pPr>
            <a:r>
              <a:rPr lang="pt-BR"/>
              <a:t>e.g., habilitar e desabilitar; tornarVisível e tornarInvisível; adicionar e remover; depositar e sacar, etc.</a:t>
            </a:r>
          </a:p>
          <a:p>
            <a:pPr>
              <a:lnSpc>
                <a:spcPct val="90000"/>
              </a:lnSpc>
            </a:pPr>
            <a:r>
              <a:rPr lang="pt-BR"/>
              <a:t>Operações para desfazer ações anteriores.</a:t>
            </a:r>
          </a:p>
          <a:p>
            <a:pPr lvl="1">
              <a:lnSpc>
                <a:spcPct val="90000"/>
              </a:lnSpc>
            </a:pPr>
            <a:r>
              <a:rPr lang="pt-BR"/>
              <a:t>e.g., padrões de projeto GoF: Memento e Command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9" name="Espaço Reservado para Número de Slide 4"/>
          <p:cNvSpPr>
            <a:spLocks noGrp="1"/>
          </p:cNvSpPr>
          <p:nvPr>
            <p:ph type="sldNum" sz="quarter" idx="11"/>
          </p:nvPr>
        </p:nvSpPr>
        <p:spPr/>
        <p:txBody>
          <a:bodyPr/>
          <a:lstStyle/>
          <a:p>
            <a:fld id="{67849917-C767-47E9-AA5D-20305F662C8E}" type="slidenum">
              <a:rPr lang="pt-BR"/>
              <a:pPr/>
              <a:t>23</a:t>
            </a:fld>
            <a:endParaRPr lang="pt-BR"/>
          </a:p>
        </p:txBody>
      </p:sp>
      <p:sp>
        <p:nvSpPr>
          <p:cNvPr id="2270210" name="Rectangle 2"/>
          <p:cNvSpPr>
            <a:spLocks noGrp="1" noChangeArrowheads="1"/>
          </p:cNvSpPr>
          <p:nvPr>
            <p:ph type="title"/>
          </p:nvPr>
        </p:nvSpPr>
        <p:spPr/>
        <p:txBody>
          <a:bodyPr/>
          <a:lstStyle/>
          <a:p>
            <a:r>
              <a:rPr lang="pt-BR"/>
              <a:t>Operações para manutenção de associações (exemplo)</a:t>
            </a:r>
          </a:p>
        </p:txBody>
      </p:sp>
      <p:grpSp>
        <p:nvGrpSpPr>
          <p:cNvPr id="2270217" name="Group 9"/>
          <p:cNvGrpSpPr>
            <a:grpSpLocks/>
          </p:cNvGrpSpPr>
          <p:nvPr/>
        </p:nvGrpSpPr>
        <p:grpSpPr bwMode="auto">
          <a:xfrm>
            <a:off x="228600" y="1598613"/>
            <a:ext cx="8610600" cy="4649787"/>
            <a:chOff x="-3" y="-3"/>
            <a:chExt cx="4740" cy="2307"/>
          </a:xfrm>
        </p:grpSpPr>
        <p:grpSp>
          <p:nvGrpSpPr>
            <p:cNvPr id="2270215" name="Group 7"/>
            <p:cNvGrpSpPr>
              <a:grpSpLocks/>
            </p:cNvGrpSpPr>
            <p:nvPr/>
          </p:nvGrpSpPr>
          <p:grpSpPr bwMode="auto">
            <a:xfrm>
              <a:off x="0" y="0"/>
              <a:ext cx="4734" cy="2301"/>
              <a:chOff x="0" y="0"/>
              <a:chExt cx="4734" cy="2301"/>
            </a:xfrm>
          </p:grpSpPr>
          <p:sp>
            <p:nvSpPr>
              <p:cNvPr id="2270213" name="Rectangle 5"/>
              <p:cNvSpPr>
                <a:spLocks noChangeArrowheads="1"/>
              </p:cNvSpPr>
              <p:nvPr/>
            </p:nvSpPr>
            <p:spPr bwMode="auto">
              <a:xfrm>
                <a:off x="28" y="0"/>
                <a:ext cx="4678" cy="2301"/>
              </a:xfrm>
              <a:prstGeom prst="rect">
                <a:avLst/>
              </a:prstGeom>
              <a:noFill/>
              <a:ln w="9525">
                <a:noFill/>
                <a:miter lim="800000"/>
                <a:headEnd/>
                <a:tailEnd/>
              </a:ln>
              <a:effectLst/>
            </p:spPr>
            <p:txBody>
              <a:bodyPr lIns="90000" tIns="46800" rIns="90000" bIns="46800"/>
              <a:lstStyle/>
              <a:p>
                <a:pPr>
                  <a:spcBef>
                    <a:spcPct val="0"/>
                  </a:spcBef>
                  <a:buFontTx/>
                  <a:buNone/>
                  <a:tabLst>
                    <a:tab pos="457200" algn="l"/>
                    <a:tab pos="914400" algn="l"/>
                    <a:tab pos="1371600" algn="l"/>
                    <a:tab pos="1828800" algn="l"/>
                    <a:tab pos="2286000" algn="l"/>
                    <a:tab pos="2743200" algn="l"/>
                    <a:tab pos="4354513" algn="r"/>
                  </a:tabLst>
                </a:pPr>
                <a:r>
                  <a:rPr lang="en-US" sz="1600" b="1">
                    <a:solidFill>
                      <a:srgbClr val="000080"/>
                    </a:solidFill>
                    <a:latin typeface="Courier New" pitchFamily="49" charset="0"/>
                    <a:cs typeface="Courier New" pitchFamily="49" charset="0"/>
                  </a:rPr>
                  <a:t>public</a:t>
                </a:r>
                <a:r>
                  <a:rPr lang="en-US" sz="1600">
                    <a:solidFill>
                      <a:srgbClr val="00000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class</a:t>
                </a:r>
                <a:r>
                  <a:rPr lang="en-US" sz="1600">
                    <a:latin typeface="Courier New" pitchFamily="49" charset="0"/>
                    <a:cs typeface="Courier New" pitchFamily="49" charset="0"/>
                  </a:rPr>
                  <a:t> Turma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en-US" sz="1600">
                    <a:latin typeface="Courier New" pitchFamily="49" charset="0"/>
                    <a:cs typeface="Courier New" pitchFamily="49" charset="0"/>
                  </a:rPr>
                  <a:t>	</a:t>
                </a:r>
                <a:r>
                  <a:rPr lang="pt-BR" sz="1600" b="1">
                    <a:solidFill>
                      <a:srgbClr val="000080"/>
                    </a:solidFill>
                    <a:latin typeface="Courier New" pitchFamily="49" charset="0"/>
                    <a:cs typeface="Courier New" pitchFamily="49" charset="0"/>
                  </a:rPr>
                  <a:t>private</a:t>
                </a:r>
                <a:r>
                  <a:rPr lang="pt-BR" sz="1600">
                    <a:latin typeface="Courier New" pitchFamily="49" charset="0"/>
                    <a:cs typeface="Courier New" pitchFamily="49" charset="0"/>
                  </a:rPr>
                  <a:t> Set&lt;OfertaDisciplina&gt; ofertasDisciplina = new HashSet();</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r>
                  <a:rPr lang="pt-BR" sz="1600" b="1">
                    <a:solidFill>
                      <a:srgbClr val="000080"/>
                    </a:solidFill>
                    <a:latin typeface="Courier New" pitchFamily="49" charset="0"/>
                    <a:cs typeface="Courier New" pitchFamily="49" charset="0"/>
                  </a:rPr>
                  <a:t>public</a:t>
                </a:r>
                <a:r>
                  <a:rPr lang="pt-BR" sz="1600">
                    <a:latin typeface="Courier New" pitchFamily="49" charset="0"/>
                    <a:cs typeface="Courier New" pitchFamily="49" charset="0"/>
                  </a:rPr>
                  <a:t> Turma() {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r>
                  <a:rPr lang="pt-BR" sz="1600" b="1">
                    <a:solidFill>
                      <a:srgbClr val="000080"/>
                    </a:solidFill>
                    <a:latin typeface="Courier New" pitchFamily="49" charset="0"/>
                    <a:cs typeface="Courier New" pitchFamily="49" charset="0"/>
                  </a:rPr>
                  <a:t>public</a:t>
                </a:r>
                <a:r>
                  <a:rPr lang="pt-BR" sz="1600">
                    <a:latin typeface="Courier New" pitchFamily="49" charset="0"/>
                    <a:cs typeface="Courier New" pitchFamily="49" charset="0"/>
                  </a:rPr>
                  <a:t> void adicionarOferta(OfertaDisciplina oferta) {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this.ofertasDisciplina.add(oferta);</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r>
                  <a:rPr lang="pt-BR" sz="1600" b="1">
                    <a:solidFill>
                      <a:srgbClr val="000080"/>
                    </a:solidFill>
                    <a:latin typeface="Courier New" pitchFamily="49" charset="0"/>
                    <a:cs typeface="Courier New" pitchFamily="49" charset="0"/>
                  </a:rPr>
                  <a:t>public</a:t>
                </a:r>
                <a:r>
                  <a:rPr lang="pt-BR" sz="1600">
                    <a:latin typeface="Courier New" pitchFamily="49" charset="0"/>
                    <a:cs typeface="Courier New" pitchFamily="49" charset="0"/>
                  </a:rPr>
                  <a:t> boolean removerOferta(OfertaDisciplina oferta)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return this.ofertasDisciplina.remove(oferta);</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r>
                  <a:rPr lang="pt-BR" sz="1600" b="1">
                    <a:solidFill>
                      <a:srgbClr val="000080"/>
                    </a:solidFill>
                    <a:latin typeface="Courier New" pitchFamily="49" charset="0"/>
                    <a:cs typeface="Courier New" pitchFamily="49" charset="0"/>
                  </a:rPr>
                  <a:t>public</a:t>
                </a:r>
                <a:r>
                  <a:rPr lang="pt-BR" sz="1600">
                    <a:latin typeface="Courier New" pitchFamily="49" charset="0"/>
                    <a:cs typeface="Courier New" pitchFamily="49" charset="0"/>
                  </a:rPr>
                  <a:t> Set getOfertasDisciplina()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return Collections.unmodifiableSet(this.ofertasDisciplina);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	}</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r>
                  <a:rPr lang="pt-BR" sz="1600">
                    <a:latin typeface="Courier New" pitchFamily="49" charset="0"/>
                    <a:cs typeface="Courier New" pitchFamily="49" charset="0"/>
                  </a:rPr>
                  <a:t>}</a:t>
                </a:r>
                <a:endParaRPr lang="pt-BR" sz="1600">
                  <a:latin typeface="Swiss911 UCm BT" charset="0"/>
                  <a:cs typeface="Times New Roman" pitchFamily="18" charset="0"/>
                </a:endParaRPr>
              </a:p>
              <a:p>
                <a:pPr eaLnBrk="0" hangingPunct="0">
                  <a:spcBef>
                    <a:spcPct val="0"/>
                  </a:spcBef>
                  <a:buFontTx/>
                  <a:buNone/>
                  <a:tabLst>
                    <a:tab pos="457200" algn="l"/>
                    <a:tab pos="914400" algn="l"/>
                    <a:tab pos="1371600" algn="l"/>
                    <a:tab pos="1828800" algn="l"/>
                    <a:tab pos="2286000" algn="l"/>
                    <a:tab pos="2743200" algn="l"/>
                    <a:tab pos="4354513" algn="r"/>
                  </a:tabLst>
                </a:pPr>
                <a:endParaRPr lang="pt-BR" sz="2400"/>
              </a:p>
            </p:txBody>
          </p:sp>
          <p:sp>
            <p:nvSpPr>
              <p:cNvPr id="2270214" name="Rectangle 6"/>
              <p:cNvSpPr>
                <a:spLocks noChangeArrowheads="1"/>
              </p:cNvSpPr>
              <p:nvPr/>
            </p:nvSpPr>
            <p:spPr bwMode="auto">
              <a:xfrm>
                <a:off x="0" y="0"/>
                <a:ext cx="4734" cy="2301"/>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sp>
          <p:nvSpPr>
            <p:cNvPr id="2270216" name="Rectangle 8"/>
            <p:cNvSpPr>
              <a:spLocks noChangeArrowheads="1"/>
            </p:cNvSpPr>
            <p:nvPr/>
          </p:nvSpPr>
          <p:spPr bwMode="auto">
            <a:xfrm>
              <a:off x="-3" y="-3"/>
              <a:ext cx="4740" cy="2307"/>
            </a:xfrm>
            <a:prstGeom prst="rect">
              <a:avLst/>
            </a:prstGeom>
            <a:noFill/>
            <a:ln w="9525">
              <a:solidFill>
                <a:srgbClr val="A0A0A0"/>
              </a:solidFill>
              <a:miter lim="800000"/>
              <a:headEnd/>
              <a:tailEnd/>
            </a:ln>
            <a:effectLst/>
          </p:spPr>
          <p:txBody>
            <a:bodyPr lIns="90000" tIns="46800" rIns="90000" bIns="46800">
              <a:spAutoFit/>
            </a:bodyPr>
            <a:lstStyle/>
            <a:p>
              <a:endParaRPr lang="pt-B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4"/>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5"/>
          <p:cNvSpPr>
            <a:spLocks noGrp="1"/>
          </p:cNvSpPr>
          <p:nvPr>
            <p:ph type="sldNum" sz="quarter" idx="11"/>
          </p:nvPr>
        </p:nvSpPr>
        <p:spPr/>
        <p:txBody>
          <a:bodyPr/>
          <a:lstStyle/>
          <a:p>
            <a:fld id="{F8AC5C5E-793E-4911-B5BE-708F4BD047E4}" type="slidenum">
              <a:rPr lang="pt-BR"/>
              <a:pPr/>
              <a:t>24</a:t>
            </a:fld>
            <a:endParaRPr lang="pt-BR"/>
          </a:p>
        </p:txBody>
      </p:sp>
      <p:sp>
        <p:nvSpPr>
          <p:cNvPr id="2271234" name="Rectangle 1026"/>
          <p:cNvSpPr>
            <a:spLocks noGrp="1" noChangeArrowheads="1"/>
          </p:cNvSpPr>
          <p:nvPr>
            <p:ph type="title"/>
          </p:nvPr>
        </p:nvSpPr>
        <p:spPr/>
        <p:txBody>
          <a:bodyPr/>
          <a:lstStyle/>
          <a:p>
            <a:r>
              <a:rPr lang="pt-BR"/>
              <a:t>Detalhamento de métodos</a:t>
            </a:r>
          </a:p>
        </p:txBody>
      </p:sp>
      <p:sp>
        <p:nvSpPr>
          <p:cNvPr id="2271235" name="Rectangle 1027"/>
          <p:cNvSpPr>
            <a:spLocks noGrp="1" noChangeArrowheads="1"/>
          </p:cNvSpPr>
          <p:nvPr>
            <p:ph type="body" sz="half" idx="1"/>
          </p:nvPr>
        </p:nvSpPr>
        <p:spPr>
          <a:xfrm>
            <a:off x="457200" y="1600200"/>
            <a:ext cx="8435975" cy="4525963"/>
          </a:xfrm>
        </p:spPr>
        <p:txBody>
          <a:bodyPr/>
          <a:lstStyle/>
          <a:p>
            <a:r>
              <a:rPr lang="pt-BR" u="sng"/>
              <a:t>Diagramas de interação</a:t>
            </a:r>
            <a:r>
              <a:rPr lang="pt-BR"/>
              <a:t> fornecem um indicativo sobre como métodos devem ser implementados.</a:t>
            </a:r>
          </a:p>
          <a:p>
            <a:r>
              <a:rPr lang="pt-BR"/>
              <a:t>Como complemento, </a:t>
            </a:r>
            <a:r>
              <a:rPr lang="pt-BR" u="sng"/>
              <a:t>notas explicativas</a:t>
            </a:r>
            <a:r>
              <a:rPr lang="pt-BR"/>
              <a:t> também são úteis no esclarecimento de como um método deve ser implementado.</a:t>
            </a:r>
          </a:p>
          <a:p>
            <a:r>
              <a:rPr lang="pt-BR"/>
              <a:t>O </a:t>
            </a:r>
            <a:r>
              <a:rPr lang="pt-BR" u="sng"/>
              <a:t>diagrama de atividades</a:t>
            </a:r>
            <a:r>
              <a:rPr lang="pt-BR"/>
              <a:t> também pode ser usado para detalhar a lógica de funcionamento de métodos mais complexos.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6898" name="Rectangle 2"/>
          <p:cNvSpPr>
            <a:spLocks noGrp="1" noChangeArrowheads="1"/>
          </p:cNvSpPr>
          <p:nvPr>
            <p:ph type="ctrTitle"/>
          </p:nvPr>
        </p:nvSpPr>
        <p:spPr>
          <a:xfrm>
            <a:off x="1258888" y="3860800"/>
            <a:ext cx="7129462" cy="1800225"/>
          </a:xfrm>
        </p:spPr>
        <p:txBody>
          <a:bodyPr/>
          <a:lstStyle/>
          <a:p>
            <a:r>
              <a:rPr lang="en-US" sz="3200"/>
              <a:t>8.4	Especificação de associações</a:t>
            </a:r>
          </a:p>
        </p:txBody>
      </p:sp>
      <p:sp>
        <p:nvSpPr>
          <p:cNvPr id="2256899" name="Rectangle 3"/>
          <p:cNvSpPr>
            <a:spLocks noGrp="1" noChangeArrowheads="1"/>
          </p:cNvSpPr>
          <p:nvPr>
            <p:ph type="subTitle" idx="1"/>
          </p:nvPr>
        </p:nvSpPr>
        <p:spPr/>
        <p:txBody>
          <a:bodyPr/>
          <a:lstStyle/>
          <a:p>
            <a:r>
              <a:rPr lang="en-US"/>
              <a:t> </a:t>
            </a:r>
          </a:p>
        </p:txBody>
      </p:sp>
      <p:graphicFrame>
        <p:nvGraphicFramePr>
          <p:cNvPr id="2256900" name="Object 4"/>
          <p:cNvGraphicFramePr>
            <a:graphicFrameLocks noChangeAspect="1"/>
          </p:cNvGraphicFramePr>
          <p:nvPr/>
        </p:nvGraphicFramePr>
        <p:xfrm>
          <a:off x="2700338" y="981075"/>
          <a:ext cx="3276600" cy="2503488"/>
        </p:xfrm>
        <a:graphic>
          <a:graphicData uri="http://schemas.openxmlformats.org/presentationml/2006/ole">
            <p:oleObj spid="_x0000_s2256900" name="Clip" r:id="rId4" imgW="2286000" imgH="1259640"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A9B243DF-5E7B-4F7D-939C-AB9206499D10}" type="slidenum">
              <a:rPr lang="pt-BR"/>
              <a:pPr/>
              <a:t>26</a:t>
            </a:fld>
            <a:endParaRPr lang="pt-BR"/>
          </a:p>
        </p:txBody>
      </p:sp>
      <p:sp>
        <p:nvSpPr>
          <p:cNvPr id="2193410" name="Rectangle 2"/>
          <p:cNvSpPr>
            <a:spLocks noGrp="1" noChangeArrowheads="1"/>
          </p:cNvSpPr>
          <p:nvPr>
            <p:ph type="title"/>
          </p:nvPr>
        </p:nvSpPr>
        <p:spPr/>
        <p:txBody>
          <a:bodyPr/>
          <a:lstStyle/>
          <a:p>
            <a:r>
              <a:rPr lang="en-US"/>
              <a:t>O conceito </a:t>
            </a:r>
            <a:r>
              <a:rPr lang="pt-BR"/>
              <a:t>de dependência </a:t>
            </a:r>
            <a:endParaRPr lang="en-US"/>
          </a:p>
        </p:txBody>
      </p:sp>
      <p:sp>
        <p:nvSpPr>
          <p:cNvPr id="2193411" name="Rectangle 3"/>
          <p:cNvSpPr>
            <a:spLocks noGrp="1" noChangeArrowheads="1"/>
          </p:cNvSpPr>
          <p:nvPr>
            <p:ph type="body" idx="1"/>
          </p:nvPr>
        </p:nvSpPr>
        <p:spPr>
          <a:xfrm>
            <a:off x="457200" y="1600200"/>
            <a:ext cx="8229600" cy="5068888"/>
          </a:xfrm>
        </p:spPr>
        <p:txBody>
          <a:bodyPr/>
          <a:lstStyle/>
          <a:p>
            <a:r>
              <a:rPr lang="pt-BR"/>
              <a:t>O </a:t>
            </a:r>
            <a:r>
              <a:rPr lang="pt-BR" b="1" i="1"/>
              <a:t>relacionamento de dependência</a:t>
            </a:r>
            <a:r>
              <a:rPr lang="pt-BR"/>
              <a:t> indica que uma classe </a:t>
            </a:r>
            <a:r>
              <a:rPr lang="pt-BR" u="sng"/>
              <a:t>depende dos serviços</a:t>
            </a:r>
            <a:r>
              <a:rPr lang="pt-BR"/>
              <a:t> (operações) fornecidos por outra classe.</a:t>
            </a:r>
          </a:p>
          <a:p>
            <a:r>
              <a:rPr lang="pt-BR"/>
              <a:t>N</a:t>
            </a:r>
            <a:r>
              <a:rPr lang="en-US"/>
              <a:t>a</a:t>
            </a:r>
            <a:r>
              <a:rPr lang="pt-BR"/>
              <a:t> análise</a:t>
            </a:r>
            <a:r>
              <a:rPr lang="en-US"/>
              <a:t>, utilizamos apenas a </a:t>
            </a:r>
            <a:r>
              <a:rPr lang="pt-BR" b="1" i="1"/>
              <a:t>dependência </a:t>
            </a:r>
            <a:r>
              <a:rPr lang="en-US" b="1" i="1"/>
              <a:t>por atributo</a:t>
            </a:r>
            <a:r>
              <a:rPr lang="pt-BR"/>
              <a:t> </a:t>
            </a:r>
            <a:r>
              <a:rPr lang="en-US"/>
              <a:t>(ou estrutural), na qual </a:t>
            </a:r>
            <a:r>
              <a:rPr lang="pt-BR">
                <a:cs typeface="Times New Roman" pitchFamily="18" charset="0"/>
              </a:rPr>
              <a:t>a classe dependente possui um atributo que é uma referência para a outra classe</a:t>
            </a:r>
            <a:r>
              <a:rPr lang="pt-BR"/>
              <a:t>.</a:t>
            </a:r>
          </a:p>
          <a:p>
            <a:r>
              <a:rPr lang="pt-BR"/>
              <a:t>Entretanto, há </a:t>
            </a:r>
            <a:r>
              <a:rPr lang="en-US"/>
              <a:t>também as </a:t>
            </a:r>
            <a:r>
              <a:rPr lang="pt-BR" b="1" i="1"/>
              <a:t>dependência</a:t>
            </a:r>
            <a:r>
              <a:rPr lang="en-US" b="1" i="1"/>
              <a:t>s</a:t>
            </a:r>
            <a:r>
              <a:rPr lang="pt-BR" b="1" i="1"/>
              <a:t> </a:t>
            </a:r>
            <a:r>
              <a:rPr lang="en-US" b="1" i="1"/>
              <a:t>não estruturais</a:t>
            </a:r>
            <a:r>
              <a:rPr lang="en-US"/>
              <a:t>:</a:t>
            </a:r>
            <a:endParaRPr lang="pt-BR"/>
          </a:p>
          <a:p>
            <a:pPr lvl="1"/>
            <a:r>
              <a:rPr lang="pt-BR">
                <a:cs typeface="Times New Roman" pitchFamily="18" charset="0"/>
              </a:rPr>
              <a:t>Na </a:t>
            </a:r>
            <a:r>
              <a:rPr lang="pt-BR" b="1">
                <a:cs typeface="Times New Roman" pitchFamily="18" charset="0"/>
              </a:rPr>
              <a:t>dependência por variável global</a:t>
            </a:r>
            <a:r>
              <a:rPr lang="pt-BR">
                <a:cs typeface="Times New Roman" pitchFamily="18" charset="0"/>
              </a:rPr>
              <a:t>, um objeto de escopo global</a:t>
            </a:r>
            <a:r>
              <a:rPr lang="pt-BR"/>
              <a:t> é referenciado em algum método da classe dependente.</a:t>
            </a:r>
          </a:p>
          <a:p>
            <a:pPr lvl="1"/>
            <a:r>
              <a:rPr lang="pt-BR">
                <a:cs typeface="Times New Roman" pitchFamily="18" charset="0"/>
              </a:rPr>
              <a:t>Na </a:t>
            </a:r>
            <a:r>
              <a:rPr lang="pt-BR" b="1">
                <a:cs typeface="Times New Roman" pitchFamily="18" charset="0"/>
              </a:rPr>
              <a:t>dependência por variável local</a:t>
            </a:r>
            <a:r>
              <a:rPr lang="pt-BR">
                <a:cs typeface="Times New Roman" pitchFamily="18" charset="0"/>
              </a:rPr>
              <a:t>, um objeto recebe outro como retorno de um método, ou possui uma referência para o outro objeto como uma variável local em algum método.</a:t>
            </a:r>
            <a:r>
              <a:rPr lang="pt-BR"/>
              <a:t> </a:t>
            </a:r>
          </a:p>
          <a:p>
            <a:pPr lvl="1"/>
            <a:r>
              <a:rPr lang="pt-BR">
                <a:cs typeface="Times New Roman" pitchFamily="18" charset="0"/>
              </a:rPr>
              <a:t>Na </a:t>
            </a:r>
            <a:r>
              <a:rPr lang="pt-BR" b="1">
                <a:cs typeface="Times New Roman" pitchFamily="18" charset="0"/>
              </a:rPr>
              <a:t>dependência por parâmetro</a:t>
            </a:r>
            <a:r>
              <a:rPr lang="pt-BR">
                <a:cs typeface="Times New Roman" pitchFamily="18" charset="0"/>
              </a:rPr>
              <a:t>, um objeto recebe outro como parâmetro em um método</a:t>
            </a:r>
            <a:r>
              <a:rPr lang="pt-B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4"/>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1"/>
          </p:nvPr>
        </p:nvSpPr>
        <p:spPr/>
        <p:txBody>
          <a:bodyPr/>
          <a:lstStyle/>
          <a:p>
            <a:fld id="{3EE63BDB-06D1-4AEC-B0BE-548A69548B0F}" type="slidenum">
              <a:rPr lang="pt-BR"/>
              <a:pPr/>
              <a:t>27</a:t>
            </a:fld>
            <a:endParaRPr lang="pt-BR"/>
          </a:p>
        </p:txBody>
      </p:sp>
      <p:sp>
        <p:nvSpPr>
          <p:cNvPr id="2195458" name="Rectangle 2"/>
          <p:cNvSpPr>
            <a:spLocks noGrp="1" noChangeArrowheads="1"/>
          </p:cNvSpPr>
          <p:nvPr>
            <p:ph type="title"/>
          </p:nvPr>
        </p:nvSpPr>
        <p:spPr/>
        <p:txBody>
          <a:bodyPr/>
          <a:lstStyle/>
          <a:p>
            <a:r>
              <a:rPr lang="en-US"/>
              <a:t>O conceito </a:t>
            </a:r>
            <a:r>
              <a:rPr lang="pt-BR"/>
              <a:t>de dependência</a:t>
            </a:r>
            <a:endParaRPr lang="en-US"/>
          </a:p>
        </p:txBody>
      </p:sp>
      <p:sp>
        <p:nvSpPr>
          <p:cNvPr id="2195459" name="Rectangle 3"/>
          <p:cNvSpPr>
            <a:spLocks noGrp="1" noChangeArrowheads="1"/>
          </p:cNvSpPr>
          <p:nvPr>
            <p:ph type="body" sz="half" idx="1"/>
          </p:nvPr>
        </p:nvSpPr>
        <p:spPr>
          <a:xfrm>
            <a:off x="457200" y="1600200"/>
            <a:ext cx="8458200" cy="2189163"/>
          </a:xfrm>
        </p:spPr>
        <p:txBody>
          <a:bodyPr/>
          <a:lstStyle/>
          <a:p>
            <a:pPr>
              <a:lnSpc>
                <a:spcPct val="90000"/>
              </a:lnSpc>
            </a:pPr>
            <a:r>
              <a:rPr lang="en-US"/>
              <a:t>D</a:t>
            </a:r>
            <a:r>
              <a:rPr lang="pt-BR"/>
              <a:t>ependência</a:t>
            </a:r>
            <a:r>
              <a:rPr lang="en-US"/>
              <a:t>s</a:t>
            </a:r>
            <a:r>
              <a:rPr lang="pt-BR"/>
              <a:t> não estrutura</a:t>
            </a:r>
            <a:r>
              <a:rPr lang="en-US"/>
              <a:t>is</a:t>
            </a:r>
            <a:r>
              <a:rPr lang="pt-BR"/>
              <a:t> </a:t>
            </a:r>
            <a:r>
              <a:rPr lang="en-US"/>
              <a:t>são</a:t>
            </a:r>
            <a:r>
              <a:rPr lang="pt-BR"/>
              <a:t> representada</a:t>
            </a:r>
            <a:r>
              <a:rPr lang="en-US"/>
              <a:t>s</a:t>
            </a:r>
            <a:r>
              <a:rPr lang="pt-BR"/>
              <a:t> na UML </a:t>
            </a:r>
            <a:r>
              <a:rPr lang="en-US"/>
              <a:t>por </a:t>
            </a:r>
            <a:r>
              <a:rPr lang="pt-BR"/>
              <a:t>uma linha tracejada direcionada e ligando as classes envolvidas.</a:t>
            </a:r>
          </a:p>
          <a:p>
            <a:pPr lvl="1">
              <a:lnSpc>
                <a:spcPct val="90000"/>
              </a:lnSpc>
            </a:pPr>
            <a:r>
              <a:rPr lang="pt-BR"/>
              <a:t>A direção é da classe dependente (</a:t>
            </a:r>
            <a:r>
              <a:rPr lang="pt-BR" b="1" i="1"/>
              <a:t>cliente</a:t>
            </a:r>
            <a:r>
              <a:rPr lang="pt-BR"/>
              <a:t>) para a classe da qual ela depende (</a:t>
            </a:r>
            <a:r>
              <a:rPr lang="pt-BR" b="1" i="1"/>
              <a:t>fornecedora</a:t>
            </a:r>
            <a:r>
              <a:rPr lang="pt-BR"/>
              <a:t>). </a:t>
            </a:r>
          </a:p>
          <a:p>
            <a:pPr lvl="1">
              <a:lnSpc>
                <a:spcPct val="90000"/>
              </a:lnSpc>
            </a:pPr>
            <a:r>
              <a:rPr lang="pt-BR"/>
              <a:t>Estereótipos predefinidos: &lt;&lt;global&gt;&gt;, &lt;&lt; local&gt;&gt;, &lt;&lt; parameter&gt;&gt;.</a:t>
            </a:r>
          </a:p>
          <a:p>
            <a:pPr>
              <a:lnSpc>
                <a:spcPct val="90000"/>
              </a:lnSpc>
            </a:pPr>
            <a:r>
              <a:rPr lang="pt-BR"/>
              <a:t>Exemplo:</a:t>
            </a:r>
          </a:p>
        </p:txBody>
      </p:sp>
      <p:pic>
        <p:nvPicPr>
          <p:cNvPr id="2195461" name="Picture 5" descr="E:\paps2a\Figs-2a edicao\jpg\Figura_08_7.jpg"/>
          <p:cNvPicPr>
            <a:picLocks noChangeAspect="1" noChangeArrowheads="1"/>
          </p:cNvPicPr>
          <p:nvPr/>
        </p:nvPicPr>
        <p:blipFill>
          <a:blip r:embed="rId3" cstate="print"/>
          <a:srcRect/>
          <a:stretch>
            <a:fillRect/>
          </a:stretch>
        </p:blipFill>
        <p:spPr bwMode="auto">
          <a:xfrm>
            <a:off x="1143000" y="3736975"/>
            <a:ext cx="7162800" cy="25114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33271EEE-2A2C-476D-A396-F4503BEDD21B}" type="slidenum">
              <a:rPr lang="pt-BR"/>
              <a:pPr/>
              <a:t>28</a:t>
            </a:fld>
            <a:endParaRPr lang="pt-BR"/>
          </a:p>
        </p:txBody>
      </p:sp>
      <p:sp>
        <p:nvSpPr>
          <p:cNvPr id="2197506" name="Rectangle 2"/>
          <p:cNvSpPr>
            <a:spLocks noGrp="1" noChangeArrowheads="1"/>
          </p:cNvSpPr>
          <p:nvPr>
            <p:ph type="title"/>
          </p:nvPr>
        </p:nvSpPr>
        <p:spPr/>
        <p:txBody>
          <a:bodyPr/>
          <a:lstStyle/>
          <a:p>
            <a:r>
              <a:rPr lang="pt-BR"/>
              <a:t>De associações para dependências  </a:t>
            </a:r>
            <a:endParaRPr lang="en-US"/>
          </a:p>
        </p:txBody>
      </p:sp>
      <p:sp>
        <p:nvSpPr>
          <p:cNvPr id="2197507" name="Rectangle 3"/>
          <p:cNvSpPr>
            <a:spLocks noGrp="1" noChangeArrowheads="1"/>
          </p:cNvSpPr>
          <p:nvPr>
            <p:ph type="body" idx="1"/>
          </p:nvPr>
        </p:nvSpPr>
        <p:spPr/>
        <p:txBody>
          <a:bodyPr/>
          <a:lstStyle/>
          <a:p>
            <a:r>
              <a:rPr lang="pt-BR"/>
              <a:t>Durante o projeto</a:t>
            </a:r>
            <a:r>
              <a:rPr lang="en-US"/>
              <a:t> de classes</a:t>
            </a:r>
            <a:r>
              <a:rPr lang="pt-BR"/>
              <a:t>, é necessário avaliar, para cada associação</a:t>
            </a:r>
            <a:r>
              <a:rPr lang="en-US"/>
              <a:t> existente</a:t>
            </a:r>
            <a:r>
              <a:rPr lang="pt-BR"/>
              <a:t>, se é possível transformá-la em uma </a:t>
            </a:r>
            <a:r>
              <a:rPr lang="pt-BR" u="sng"/>
              <a:t>dependência não estrutural</a:t>
            </a:r>
            <a:r>
              <a:rPr lang="pt-BR"/>
              <a:t>.</a:t>
            </a:r>
          </a:p>
          <a:p>
            <a:r>
              <a:rPr lang="pt-BR"/>
              <a:t>Objetivo: aumentar o encapsulamento </a:t>
            </a:r>
            <a:r>
              <a:rPr lang="en-US"/>
              <a:t>de cada classe e diminuir a acoplamento entre as </a:t>
            </a:r>
            <a:r>
              <a:rPr lang="pt-BR"/>
              <a:t>classes.</a:t>
            </a:r>
          </a:p>
          <a:p>
            <a:pPr lvl="1"/>
            <a:r>
              <a:rPr lang="pt-BR"/>
              <a:t>A dependência por </a:t>
            </a:r>
            <a:r>
              <a:rPr lang="en-US"/>
              <a:t>atributo</a:t>
            </a:r>
            <a:r>
              <a:rPr lang="pt-BR"/>
              <a:t> é a forma mais forte de dependência.</a:t>
            </a:r>
          </a:p>
          <a:p>
            <a:pPr lvl="1"/>
            <a:r>
              <a:rPr lang="pt-BR"/>
              <a:t>Quanto menos dependências </a:t>
            </a:r>
            <a:r>
              <a:rPr lang="en-US"/>
              <a:t>por atributo</a:t>
            </a:r>
            <a:r>
              <a:rPr lang="pt-BR"/>
              <a:t> houver no modelo de classes, maior é o encapsulamento </a:t>
            </a:r>
            <a:r>
              <a:rPr lang="en-US"/>
              <a:t>e menor o acoplamento</a:t>
            </a:r>
            <a:r>
              <a:rPr lang="pt-B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39ECACD4-5E2C-48DF-A014-CA341686E8FC}" type="slidenum">
              <a:rPr lang="pt-BR"/>
              <a:pPr/>
              <a:t>29</a:t>
            </a:fld>
            <a:endParaRPr lang="pt-BR"/>
          </a:p>
        </p:txBody>
      </p:sp>
      <p:sp>
        <p:nvSpPr>
          <p:cNvPr id="2170882" name="Rectangle 2"/>
          <p:cNvSpPr>
            <a:spLocks noGrp="1" noChangeArrowheads="1"/>
          </p:cNvSpPr>
          <p:nvPr>
            <p:ph type="title"/>
          </p:nvPr>
        </p:nvSpPr>
        <p:spPr/>
        <p:txBody>
          <a:bodyPr/>
          <a:lstStyle/>
          <a:p>
            <a:r>
              <a:rPr lang="pt-BR"/>
              <a:t>Navegabilidade d</a:t>
            </a:r>
            <a:r>
              <a:rPr lang="en-US"/>
              <a:t>e</a:t>
            </a:r>
            <a:r>
              <a:rPr lang="pt-BR"/>
              <a:t> </a:t>
            </a:r>
            <a:r>
              <a:rPr lang="en-US"/>
              <a:t>a</a:t>
            </a:r>
            <a:r>
              <a:rPr lang="pt-BR"/>
              <a:t>ssociações</a:t>
            </a:r>
          </a:p>
        </p:txBody>
      </p:sp>
      <p:sp>
        <p:nvSpPr>
          <p:cNvPr id="2170883" name="Rectangle 3"/>
          <p:cNvSpPr>
            <a:spLocks noGrp="1" noChangeArrowheads="1"/>
          </p:cNvSpPr>
          <p:nvPr>
            <p:ph type="body" idx="1"/>
          </p:nvPr>
        </p:nvSpPr>
        <p:spPr>
          <a:xfrm>
            <a:off x="457200" y="1600200"/>
            <a:ext cx="8229600" cy="4781550"/>
          </a:xfrm>
        </p:spPr>
        <p:txBody>
          <a:bodyPr/>
          <a:lstStyle/>
          <a:p>
            <a:r>
              <a:rPr lang="pt-BR"/>
              <a:t>Associações podem ser </a:t>
            </a:r>
            <a:r>
              <a:rPr lang="pt-BR" b="1"/>
              <a:t>bidirecionais</a:t>
            </a:r>
            <a:r>
              <a:rPr lang="pt-BR"/>
              <a:t> ou </a:t>
            </a:r>
            <a:r>
              <a:rPr lang="pt-BR" b="1"/>
              <a:t>unidirecionais</a:t>
            </a:r>
            <a:r>
              <a:rPr lang="pt-BR"/>
              <a:t>.</a:t>
            </a:r>
          </a:p>
          <a:p>
            <a:pPr lvl="1"/>
            <a:r>
              <a:rPr lang="pt-BR"/>
              <a:t>Uma </a:t>
            </a:r>
            <a:r>
              <a:rPr lang="pt-BR" b="1"/>
              <a:t>associação bidirecional</a:t>
            </a:r>
            <a:r>
              <a:rPr lang="pt-BR"/>
              <a:t> indica que há um </a:t>
            </a:r>
            <a:r>
              <a:rPr lang="pt-BR" u="sng"/>
              <a:t>conhecimento mútuo</a:t>
            </a:r>
            <a:r>
              <a:rPr lang="pt-BR"/>
              <a:t> entre os objetos associados. </a:t>
            </a:r>
          </a:p>
          <a:p>
            <a:pPr lvl="1"/>
            <a:r>
              <a:rPr lang="pt-BR"/>
              <a:t>Uma </a:t>
            </a:r>
            <a:r>
              <a:rPr lang="pt-BR" b="1"/>
              <a:t>associação unidirecional</a:t>
            </a:r>
            <a:r>
              <a:rPr lang="pt-BR"/>
              <a:t> indica que apenas um dos extremos da associação tem ciência da existência da mesma. </a:t>
            </a:r>
          </a:p>
          <a:p>
            <a:pPr lvl="2"/>
            <a:r>
              <a:rPr lang="pt-BR"/>
              <a:t>Representada através da adição de um </a:t>
            </a:r>
            <a:r>
              <a:rPr lang="pt-BR" u="sng"/>
              <a:t>sentido</a:t>
            </a:r>
            <a:r>
              <a:rPr lang="pt-BR"/>
              <a:t> à seta da associação.</a:t>
            </a:r>
          </a:p>
          <a:p>
            <a:r>
              <a:rPr lang="pt-BR"/>
              <a:t>A escolha da </a:t>
            </a:r>
            <a:r>
              <a:rPr lang="pt-BR" b="1" i="1" u="sng"/>
              <a:t>navegabilidade</a:t>
            </a:r>
            <a:r>
              <a:rPr lang="pt-BR"/>
              <a:t> de uma associação pode ser feita através do estudo dos </a:t>
            </a:r>
            <a:r>
              <a:rPr lang="pt-BR" b="1"/>
              <a:t>diagramas de interação</a:t>
            </a:r>
            <a:r>
              <a:rPr lang="pt-BR"/>
              <a:t>.</a:t>
            </a:r>
          </a:p>
          <a:p>
            <a:pPr lvl="1"/>
            <a:r>
              <a:rPr lang="pt-BR"/>
              <a:t>O sentido de envio das </a:t>
            </a:r>
            <a:r>
              <a:rPr lang="pt-BR" u="sng"/>
              <a:t>mensagens</a:t>
            </a:r>
            <a:r>
              <a:rPr lang="pt-BR"/>
              <a:t> entre objetos influencia na necessidade ou não de navegabilidade em cada um dos sentidos.</a:t>
            </a:r>
          </a:p>
        </p:txBody>
      </p:sp>
      <p:pic>
        <p:nvPicPr>
          <p:cNvPr id="2170884" name="Picture 4" descr="E:\paps2a\Figs-2a edicao\jpg\Figura_08_4.jpg"/>
          <p:cNvPicPr>
            <a:picLocks noChangeAspect="1" noChangeArrowheads="1"/>
          </p:cNvPicPr>
          <p:nvPr/>
        </p:nvPicPr>
        <p:blipFill>
          <a:blip r:embed="rId3" cstate="print"/>
          <a:srcRect/>
          <a:stretch>
            <a:fillRect/>
          </a:stretch>
        </p:blipFill>
        <p:spPr bwMode="auto">
          <a:xfrm>
            <a:off x="1524000" y="5467350"/>
            <a:ext cx="6143625" cy="6286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27040E14-9ADE-43A9-A1E8-64F84B8493C8}" type="slidenum">
              <a:rPr lang="pt-BR"/>
              <a:pPr/>
              <a:t>3</a:t>
            </a:fld>
            <a:endParaRPr lang="pt-BR"/>
          </a:p>
        </p:txBody>
      </p:sp>
      <p:sp>
        <p:nvSpPr>
          <p:cNvPr id="2365442" name="Rectangle 2"/>
          <p:cNvSpPr>
            <a:spLocks noGrp="1" noChangeArrowheads="1"/>
          </p:cNvSpPr>
          <p:nvPr>
            <p:ph type="title"/>
          </p:nvPr>
        </p:nvSpPr>
        <p:spPr/>
        <p:txBody>
          <a:bodyPr/>
          <a:lstStyle/>
          <a:p>
            <a:r>
              <a:rPr lang="en-US"/>
              <a:t>Tópicos</a:t>
            </a:r>
            <a:endParaRPr lang="pt-BR"/>
          </a:p>
        </p:txBody>
      </p:sp>
      <p:sp>
        <p:nvSpPr>
          <p:cNvPr id="2365443" name="Rectangle 3"/>
          <p:cNvSpPr>
            <a:spLocks noGrp="1" noChangeArrowheads="1"/>
          </p:cNvSpPr>
          <p:nvPr>
            <p:ph type="body" idx="1"/>
          </p:nvPr>
        </p:nvSpPr>
        <p:spPr/>
        <p:txBody>
          <a:bodyPr/>
          <a:lstStyle/>
          <a:p>
            <a:r>
              <a:rPr lang="en-US"/>
              <a:t>Introdução</a:t>
            </a:r>
          </a:p>
          <a:p>
            <a:r>
              <a:rPr lang="pt-BR"/>
              <a:t>Transformação de classes de análise em classes de projeto</a:t>
            </a:r>
          </a:p>
          <a:p>
            <a:r>
              <a:rPr lang="pt-BR"/>
              <a:t>Especificação de atributos</a:t>
            </a:r>
          </a:p>
          <a:p>
            <a:r>
              <a:rPr lang="pt-BR"/>
              <a:t>Especificação de operações</a:t>
            </a:r>
          </a:p>
          <a:p>
            <a:r>
              <a:rPr lang="pt-BR"/>
              <a:t>Especificação de associações</a:t>
            </a:r>
          </a:p>
          <a:p>
            <a:r>
              <a:rPr lang="pt-BR"/>
              <a:t>Herança</a:t>
            </a:r>
          </a:p>
          <a:p>
            <a:r>
              <a:rPr lang="pt-BR"/>
              <a:t>Padrões de projeto</a:t>
            </a:r>
          </a:p>
        </p:txBody>
      </p:sp>
      <p:graphicFrame>
        <p:nvGraphicFramePr>
          <p:cNvPr id="2365444" name="Object 4"/>
          <p:cNvGraphicFramePr>
            <a:graphicFrameLocks noChangeAspect="1"/>
          </p:cNvGraphicFramePr>
          <p:nvPr/>
        </p:nvGraphicFramePr>
        <p:xfrm>
          <a:off x="7620000" y="304800"/>
          <a:ext cx="1311275" cy="1001713"/>
        </p:xfrm>
        <a:graphic>
          <a:graphicData uri="http://schemas.openxmlformats.org/presentationml/2006/ole">
            <p:oleObj spid="_x0000_s2365444" name="Clip" r:id="rId3" imgW="2286000" imgH="1259640" progId="">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238484E5-A204-47C0-8C09-4B0EC1970587}" type="slidenum">
              <a:rPr lang="pt-BR"/>
              <a:pPr/>
              <a:t>30</a:t>
            </a:fld>
            <a:endParaRPr lang="pt-BR"/>
          </a:p>
        </p:txBody>
      </p:sp>
      <p:sp>
        <p:nvSpPr>
          <p:cNvPr id="2335746" name="Rectangle 2"/>
          <p:cNvSpPr>
            <a:spLocks noGrp="1" noChangeArrowheads="1"/>
          </p:cNvSpPr>
          <p:nvPr>
            <p:ph type="title"/>
          </p:nvPr>
        </p:nvSpPr>
        <p:spPr/>
        <p:txBody>
          <a:bodyPr/>
          <a:lstStyle/>
          <a:p>
            <a:r>
              <a:rPr lang="pt-BR"/>
              <a:t>Navegabilidade d</a:t>
            </a:r>
            <a:r>
              <a:rPr lang="en-US"/>
              <a:t>e</a:t>
            </a:r>
            <a:r>
              <a:rPr lang="pt-BR"/>
              <a:t> </a:t>
            </a:r>
            <a:r>
              <a:rPr lang="en-US"/>
              <a:t>a</a:t>
            </a:r>
            <a:r>
              <a:rPr lang="pt-BR"/>
              <a:t>ssociações</a:t>
            </a:r>
          </a:p>
        </p:txBody>
      </p:sp>
      <p:sp>
        <p:nvSpPr>
          <p:cNvPr id="2335747" name="Rectangle 3"/>
          <p:cNvSpPr>
            <a:spLocks noGrp="1" noChangeArrowheads="1"/>
          </p:cNvSpPr>
          <p:nvPr>
            <p:ph type="body" idx="1"/>
          </p:nvPr>
        </p:nvSpPr>
        <p:spPr/>
        <p:txBody>
          <a:bodyPr/>
          <a:lstStyle/>
          <a:p>
            <a:endParaRPr lang="pt-BR"/>
          </a:p>
        </p:txBody>
      </p:sp>
      <p:pic>
        <p:nvPicPr>
          <p:cNvPr id="2335748" name="Picture 4" descr="E:\paps2a\Figs-2a edicao\jpg\Figura_08_8.jpg"/>
          <p:cNvPicPr>
            <a:picLocks noChangeAspect="1" noChangeArrowheads="1"/>
          </p:cNvPicPr>
          <p:nvPr/>
        </p:nvPicPr>
        <p:blipFill>
          <a:blip r:embed="rId2" cstate="print"/>
          <a:srcRect/>
          <a:stretch>
            <a:fillRect/>
          </a:stretch>
        </p:blipFill>
        <p:spPr bwMode="auto">
          <a:xfrm>
            <a:off x="2057400" y="4038600"/>
            <a:ext cx="4838700" cy="17049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D045FCFF-A453-4CBF-8C17-5613583F3BD6}" type="slidenum">
              <a:rPr lang="pt-BR"/>
              <a:pPr/>
              <a:t>31</a:t>
            </a:fld>
            <a:endParaRPr lang="pt-BR"/>
          </a:p>
        </p:txBody>
      </p:sp>
      <p:sp>
        <p:nvSpPr>
          <p:cNvPr id="2174978" name="Rectangle 2"/>
          <p:cNvSpPr>
            <a:spLocks noGrp="1" noChangeArrowheads="1"/>
          </p:cNvSpPr>
          <p:nvPr>
            <p:ph type="title"/>
          </p:nvPr>
        </p:nvSpPr>
        <p:spPr/>
        <p:txBody>
          <a:bodyPr/>
          <a:lstStyle/>
          <a:p>
            <a:r>
              <a:rPr lang="pt-BR"/>
              <a:t>Implementação de </a:t>
            </a:r>
            <a:r>
              <a:rPr lang="en-US"/>
              <a:t>a</a:t>
            </a:r>
            <a:r>
              <a:rPr lang="pt-BR"/>
              <a:t>ssociações</a:t>
            </a:r>
            <a:endParaRPr lang="en-US"/>
          </a:p>
        </p:txBody>
      </p:sp>
      <p:sp>
        <p:nvSpPr>
          <p:cNvPr id="2174979" name="Rectangle 3"/>
          <p:cNvSpPr>
            <a:spLocks noGrp="1" noChangeArrowheads="1"/>
          </p:cNvSpPr>
          <p:nvPr>
            <p:ph type="body" idx="1"/>
          </p:nvPr>
        </p:nvSpPr>
        <p:spPr>
          <a:noFill/>
          <a:ln/>
        </p:spPr>
        <p:txBody>
          <a:bodyPr/>
          <a:lstStyle/>
          <a:p>
            <a:pPr>
              <a:lnSpc>
                <a:spcPct val="90000"/>
              </a:lnSpc>
            </a:pPr>
            <a:r>
              <a:rPr lang="pt-BR"/>
              <a:t>Há três casos, em função </a:t>
            </a:r>
            <a:r>
              <a:rPr lang="en-US"/>
              <a:t>da </a:t>
            </a:r>
            <a:r>
              <a:rPr lang="pt-BR" u="sng"/>
              <a:t>conectividade</a:t>
            </a:r>
            <a:r>
              <a:rPr lang="en-US"/>
              <a:t>:</a:t>
            </a:r>
            <a:r>
              <a:rPr lang="pt-BR"/>
              <a:t> 1:1, 1:N e N:M</a:t>
            </a:r>
          </a:p>
          <a:p>
            <a:pPr>
              <a:lnSpc>
                <a:spcPct val="90000"/>
              </a:lnSpc>
            </a:pPr>
            <a:r>
              <a:rPr lang="en-US"/>
              <a:t>Para </a:t>
            </a:r>
            <a:r>
              <a:rPr lang="pt-BR"/>
              <a:t>uma associação 1:1 entre duas classes A e B</a:t>
            </a:r>
            <a:r>
              <a:rPr lang="en-US"/>
              <a:t>:</a:t>
            </a:r>
            <a:r>
              <a:rPr lang="pt-BR"/>
              <a:t> </a:t>
            </a:r>
          </a:p>
          <a:p>
            <a:pPr lvl="1">
              <a:lnSpc>
                <a:spcPct val="90000"/>
              </a:lnSpc>
            </a:pPr>
            <a:r>
              <a:rPr lang="pt-BR"/>
              <a:t>Se a navegabilidade é </a:t>
            </a:r>
            <a:r>
              <a:rPr lang="pt-BR" u="sng"/>
              <a:t>unidirecional</a:t>
            </a:r>
            <a:r>
              <a:rPr lang="pt-BR"/>
              <a:t> no sentido de A para B, é definido um atributo do tipo B na classe A.</a:t>
            </a:r>
          </a:p>
          <a:p>
            <a:pPr lvl="1">
              <a:lnSpc>
                <a:spcPct val="90000"/>
              </a:lnSpc>
            </a:pPr>
            <a:r>
              <a:rPr lang="pt-BR"/>
              <a:t>Se a navegabilidade é </a:t>
            </a:r>
            <a:r>
              <a:rPr lang="pt-BR" u="sng"/>
              <a:t>bidirecional</a:t>
            </a:r>
            <a:r>
              <a:rPr lang="pt-BR"/>
              <a:t>, podemos aplicar o  procedimento acima para as duas classes.</a:t>
            </a:r>
            <a:endParaRPr lang="en-US"/>
          </a:p>
          <a:p>
            <a:pPr>
              <a:lnSpc>
                <a:spcPct val="90000"/>
              </a:lnSpc>
            </a:pPr>
            <a:r>
              <a:rPr lang="en-US"/>
              <a:t>Para </a:t>
            </a:r>
            <a:r>
              <a:rPr lang="pt-BR"/>
              <a:t>uma associação 1:N </a:t>
            </a:r>
            <a:r>
              <a:rPr lang="en-US"/>
              <a:t>ou N:M </a:t>
            </a:r>
            <a:r>
              <a:rPr lang="pt-BR"/>
              <a:t>entre duas classes A e B</a:t>
            </a:r>
            <a:r>
              <a:rPr lang="en-US"/>
              <a:t>:</a:t>
            </a:r>
            <a:r>
              <a:rPr lang="pt-BR"/>
              <a:t> </a:t>
            </a:r>
          </a:p>
          <a:p>
            <a:pPr lvl="1">
              <a:lnSpc>
                <a:spcPct val="90000"/>
              </a:lnSpc>
            </a:pPr>
            <a:r>
              <a:rPr lang="en-US"/>
              <a:t>São utilizados atributos cujos tipos </a:t>
            </a:r>
            <a:r>
              <a:rPr lang="pt-BR"/>
              <a:t>representam </a:t>
            </a:r>
            <a:r>
              <a:rPr lang="pt-BR" u="sng"/>
              <a:t>coleções de elementos</a:t>
            </a:r>
            <a:r>
              <a:rPr lang="pt-BR"/>
              <a:t>. </a:t>
            </a:r>
            <a:endParaRPr lang="en-US"/>
          </a:p>
          <a:p>
            <a:pPr lvl="1">
              <a:lnSpc>
                <a:spcPct val="90000"/>
              </a:lnSpc>
            </a:pPr>
            <a:r>
              <a:rPr lang="en-US"/>
              <a:t>É também comum o uso de </a:t>
            </a:r>
            <a:r>
              <a:rPr lang="en-US" u="sng"/>
              <a:t>classes parametrizadas</a:t>
            </a:r>
            <a:r>
              <a:rPr lang="en-US"/>
              <a:t>.</a:t>
            </a:r>
          </a:p>
          <a:p>
            <a:pPr lvl="2">
              <a:lnSpc>
                <a:spcPct val="90000"/>
              </a:lnSpc>
            </a:pPr>
            <a:r>
              <a:rPr lang="pt-BR" u="sng"/>
              <a:t>Idéia básica</a:t>
            </a:r>
            <a:r>
              <a:rPr lang="pt-BR"/>
              <a:t>: definir uma classe parametrizada cujo parâmetro é a classe correspondente ao lado </a:t>
            </a:r>
            <a:r>
              <a:rPr lang="pt-BR" i="1"/>
              <a:t>muitos</a:t>
            </a:r>
            <a:r>
              <a:rPr lang="pt-BR"/>
              <a:t> da associação.</a:t>
            </a:r>
          </a:p>
          <a:p>
            <a:pPr lvl="2">
              <a:lnSpc>
                <a:spcPct val="90000"/>
              </a:lnSpc>
            </a:pPr>
            <a:r>
              <a:rPr lang="pt-BR"/>
              <a:t>O caso </a:t>
            </a:r>
            <a:r>
              <a:rPr lang="en-US"/>
              <a:t>N:M</a:t>
            </a:r>
            <a:r>
              <a:rPr lang="pt-BR"/>
              <a:t> é bastante semelhante ao refinamento das associações um para muitos.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4"/>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5"/>
          <p:cNvSpPr>
            <a:spLocks noGrp="1"/>
          </p:cNvSpPr>
          <p:nvPr>
            <p:ph type="sldNum" sz="quarter" idx="11"/>
          </p:nvPr>
        </p:nvSpPr>
        <p:spPr/>
        <p:txBody>
          <a:bodyPr/>
          <a:lstStyle/>
          <a:p>
            <a:fld id="{97D13A61-C620-4412-8F59-B3625ADE599F}" type="slidenum">
              <a:rPr lang="pt-BR"/>
              <a:pPr/>
              <a:t>32</a:t>
            </a:fld>
            <a:endParaRPr lang="pt-BR"/>
          </a:p>
        </p:txBody>
      </p:sp>
      <p:sp>
        <p:nvSpPr>
          <p:cNvPr id="2199554" name="Rectangle 2"/>
          <p:cNvSpPr>
            <a:spLocks noGrp="1" noChangeArrowheads="1"/>
          </p:cNvSpPr>
          <p:nvPr>
            <p:ph type="title"/>
          </p:nvPr>
        </p:nvSpPr>
        <p:spPr/>
        <p:txBody>
          <a:bodyPr/>
          <a:lstStyle/>
          <a:p>
            <a:r>
              <a:rPr lang="pt-BR"/>
              <a:t>Classe Parametrizada</a:t>
            </a:r>
            <a:endParaRPr lang="en-US"/>
          </a:p>
        </p:txBody>
      </p:sp>
      <p:sp>
        <p:nvSpPr>
          <p:cNvPr id="2199555" name="Rectangle 3"/>
          <p:cNvSpPr>
            <a:spLocks noGrp="1" noChangeArrowheads="1"/>
          </p:cNvSpPr>
          <p:nvPr>
            <p:ph type="body" sz="half" idx="1"/>
          </p:nvPr>
        </p:nvSpPr>
        <p:spPr>
          <a:xfrm>
            <a:off x="457200" y="1600200"/>
            <a:ext cx="8507413" cy="4525963"/>
          </a:xfrm>
        </p:spPr>
        <p:txBody>
          <a:bodyPr/>
          <a:lstStyle/>
          <a:p>
            <a:r>
              <a:rPr lang="pt-BR"/>
              <a:t>Uma coleção pode ser representada em um diagrama de classes através uma </a:t>
            </a:r>
            <a:r>
              <a:rPr lang="pt-BR" b="1"/>
              <a:t>classe parametrizada</a:t>
            </a:r>
            <a:r>
              <a:rPr lang="pt-BR"/>
              <a:t>.</a:t>
            </a:r>
          </a:p>
          <a:p>
            <a:pPr lvl="1"/>
            <a:r>
              <a:rPr lang="pt-BR"/>
              <a:t>Def.: é uma classe utilizada para definir outras classes.</a:t>
            </a:r>
          </a:p>
          <a:p>
            <a:pPr lvl="1"/>
            <a:r>
              <a:rPr lang="pt-BR"/>
              <a:t>Possui operações ou atributos cuja definição é feita em função de um ou mais parâmetros.</a:t>
            </a:r>
          </a:p>
          <a:p>
            <a:r>
              <a:rPr lang="pt-BR"/>
              <a:t>Uma coleção pode ser definida a partir de uma classe parametrizada, onde o parâmetro é o tipo do elemento da coleção.</a:t>
            </a:r>
          </a:p>
          <a:p>
            <a:pPr lvl="1"/>
            <a:r>
              <a:rPr lang="pt-BR"/>
              <a:t>Qual é a relação desse conceito com o dos </a:t>
            </a:r>
            <a:r>
              <a:rPr lang="pt-BR" b="1"/>
              <a:t>multiobjetos</a:t>
            </a:r>
            <a:r>
              <a:rPr lang="pt-B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10" name="Espaço Reservado para Número de Slide 4"/>
          <p:cNvSpPr>
            <a:spLocks noGrp="1"/>
          </p:cNvSpPr>
          <p:nvPr>
            <p:ph type="sldNum" sz="quarter" idx="11"/>
          </p:nvPr>
        </p:nvSpPr>
        <p:spPr/>
        <p:txBody>
          <a:bodyPr/>
          <a:lstStyle/>
          <a:p>
            <a:fld id="{8BF37C4F-8610-4D34-A2D5-074E71EB9140}" type="slidenum">
              <a:rPr lang="pt-BR"/>
              <a:pPr/>
              <a:t>33</a:t>
            </a:fld>
            <a:endParaRPr lang="pt-BR"/>
          </a:p>
        </p:txBody>
      </p:sp>
      <p:sp>
        <p:nvSpPr>
          <p:cNvPr id="2336770" name="Rectangle 2"/>
          <p:cNvSpPr>
            <a:spLocks noGrp="1" noChangeArrowheads="1"/>
          </p:cNvSpPr>
          <p:nvPr>
            <p:ph type="title"/>
          </p:nvPr>
        </p:nvSpPr>
        <p:spPr/>
        <p:txBody>
          <a:bodyPr/>
          <a:lstStyle/>
          <a:p>
            <a:r>
              <a:rPr lang="en-US"/>
              <a:t>Conectividade </a:t>
            </a:r>
            <a:r>
              <a:rPr lang="pt-BR"/>
              <a:t>1:</a:t>
            </a:r>
            <a:r>
              <a:rPr lang="en-US"/>
              <a:t>1</a:t>
            </a:r>
            <a:endParaRPr lang="pt-BR"/>
          </a:p>
        </p:txBody>
      </p:sp>
      <p:pic>
        <p:nvPicPr>
          <p:cNvPr id="2336772" name="Picture 4" descr="E:\paps2a\Figs-2a edicao\jpg\Figura_08_10.jpg"/>
          <p:cNvPicPr>
            <a:picLocks noChangeAspect="1" noChangeArrowheads="1"/>
          </p:cNvPicPr>
          <p:nvPr/>
        </p:nvPicPr>
        <p:blipFill>
          <a:blip r:embed="rId2" cstate="print"/>
          <a:srcRect/>
          <a:stretch>
            <a:fillRect/>
          </a:stretch>
        </p:blipFill>
        <p:spPr bwMode="auto">
          <a:xfrm>
            <a:off x="1219200" y="2133600"/>
            <a:ext cx="6600825" cy="481013"/>
          </a:xfrm>
          <a:prstGeom prst="rect">
            <a:avLst/>
          </a:prstGeom>
          <a:noFill/>
        </p:spPr>
      </p:pic>
      <p:grpSp>
        <p:nvGrpSpPr>
          <p:cNvPr id="2336777" name="Group 9"/>
          <p:cNvGrpSpPr>
            <a:grpSpLocks/>
          </p:cNvGrpSpPr>
          <p:nvPr/>
        </p:nvGrpSpPr>
        <p:grpSpPr bwMode="auto">
          <a:xfrm>
            <a:off x="1981200" y="3581400"/>
            <a:ext cx="5410200" cy="1371600"/>
            <a:chOff x="-3" y="-3"/>
            <a:chExt cx="2357" cy="697"/>
          </a:xfrm>
        </p:grpSpPr>
        <p:grpSp>
          <p:nvGrpSpPr>
            <p:cNvPr id="2336775" name="Group 7"/>
            <p:cNvGrpSpPr>
              <a:grpSpLocks/>
            </p:cNvGrpSpPr>
            <p:nvPr/>
          </p:nvGrpSpPr>
          <p:grpSpPr bwMode="auto">
            <a:xfrm>
              <a:off x="0" y="0"/>
              <a:ext cx="2351" cy="691"/>
              <a:chOff x="0" y="0"/>
              <a:chExt cx="2351" cy="691"/>
            </a:xfrm>
          </p:grpSpPr>
          <p:sp>
            <p:nvSpPr>
              <p:cNvPr id="2336773" name="Rectangle 5"/>
              <p:cNvSpPr>
                <a:spLocks noChangeArrowheads="1"/>
              </p:cNvSpPr>
              <p:nvPr/>
            </p:nvSpPr>
            <p:spPr bwMode="auto">
              <a:xfrm>
                <a:off x="28" y="0"/>
                <a:ext cx="2295" cy="691"/>
              </a:xfrm>
              <a:prstGeom prst="rect">
                <a:avLst/>
              </a:prstGeom>
              <a:noFill/>
              <a:ln w="9525">
                <a:noFill/>
                <a:miter lim="800000"/>
                <a:headEnd/>
                <a:tailEnd/>
              </a:ln>
              <a:effectLst/>
            </p:spPr>
            <p:txBody>
              <a:bodyPr lIns="90000" tIns="46800" rIns="90000" bIns="46800"/>
              <a:lstStyle/>
              <a:p>
                <a:pPr algn="just">
                  <a:spcBef>
                    <a:spcPct val="0"/>
                  </a:spcBef>
                  <a:buFontTx/>
                  <a:buNone/>
                </a:pPr>
                <a:r>
                  <a:rPr lang="pt-BR" sz="2000">
                    <a:latin typeface="Courier New" pitchFamily="49" charset="0"/>
                    <a:cs typeface="Courier New" pitchFamily="49" charset="0"/>
                  </a:rPr>
                  <a:t>public class Professor {</a:t>
                </a:r>
                <a:endParaRPr lang="pt-BR" sz="2000">
                  <a:latin typeface="Swiss911 UCm BT" charset="0"/>
                  <a:cs typeface="Times New Roman" pitchFamily="18" charset="0"/>
                </a:endParaRPr>
              </a:p>
              <a:p>
                <a:pPr algn="just" eaLnBrk="0" hangingPunct="0">
                  <a:spcBef>
                    <a:spcPct val="0"/>
                  </a:spcBef>
                  <a:buFontTx/>
                  <a:buNone/>
                </a:pPr>
                <a:r>
                  <a:rPr lang="pt-BR" sz="2000">
                    <a:latin typeface="Courier New" pitchFamily="49" charset="0"/>
                    <a:cs typeface="Courier New" pitchFamily="49" charset="0"/>
                  </a:rPr>
                  <a:t>  private GradeDisciplinas grade;</a:t>
                </a:r>
                <a:endParaRPr lang="pt-BR" sz="2000">
                  <a:latin typeface="Swiss911 UCm BT" charset="0"/>
                  <a:cs typeface="Times New Roman" pitchFamily="18" charset="0"/>
                </a:endParaRPr>
              </a:p>
              <a:p>
                <a:pPr algn="just" eaLnBrk="0" hangingPunct="0">
                  <a:spcBef>
                    <a:spcPct val="0"/>
                  </a:spcBef>
                  <a:buFontTx/>
                  <a:buNone/>
                </a:pPr>
                <a:r>
                  <a:rPr lang="pt-BR" sz="2000">
                    <a:latin typeface="Courier New" pitchFamily="49" charset="0"/>
                    <a:cs typeface="Courier New" pitchFamily="49" charset="0"/>
                  </a:rPr>
                  <a:t>  ...</a:t>
                </a:r>
                <a:endParaRPr lang="pt-BR" sz="2000">
                  <a:latin typeface="Swiss911 UCm BT" charset="0"/>
                  <a:cs typeface="Times New Roman" pitchFamily="18" charset="0"/>
                </a:endParaRPr>
              </a:p>
              <a:p>
                <a:pPr algn="just" eaLnBrk="0" hangingPunct="0">
                  <a:spcBef>
                    <a:spcPct val="0"/>
                  </a:spcBef>
                  <a:buFontTx/>
                  <a:buNone/>
                </a:pPr>
                <a:r>
                  <a:rPr lang="pt-BR" sz="2000">
                    <a:latin typeface="Courier New" pitchFamily="49" charset="0"/>
                    <a:cs typeface="Courier New" pitchFamily="49" charset="0"/>
                  </a:rPr>
                  <a:t>}</a:t>
                </a:r>
                <a:endParaRPr lang="pt-BR" sz="3200"/>
              </a:p>
            </p:txBody>
          </p:sp>
          <p:sp>
            <p:nvSpPr>
              <p:cNvPr id="2336774" name="Rectangle 6"/>
              <p:cNvSpPr>
                <a:spLocks noChangeArrowheads="1"/>
              </p:cNvSpPr>
              <p:nvPr/>
            </p:nvSpPr>
            <p:spPr bwMode="auto">
              <a:xfrm>
                <a:off x="0" y="0"/>
                <a:ext cx="2351" cy="691"/>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sp>
          <p:nvSpPr>
            <p:cNvPr id="2336776" name="Rectangle 8"/>
            <p:cNvSpPr>
              <a:spLocks noChangeArrowheads="1"/>
            </p:cNvSpPr>
            <p:nvPr/>
          </p:nvSpPr>
          <p:spPr bwMode="auto">
            <a:xfrm>
              <a:off x="-3" y="-3"/>
              <a:ext cx="2357" cy="697"/>
            </a:xfrm>
            <a:prstGeom prst="rect">
              <a:avLst/>
            </a:prstGeom>
            <a:noFill/>
            <a:ln w="9525">
              <a:solidFill>
                <a:srgbClr val="A0A0A0"/>
              </a:solidFill>
              <a:miter lim="800000"/>
              <a:headEnd/>
              <a:tailEnd/>
            </a:ln>
            <a:effectLst/>
          </p:spPr>
          <p:txBody>
            <a:bodyPr lIns="90000" tIns="46800" rIns="90000" bIns="46800">
              <a:spAutoFit/>
            </a:bodyPr>
            <a:lstStyle/>
            <a:p>
              <a:endParaRPr lang="pt-B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ço Reservado para Rodapé 4"/>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9" name="Espaço Reservado para Número de Slide 5"/>
          <p:cNvSpPr>
            <a:spLocks noGrp="1"/>
          </p:cNvSpPr>
          <p:nvPr>
            <p:ph type="sldNum" sz="quarter" idx="11"/>
          </p:nvPr>
        </p:nvSpPr>
        <p:spPr/>
        <p:txBody>
          <a:bodyPr/>
          <a:lstStyle/>
          <a:p>
            <a:fld id="{6C47B30B-FF69-4BE7-AFED-9A647754D3FF}" type="slidenum">
              <a:rPr lang="pt-BR"/>
              <a:pPr/>
              <a:t>34</a:t>
            </a:fld>
            <a:endParaRPr lang="pt-BR"/>
          </a:p>
        </p:txBody>
      </p:sp>
      <p:sp>
        <p:nvSpPr>
          <p:cNvPr id="2201602" name="Rectangle 2"/>
          <p:cNvSpPr>
            <a:spLocks noGrp="1" noChangeArrowheads="1"/>
          </p:cNvSpPr>
          <p:nvPr>
            <p:ph type="title"/>
          </p:nvPr>
        </p:nvSpPr>
        <p:spPr/>
        <p:txBody>
          <a:bodyPr/>
          <a:lstStyle/>
          <a:p>
            <a:r>
              <a:rPr lang="en-US"/>
              <a:t>Conectividade 1</a:t>
            </a:r>
            <a:r>
              <a:rPr lang="pt-BR"/>
              <a:t>:N</a:t>
            </a:r>
            <a:endParaRPr lang="en-US"/>
          </a:p>
        </p:txBody>
      </p:sp>
      <p:sp>
        <p:nvSpPr>
          <p:cNvPr id="2201603" name="Rectangle 3"/>
          <p:cNvSpPr>
            <a:spLocks noChangeArrowheads="1"/>
          </p:cNvSpPr>
          <p:nvPr/>
        </p:nvSpPr>
        <p:spPr bwMode="auto">
          <a:xfrm>
            <a:off x="457200" y="1711325"/>
            <a:ext cx="8229600" cy="4525963"/>
          </a:xfrm>
          <a:prstGeom prst="rect">
            <a:avLst/>
          </a:prstGeom>
          <a:noFill/>
          <a:ln w="9525">
            <a:noFill/>
            <a:miter lim="800000"/>
            <a:headEnd/>
            <a:tailEnd/>
          </a:ln>
          <a:effectLst/>
        </p:spPr>
        <p:txBody>
          <a:bodyPr/>
          <a:lstStyle/>
          <a:p>
            <a:pPr marL="342900" indent="-342900"/>
            <a:r>
              <a:rPr lang="pt-BR" sz="2400">
                <a:latin typeface="Times New Roman" pitchFamily="18" charset="0"/>
              </a:rPr>
              <a:t>Formas alternativas para representação de uma  associação cuja conectividade é 1:N. </a:t>
            </a:r>
            <a:endParaRPr lang="pt-BR" sz="2000">
              <a:latin typeface="Times New Roman" pitchFamily="18" charset="0"/>
            </a:endParaRPr>
          </a:p>
        </p:txBody>
      </p:sp>
      <p:pic>
        <p:nvPicPr>
          <p:cNvPr id="2201604" name="Picture 4" descr="Figura_08_12"/>
          <p:cNvPicPr>
            <a:picLocks noGrp="1" noChangeAspect="1" noChangeArrowheads="1"/>
          </p:cNvPicPr>
          <p:nvPr>
            <p:ph sz="half" idx="2"/>
          </p:nvPr>
        </p:nvPicPr>
        <p:blipFill>
          <a:blip r:embed="rId3" cstate="print"/>
          <a:srcRect/>
          <a:stretch>
            <a:fillRect/>
          </a:stretch>
        </p:blipFill>
        <p:spPr>
          <a:xfrm>
            <a:off x="395288" y="3105150"/>
            <a:ext cx="8291512" cy="3109913"/>
          </a:xfrm>
          <a:noFill/>
          <a:ln/>
        </p:spPr>
      </p:pic>
      <p:sp>
        <p:nvSpPr>
          <p:cNvPr id="2201607" name="Rectangle 7"/>
          <p:cNvSpPr>
            <a:spLocks noChangeArrowheads="1"/>
          </p:cNvSpPr>
          <p:nvPr/>
        </p:nvSpPr>
        <p:spPr bwMode="auto">
          <a:xfrm>
            <a:off x="7280275" y="5734050"/>
            <a:ext cx="1263650" cy="346075"/>
          </a:xfrm>
          <a:prstGeom prst="rect">
            <a:avLst/>
          </a:prstGeom>
          <a:solidFill>
            <a:srgbClr val="FFFF99"/>
          </a:solidFill>
          <a:ln w="9525">
            <a:solidFill>
              <a:schemeClr val="tx1"/>
            </a:solidFill>
            <a:miter lim="800000"/>
            <a:headEnd/>
            <a:tailEnd/>
          </a:ln>
          <a:effectLst/>
        </p:spPr>
        <p:txBody>
          <a:bodyPr wrap="none" lIns="90000" tIns="46800" rIns="90000" bIns="46800" anchor="ctr">
            <a:spAutoFit/>
          </a:bodyPr>
          <a:lstStyle/>
          <a:p>
            <a:pPr algn="ctr">
              <a:buFontTx/>
              <a:buNone/>
            </a:pPr>
            <a:r>
              <a:rPr lang="en-US" sz="1600"/>
              <a:t>refinamento</a:t>
            </a:r>
            <a:endParaRPr lang="pt-BR" sz="1600"/>
          </a:p>
        </p:txBody>
      </p:sp>
      <p:sp>
        <p:nvSpPr>
          <p:cNvPr id="2201608" name="Rectangle 8"/>
          <p:cNvSpPr>
            <a:spLocks noChangeArrowheads="1"/>
          </p:cNvSpPr>
          <p:nvPr/>
        </p:nvSpPr>
        <p:spPr bwMode="auto">
          <a:xfrm>
            <a:off x="727075" y="2986088"/>
            <a:ext cx="842963" cy="346075"/>
          </a:xfrm>
          <a:prstGeom prst="rect">
            <a:avLst/>
          </a:prstGeom>
          <a:solidFill>
            <a:srgbClr val="FFFF99"/>
          </a:solidFill>
          <a:ln w="9525">
            <a:solidFill>
              <a:schemeClr val="tx1"/>
            </a:solidFill>
            <a:miter lim="800000"/>
            <a:headEnd/>
            <a:tailEnd/>
          </a:ln>
          <a:effectLst/>
        </p:spPr>
        <p:txBody>
          <a:bodyPr wrap="none" lIns="90000" tIns="46800" rIns="90000" bIns="46800" anchor="ctr">
            <a:spAutoFit/>
          </a:bodyPr>
          <a:lstStyle/>
          <a:p>
            <a:pPr algn="ctr">
              <a:buFontTx/>
              <a:buNone/>
            </a:pPr>
            <a:r>
              <a:rPr lang="en-US" sz="1600"/>
              <a:t>original</a:t>
            </a:r>
            <a:endParaRPr lang="pt-BR" sz="1600"/>
          </a:p>
        </p:txBody>
      </p:sp>
      <p:sp>
        <p:nvSpPr>
          <p:cNvPr id="2201609" name="Rectangle 9"/>
          <p:cNvSpPr>
            <a:spLocks noChangeArrowheads="1"/>
          </p:cNvSpPr>
          <p:nvPr/>
        </p:nvSpPr>
        <p:spPr bwMode="auto">
          <a:xfrm>
            <a:off x="3800475" y="5729288"/>
            <a:ext cx="1263650" cy="346075"/>
          </a:xfrm>
          <a:prstGeom prst="rect">
            <a:avLst/>
          </a:prstGeom>
          <a:solidFill>
            <a:srgbClr val="FFFF99"/>
          </a:solidFill>
          <a:ln w="9525">
            <a:solidFill>
              <a:schemeClr val="tx1"/>
            </a:solidFill>
            <a:miter lim="800000"/>
            <a:headEnd/>
            <a:tailEnd/>
          </a:ln>
          <a:effectLst/>
        </p:spPr>
        <p:txBody>
          <a:bodyPr wrap="none" lIns="90000" tIns="46800" rIns="90000" bIns="46800" anchor="ctr">
            <a:spAutoFit/>
          </a:bodyPr>
          <a:lstStyle/>
          <a:p>
            <a:pPr algn="ctr">
              <a:buFontTx/>
              <a:buNone/>
            </a:pPr>
            <a:r>
              <a:rPr lang="en-US" sz="1600"/>
              <a:t>refinamento</a:t>
            </a:r>
            <a:endParaRPr lang="pt-BR"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10" name="Espaço Reservado para Número de Slide 4"/>
          <p:cNvSpPr>
            <a:spLocks noGrp="1"/>
          </p:cNvSpPr>
          <p:nvPr>
            <p:ph type="sldNum" sz="quarter" idx="11"/>
          </p:nvPr>
        </p:nvSpPr>
        <p:spPr/>
        <p:txBody>
          <a:bodyPr/>
          <a:lstStyle/>
          <a:p>
            <a:fld id="{3BFEC0FE-B395-4D9A-BA00-EA284673B8E5}" type="slidenum">
              <a:rPr lang="pt-BR"/>
              <a:pPr/>
              <a:t>35</a:t>
            </a:fld>
            <a:endParaRPr lang="pt-BR"/>
          </a:p>
        </p:txBody>
      </p:sp>
      <p:sp>
        <p:nvSpPr>
          <p:cNvPr id="2337794" name="Rectangle 2"/>
          <p:cNvSpPr>
            <a:spLocks noGrp="1" noChangeArrowheads="1"/>
          </p:cNvSpPr>
          <p:nvPr>
            <p:ph type="title"/>
          </p:nvPr>
        </p:nvSpPr>
        <p:spPr/>
        <p:txBody>
          <a:bodyPr/>
          <a:lstStyle/>
          <a:p>
            <a:r>
              <a:rPr lang="en-US"/>
              <a:t>Conectividade 1</a:t>
            </a:r>
            <a:r>
              <a:rPr lang="pt-BR"/>
              <a:t>:N</a:t>
            </a:r>
            <a:r>
              <a:rPr lang="en-US"/>
              <a:t> (cont)</a:t>
            </a:r>
            <a:endParaRPr lang="pt-BR"/>
          </a:p>
        </p:txBody>
      </p:sp>
      <p:sp>
        <p:nvSpPr>
          <p:cNvPr id="2337795" name="Rectangle 3"/>
          <p:cNvSpPr>
            <a:spLocks noGrp="1" noChangeArrowheads="1"/>
          </p:cNvSpPr>
          <p:nvPr>
            <p:ph type="body" idx="1"/>
          </p:nvPr>
        </p:nvSpPr>
        <p:spPr/>
        <p:txBody>
          <a:bodyPr/>
          <a:lstStyle/>
          <a:p>
            <a:endParaRPr lang="pt-BR"/>
          </a:p>
        </p:txBody>
      </p:sp>
      <p:grpSp>
        <p:nvGrpSpPr>
          <p:cNvPr id="2337800" name="Group 8"/>
          <p:cNvGrpSpPr>
            <a:grpSpLocks/>
          </p:cNvGrpSpPr>
          <p:nvPr/>
        </p:nvGrpSpPr>
        <p:grpSpPr bwMode="auto">
          <a:xfrm>
            <a:off x="533400" y="2192338"/>
            <a:ext cx="8077200" cy="3751262"/>
            <a:chOff x="-3" y="-3"/>
            <a:chExt cx="2988" cy="1847"/>
          </a:xfrm>
        </p:grpSpPr>
        <p:grpSp>
          <p:nvGrpSpPr>
            <p:cNvPr id="2337798" name="Group 6"/>
            <p:cNvGrpSpPr>
              <a:grpSpLocks/>
            </p:cNvGrpSpPr>
            <p:nvPr/>
          </p:nvGrpSpPr>
          <p:grpSpPr bwMode="auto">
            <a:xfrm>
              <a:off x="0" y="0"/>
              <a:ext cx="2982" cy="1841"/>
              <a:chOff x="0" y="0"/>
              <a:chExt cx="2982" cy="1841"/>
            </a:xfrm>
          </p:grpSpPr>
          <p:sp>
            <p:nvSpPr>
              <p:cNvPr id="2337796" name="Rectangle 4"/>
              <p:cNvSpPr>
                <a:spLocks noChangeArrowheads="1"/>
              </p:cNvSpPr>
              <p:nvPr/>
            </p:nvSpPr>
            <p:spPr bwMode="auto">
              <a:xfrm>
                <a:off x="28" y="0"/>
                <a:ext cx="2926" cy="1841"/>
              </a:xfrm>
              <a:prstGeom prst="rect">
                <a:avLst/>
              </a:prstGeom>
              <a:noFill/>
              <a:ln w="9525">
                <a:noFill/>
                <a:miter lim="800000"/>
                <a:headEnd/>
                <a:tailEnd/>
              </a:ln>
              <a:effectLst/>
            </p:spPr>
            <p:txBody>
              <a:bodyPr lIns="90000" tIns="46800" rIns="90000" bIns="46800"/>
              <a:lstStyle/>
              <a:p>
                <a:pPr algn="just">
                  <a:spcBef>
                    <a:spcPct val="0"/>
                  </a:spcBef>
                  <a:buFontTx/>
                  <a:buNone/>
                </a:pPr>
                <a:r>
                  <a:rPr lang="pt-BR" sz="1800">
                    <a:latin typeface="Courier New" pitchFamily="49" charset="0"/>
                    <a:cs typeface="Courier New" pitchFamily="49" charset="0"/>
                  </a:rPr>
                  <a:t>public class Aluno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private Set&lt;Participacao&gt; participacoes;</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public boolean adicionarParticipacao(Participacao p){</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public boolean removerParticipacao(Participacao p)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  }</a:t>
                </a:r>
                <a:endParaRPr lang="pt-BR" sz="1800">
                  <a:latin typeface="Swiss911 UCm BT" charset="0"/>
                  <a:cs typeface="Times New Roman" pitchFamily="18" charset="0"/>
                </a:endParaRPr>
              </a:p>
              <a:p>
                <a:pPr algn="just" eaLnBrk="0" hangingPunct="0">
                  <a:spcBef>
                    <a:spcPct val="0"/>
                  </a:spcBef>
                  <a:buFontTx/>
                  <a:buNone/>
                </a:pPr>
                <a:r>
                  <a:rPr lang="pt-BR" sz="1800">
                    <a:latin typeface="Courier New" pitchFamily="49" charset="0"/>
                    <a:cs typeface="Courier New" pitchFamily="49" charset="0"/>
                  </a:rPr>
                  <a:t>}</a:t>
                </a:r>
                <a:endParaRPr lang="pt-BR" sz="1800">
                  <a:latin typeface="Swiss911 UCm BT" charset="0"/>
                  <a:cs typeface="Times New Roman" pitchFamily="18" charset="0"/>
                </a:endParaRPr>
              </a:p>
              <a:p>
                <a:pPr algn="just" eaLnBrk="0" hangingPunct="0">
                  <a:spcBef>
                    <a:spcPct val="0"/>
                  </a:spcBef>
                  <a:buFontTx/>
                  <a:buNone/>
                </a:pPr>
                <a:endParaRPr lang="pt-BR" sz="2800"/>
              </a:p>
            </p:txBody>
          </p:sp>
          <p:sp>
            <p:nvSpPr>
              <p:cNvPr id="2337797" name="Rectangle 5"/>
              <p:cNvSpPr>
                <a:spLocks noChangeArrowheads="1"/>
              </p:cNvSpPr>
              <p:nvPr/>
            </p:nvSpPr>
            <p:spPr bwMode="auto">
              <a:xfrm>
                <a:off x="0" y="0"/>
                <a:ext cx="2982" cy="1841"/>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sp>
          <p:nvSpPr>
            <p:cNvPr id="2337799" name="Rectangle 7"/>
            <p:cNvSpPr>
              <a:spLocks noChangeArrowheads="1"/>
            </p:cNvSpPr>
            <p:nvPr/>
          </p:nvSpPr>
          <p:spPr bwMode="auto">
            <a:xfrm>
              <a:off x="-3" y="-3"/>
              <a:ext cx="2988" cy="1847"/>
            </a:xfrm>
            <a:prstGeom prst="rect">
              <a:avLst/>
            </a:prstGeom>
            <a:noFill/>
            <a:ln w="9525">
              <a:solidFill>
                <a:srgbClr val="A0A0A0"/>
              </a:solidFill>
              <a:miter lim="800000"/>
              <a:headEnd/>
              <a:tailEnd/>
            </a:ln>
            <a:effectLst/>
          </p:spPr>
          <p:txBody>
            <a:bodyPr lIns="90000" tIns="46800" rIns="90000" bIns="46800">
              <a:spAutoFit/>
            </a:bodyPr>
            <a:lstStyle/>
            <a:p>
              <a:endParaRPr lang="pt-B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Rodapé 4"/>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5"/>
          <p:cNvSpPr>
            <a:spLocks noGrp="1"/>
          </p:cNvSpPr>
          <p:nvPr>
            <p:ph type="sldNum" sz="quarter" idx="11"/>
          </p:nvPr>
        </p:nvSpPr>
        <p:spPr/>
        <p:txBody>
          <a:bodyPr/>
          <a:lstStyle/>
          <a:p>
            <a:fld id="{2E53ABDC-258C-45C4-9894-55A62B44A2E6}" type="slidenum">
              <a:rPr lang="pt-BR"/>
              <a:pPr/>
              <a:t>36</a:t>
            </a:fld>
            <a:endParaRPr lang="pt-BR"/>
          </a:p>
        </p:txBody>
      </p:sp>
      <p:sp>
        <p:nvSpPr>
          <p:cNvPr id="2203650" name="Rectangle 2"/>
          <p:cNvSpPr>
            <a:spLocks noGrp="1" noChangeArrowheads="1"/>
          </p:cNvSpPr>
          <p:nvPr>
            <p:ph type="title"/>
          </p:nvPr>
        </p:nvSpPr>
        <p:spPr/>
        <p:txBody>
          <a:bodyPr/>
          <a:lstStyle/>
          <a:p>
            <a:r>
              <a:rPr lang="en-US"/>
              <a:t>Conectividade </a:t>
            </a:r>
            <a:r>
              <a:rPr lang="pt-BR"/>
              <a:t>N:M</a:t>
            </a:r>
            <a:endParaRPr lang="en-US"/>
          </a:p>
        </p:txBody>
      </p:sp>
      <p:pic>
        <p:nvPicPr>
          <p:cNvPr id="2203651" name="Picture 3" descr="Figura_08_13"/>
          <p:cNvPicPr>
            <a:picLocks noGrp="1" noChangeAspect="1" noChangeArrowheads="1"/>
          </p:cNvPicPr>
          <p:nvPr>
            <p:ph sz="half" idx="2"/>
          </p:nvPr>
        </p:nvPicPr>
        <p:blipFill>
          <a:blip r:embed="rId3" cstate="print"/>
          <a:srcRect/>
          <a:stretch>
            <a:fillRect/>
          </a:stretch>
        </p:blipFill>
        <p:spPr>
          <a:xfrm>
            <a:off x="539750" y="1755775"/>
            <a:ext cx="8075613" cy="3806825"/>
          </a:xfrm>
          <a:noFill/>
          <a:ln/>
        </p:spPr>
      </p:pic>
      <p:sp>
        <p:nvSpPr>
          <p:cNvPr id="2203653" name="Rectangle 5"/>
          <p:cNvSpPr>
            <a:spLocks noChangeArrowheads="1"/>
          </p:cNvSpPr>
          <p:nvPr/>
        </p:nvSpPr>
        <p:spPr bwMode="auto">
          <a:xfrm>
            <a:off x="7194550" y="5064125"/>
            <a:ext cx="1263650" cy="346075"/>
          </a:xfrm>
          <a:prstGeom prst="rect">
            <a:avLst/>
          </a:prstGeom>
          <a:solidFill>
            <a:srgbClr val="FFFF99"/>
          </a:solidFill>
          <a:ln w="9525">
            <a:solidFill>
              <a:schemeClr val="tx1"/>
            </a:solidFill>
            <a:miter lim="800000"/>
            <a:headEnd/>
            <a:tailEnd/>
          </a:ln>
          <a:effectLst/>
        </p:spPr>
        <p:txBody>
          <a:bodyPr wrap="none" lIns="90000" tIns="46800" rIns="90000" bIns="46800" anchor="ctr">
            <a:spAutoFit/>
          </a:bodyPr>
          <a:lstStyle/>
          <a:p>
            <a:pPr algn="ctr">
              <a:buFontTx/>
              <a:buNone/>
            </a:pPr>
            <a:r>
              <a:rPr lang="en-US" sz="1600"/>
              <a:t>refinamento</a:t>
            </a:r>
            <a:endParaRPr lang="pt-BR" sz="1600"/>
          </a:p>
        </p:txBody>
      </p:sp>
      <p:sp>
        <p:nvSpPr>
          <p:cNvPr id="2203654" name="Rectangle 6"/>
          <p:cNvSpPr>
            <a:spLocks noChangeArrowheads="1"/>
          </p:cNvSpPr>
          <p:nvPr/>
        </p:nvSpPr>
        <p:spPr bwMode="auto">
          <a:xfrm>
            <a:off x="7554913" y="2943225"/>
            <a:ext cx="842962" cy="346075"/>
          </a:xfrm>
          <a:prstGeom prst="rect">
            <a:avLst/>
          </a:prstGeom>
          <a:solidFill>
            <a:srgbClr val="FFFF99"/>
          </a:solidFill>
          <a:ln w="9525">
            <a:solidFill>
              <a:schemeClr val="tx1"/>
            </a:solidFill>
            <a:miter lim="800000"/>
            <a:headEnd/>
            <a:tailEnd/>
          </a:ln>
          <a:effectLst/>
        </p:spPr>
        <p:txBody>
          <a:bodyPr wrap="none" lIns="90000" tIns="46800" rIns="90000" bIns="46800" anchor="ctr">
            <a:spAutoFit/>
          </a:bodyPr>
          <a:lstStyle/>
          <a:p>
            <a:pPr algn="ctr">
              <a:buFontTx/>
              <a:buNone/>
            </a:pPr>
            <a:r>
              <a:rPr lang="en-US" sz="1600"/>
              <a:t>original</a:t>
            </a:r>
            <a:endParaRPr lang="pt-BR" sz="16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4"/>
          <p:cNvSpPr>
            <a:spLocks noGrp="1"/>
          </p:cNvSpPr>
          <p:nvPr>
            <p:ph type="sldNum" sz="quarter" idx="11"/>
          </p:nvPr>
        </p:nvSpPr>
        <p:spPr/>
        <p:txBody>
          <a:bodyPr/>
          <a:lstStyle/>
          <a:p>
            <a:fld id="{94C821B7-9E40-4455-BA94-55DC259658FE}" type="slidenum">
              <a:rPr lang="pt-BR"/>
              <a:pPr/>
              <a:t>37</a:t>
            </a:fld>
            <a:endParaRPr lang="pt-BR"/>
          </a:p>
        </p:txBody>
      </p:sp>
      <p:pic>
        <p:nvPicPr>
          <p:cNvPr id="2205698" name="Picture 2" descr="Figura_08_14"/>
          <p:cNvPicPr>
            <a:picLocks noGrp="1" noChangeAspect="1" noChangeArrowheads="1"/>
          </p:cNvPicPr>
          <p:nvPr>
            <p:ph idx="1"/>
          </p:nvPr>
        </p:nvPicPr>
        <p:blipFill>
          <a:blip r:embed="rId3" cstate="print"/>
          <a:srcRect/>
          <a:stretch>
            <a:fillRect/>
          </a:stretch>
        </p:blipFill>
        <p:spPr>
          <a:xfrm>
            <a:off x="323850" y="2119313"/>
            <a:ext cx="8453438" cy="3981450"/>
          </a:xfrm>
          <a:noFill/>
          <a:ln/>
        </p:spPr>
      </p:pic>
      <p:sp>
        <p:nvSpPr>
          <p:cNvPr id="2205699" name="Rectangle 3"/>
          <p:cNvSpPr>
            <a:spLocks noGrp="1" noChangeArrowheads="1"/>
          </p:cNvSpPr>
          <p:nvPr>
            <p:ph type="title"/>
          </p:nvPr>
        </p:nvSpPr>
        <p:spPr/>
        <p:txBody>
          <a:bodyPr/>
          <a:lstStyle/>
          <a:p>
            <a:r>
              <a:rPr lang="en-US"/>
              <a:t>Implementação</a:t>
            </a:r>
            <a:r>
              <a:rPr lang="pt-BR"/>
              <a:t> de </a:t>
            </a:r>
            <a:r>
              <a:rPr lang="en-US"/>
              <a:t>c</a:t>
            </a:r>
            <a:r>
              <a:rPr lang="pt-BR"/>
              <a:t>lasses </a:t>
            </a:r>
            <a:r>
              <a:rPr lang="en-US"/>
              <a:t>a</a:t>
            </a:r>
            <a:r>
              <a:rPr lang="pt-BR"/>
              <a:t>ssociativas</a:t>
            </a:r>
            <a:endParaRPr lang="en-US"/>
          </a:p>
        </p:txBody>
      </p:sp>
      <p:sp>
        <p:nvSpPr>
          <p:cNvPr id="2205701" name="Rectangle 5"/>
          <p:cNvSpPr>
            <a:spLocks noChangeArrowheads="1"/>
          </p:cNvSpPr>
          <p:nvPr/>
        </p:nvSpPr>
        <p:spPr bwMode="auto">
          <a:xfrm>
            <a:off x="7391400" y="5638800"/>
            <a:ext cx="1263650" cy="346075"/>
          </a:xfrm>
          <a:prstGeom prst="rect">
            <a:avLst/>
          </a:prstGeom>
          <a:solidFill>
            <a:srgbClr val="FFFF99"/>
          </a:solidFill>
          <a:ln w="9525">
            <a:solidFill>
              <a:schemeClr val="tx1"/>
            </a:solidFill>
            <a:miter lim="800000"/>
            <a:headEnd/>
            <a:tailEnd/>
          </a:ln>
          <a:effectLst/>
        </p:spPr>
        <p:txBody>
          <a:bodyPr wrap="none" lIns="90000" tIns="46800" rIns="90000" bIns="46800" anchor="ctr">
            <a:spAutoFit/>
          </a:bodyPr>
          <a:lstStyle/>
          <a:p>
            <a:pPr algn="ctr">
              <a:buFontTx/>
              <a:buNone/>
            </a:pPr>
            <a:r>
              <a:rPr lang="en-US" sz="1600"/>
              <a:t>refinamento</a:t>
            </a:r>
            <a:endParaRPr lang="pt-BR" sz="1600"/>
          </a:p>
        </p:txBody>
      </p:sp>
      <p:sp>
        <p:nvSpPr>
          <p:cNvPr id="2205702" name="Rectangle 6"/>
          <p:cNvSpPr>
            <a:spLocks noChangeArrowheads="1"/>
          </p:cNvSpPr>
          <p:nvPr/>
        </p:nvSpPr>
        <p:spPr bwMode="auto">
          <a:xfrm>
            <a:off x="3276600" y="5638800"/>
            <a:ext cx="842963" cy="346075"/>
          </a:xfrm>
          <a:prstGeom prst="rect">
            <a:avLst/>
          </a:prstGeom>
          <a:solidFill>
            <a:srgbClr val="FFFF99"/>
          </a:solidFill>
          <a:ln w="9525">
            <a:solidFill>
              <a:schemeClr val="tx1"/>
            </a:solidFill>
            <a:miter lim="800000"/>
            <a:headEnd/>
            <a:tailEnd/>
          </a:ln>
          <a:effectLst/>
        </p:spPr>
        <p:txBody>
          <a:bodyPr wrap="none" lIns="90000" tIns="46800" rIns="90000" bIns="46800" anchor="ctr">
            <a:spAutoFit/>
          </a:bodyPr>
          <a:lstStyle/>
          <a:p>
            <a:pPr algn="ctr">
              <a:buFontTx/>
              <a:buNone/>
            </a:pPr>
            <a:r>
              <a:rPr lang="en-US" sz="1600"/>
              <a:t>original</a:t>
            </a:r>
            <a:endParaRPr lang="pt-BR" sz="1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2258" name="Rectangle 2"/>
          <p:cNvSpPr>
            <a:spLocks noGrp="1" noChangeArrowheads="1"/>
          </p:cNvSpPr>
          <p:nvPr>
            <p:ph type="ctrTitle"/>
          </p:nvPr>
        </p:nvSpPr>
        <p:spPr>
          <a:xfrm>
            <a:off x="1258888" y="3860800"/>
            <a:ext cx="7129462" cy="1800225"/>
          </a:xfrm>
        </p:spPr>
        <p:txBody>
          <a:bodyPr/>
          <a:lstStyle/>
          <a:p>
            <a:r>
              <a:rPr lang="en-US" sz="3200"/>
              <a:t>8.5	Herança</a:t>
            </a:r>
          </a:p>
        </p:txBody>
      </p:sp>
      <p:sp>
        <p:nvSpPr>
          <p:cNvPr id="2272259" name="Rectangle 3"/>
          <p:cNvSpPr>
            <a:spLocks noGrp="1" noChangeArrowheads="1"/>
          </p:cNvSpPr>
          <p:nvPr>
            <p:ph type="subTitle" idx="1"/>
          </p:nvPr>
        </p:nvSpPr>
        <p:spPr/>
        <p:txBody>
          <a:bodyPr/>
          <a:lstStyle/>
          <a:p>
            <a:r>
              <a:rPr lang="en-US"/>
              <a:t> </a:t>
            </a:r>
          </a:p>
        </p:txBody>
      </p:sp>
      <p:graphicFrame>
        <p:nvGraphicFramePr>
          <p:cNvPr id="2367488" name="Object 1024"/>
          <p:cNvGraphicFramePr>
            <a:graphicFrameLocks noChangeAspect="1"/>
          </p:cNvGraphicFramePr>
          <p:nvPr/>
        </p:nvGraphicFramePr>
        <p:xfrm>
          <a:off x="2700338" y="981075"/>
          <a:ext cx="3276600" cy="2503488"/>
        </p:xfrm>
        <a:graphic>
          <a:graphicData uri="http://schemas.openxmlformats.org/presentationml/2006/ole">
            <p:oleObj spid="_x0000_s2367488" name="Clip" r:id="rId4" imgW="2286000" imgH="1259640"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F60DE49F-4529-416B-A51E-C7CBAA14979F}" type="slidenum">
              <a:rPr lang="pt-BR"/>
              <a:pPr/>
              <a:t>39</a:t>
            </a:fld>
            <a:endParaRPr lang="pt-BR"/>
          </a:p>
        </p:txBody>
      </p:sp>
      <p:sp>
        <p:nvSpPr>
          <p:cNvPr id="2339842" name="Rectangle 2"/>
          <p:cNvSpPr>
            <a:spLocks noGrp="1" noChangeArrowheads="1"/>
          </p:cNvSpPr>
          <p:nvPr>
            <p:ph type="title"/>
          </p:nvPr>
        </p:nvSpPr>
        <p:spPr/>
        <p:txBody>
          <a:bodyPr/>
          <a:lstStyle/>
          <a:p>
            <a:r>
              <a:rPr lang="en-US"/>
              <a:t>Relacionamento de Herança</a:t>
            </a:r>
            <a:endParaRPr lang="pt-BR"/>
          </a:p>
        </p:txBody>
      </p:sp>
      <p:sp>
        <p:nvSpPr>
          <p:cNvPr id="2339843" name="Rectangle 3"/>
          <p:cNvSpPr>
            <a:spLocks noGrp="1" noChangeArrowheads="1"/>
          </p:cNvSpPr>
          <p:nvPr>
            <p:ph type="body" idx="1"/>
          </p:nvPr>
        </p:nvSpPr>
        <p:spPr/>
        <p:txBody>
          <a:bodyPr/>
          <a:lstStyle/>
          <a:p>
            <a:r>
              <a:rPr lang="pt-BR"/>
              <a:t>Na modelagem de classes de projeto, há diversos aspectos relacionados ao de </a:t>
            </a:r>
            <a:r>
              <a:rPr lang="pt-BR" b="1" i="1"/>
              <a:t>relacionamento de herança</a:t>
            </a:r>
            <a:r>
              <a:rPr lang="pt-BR"/>
              <a:t>.</a:t>
            </a:r>
          </a:p>
          <a:p>
            <a:pPr lvl="1"/>
            <a:r>
              <a:rPr lang="pt-BR"/>
              <a:t>Tipos de herança</a:t>
            </a:r>
          </a:p>
          <a:p>
            <a:pPr lvl="1"/>
            <a:r>
              <a:rPr lang="pt-BR"/>
              <a:t>Classes abstratas</a:t>
            </a:r>
          </a:p>
          <a:p>
            <a:pPr lvl="1"/>
            <a:r>
              <a:rPr lang="pt-BR"/>
              <a:t>Operações abstratas</a:t>
            </a:r>
          </a:p>
          <a:p>
            <a:pPr lvl="1"/>
            <a:r>
              <a:rPr lang="pt-BR"/>
              <a:t>Operações polimórficas</a:t>
            </a:r>
          </a:p>
          <a:p>
            <a:pPr lvl="1"/>
            <a:r>
              <a:rPr lang="pt-BR"/>
              <a:t>Interfaces</a:t>
            </a:r>
          </a:p>
          <a:p>
            <a:pPr lvl="1"/>
            <a:r>
              <a:rPr lang="pt-BR"/>
              <a:t>Acoplamentos concreto e abstrato</a:t>
            </a:r>
          </a:p>
          <a:p>
            <a:pPr lvl="1"/>
            <a:r>
              <a:rPr lang="pt-BR"/>
              <a:t>Reuso através de delegação e através de generalização</a:t>
            </a:r>
          </a:p>
          <a:p>
            <a:pPr lvl="1"/>
            <a:r>
              <a:rPr lang="pt-BR"/>
              <a:t>Classificação dinâmica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7891E583-0CCC-4BB4-9469-F000D54C96A0}" type="slidenum">
              <a:rPr lang="pt-BR"/>
              <a:pPr/>
              <a:t>4</a:t>
            </a:fld>
            <a:endParaRPr lang="pt-BR"/>
          </a:p>
        </p:txBody>
      </p:sp>
      <p:sp>
        <p:nvSpPr>
          <p:cNvPr id="2161666" name="Rectangle 2"/>
          <p:cNvSpPr>
            <a:spLocks noGrp="1" noChangeArrowheads="1"/>
          </p:cNvSpPr>
          <p:nvPr>
            <p:ph type="title"/>
          </p:nvPr>
        </p:nvSpPr>
        <p:spPr/>
        <p:txBody>
          <a:bodyPr/>
          <a:lstStyle/>
          <a:p>
            <a:r>
              <a:rPr lang="pt-BR"/>
              <a:t>Introdução</a:t>
            </a:r>
          </a:p>
        </p:txBody>
      </p:sp>
      <p:sp>
        <p:nvSpPr>
          <p:cNvPr id="2161667" name="Rectangle 3"/>
          <p:cNvSpPr>
            <a:spLocks noGrp="1" noChangeArrowheads="1"/>
          </p:cNvSpPr>
          <p:nvPr>
            <p:ph type="body" idx="1"/>
          </p:nvPr>
        </p:nvSpPr>
        <p:spPr/>
        <p:txBody>
          <a:bodyPr/>
          <a:lstStyle/>
          <a:p>
            <a:r>
              <a:rPr lang="pt-BR"/>
              <a:t>O </a:t>
            </a:r>
            <a:r>
              <a:rPr lang="pt-BR" b="1"/>
              <a:t>modelo de classes de projeto</a:t>
            </a:r>
            <a:r>
              <a:rPr lang="pt-BR"/>
              <a:t> é resultante de refinamentos no modelo de classes de </a:t>
            </a:r>
            <a:r>
              <a:rPr lang="en-US"/>
              <a:t>análise</a:t>
            </a:r>
            <a:r>
              <a:rPr lang="pt-BR"/>
              <a:t>.</a:t>
            </a:r>
          </a:p>
          <a:p>
            <a:r>
              <a:rPr lang="pt-BR"/>
              <a:t>Esse modelo é construído em paralelo com o </a:t>
            </a:r>
            <a:r>
              <a:rPr lang="pt-BR" b="1"/>
              <a:t>modelo de interações</a:t>
            </a:r>
            <a:r>
              <a:rPr lang="pt-BR"/>
              <a:t>.</a:t>
            </a:r>
          </a:p>
          <a:p>
            <a:pPr lvl="1"/>
            <a:r>
              <a:rPr lang="pt-BR"/>
              <a:t>A construção do MI gera </a:t>
            </a:r>
            <a:r>
              <a:rPr lang="en-US"/>
              <a:t>informações</a:t>
            </a:r>
            <a:r>
              <a:rPr lang="pt-BR"/>
              <a:t> para a </a:t>
            </a:r>
            <a:r>
              <a:rPr lang="en-US"/>
              <a:t>transformação do </a:t>
            </a:r>
            <a:r>
              <a:rPr lang="en-US" u="sng"/>
              <a:t>modelo de classes de análise</a:t>
            </a:r>
            <a:r>
              <a:rPr lang="en-US"/>
              <a:t> no </a:t>
            </a:r>
            <a:r>
              <a:rPr lang="pt-BR" u="sng"/>
              <a:t>modelos de classes de </a:t>
            </a:r>
            <a:r>
              <a:rPr lang="en-US" u="sng"/>
              <a:t>projeto</a:t>
            </a:r>
            <a:r>
              <a:rPr lang="pt-BR"/>
              <a:t>.</a:t>
            </a:r>
          </a:p>
          <a:p>
            <a:r>
              <a:rPr lang="pt-BR"/>
              <a:t>O modelo de classes de projeto contém detalhes úteis para a </a:t>
            </a:r>
            <a:r>
              <a:rPr lang="pt-BR" b="1"/>
              <a:t>implementação</a:t>
            </a:r>
            <a:r>
              <a:rPr lang="pt-BR"/>
              <a:t> das classes nele contidas.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58B2948A-01D0-49EF-9567-0889268ACB29}" type="slidenum">
              <a:rPr lang="pt-BR"/>
              <a:pPr/>
              <a:t>40</a:t>
            </a:fld>
            <a:endParaRPr lang="pt-BR"/>
          </a:p>
        </p:txBody>
      </p:sp>
      <p:sp>
        <p:nvSpPr>
          <p:cNvPr id="2340866" name="Rectangle 2"/>
          <p:cNvSpPr>
            <a:spLocks noGrp="1" noChangeArrowheads="1"/>
          </p:cNvSpPr>
          <p:nvPr>
            <p:ph type="title"/>
          </p:nvPr>
        </p:nvSpPr>
        <p:spPr/>
        <p:txBody>
          <a:bodyPr/>
          <a:lstStyle/>
          <a:p>
            <a:r>
              <a:rPr lang="en-US"/>
              <a:t>Tipos de herança</a:t>
            </a:r>
            <a:endParaRPr lang="pt-BR"/>
          </a:p>
        </p:txBody>
      </p:sp>
      <p:sp>
        <p:nvSpPr>
          <p:cNvPr id="2340867" name="Rectangle 3"/>
          <p:cNvSpPr>
            <a:spLocks noGrp="1" noChangeArrowheads="1"/>
          </p:cNvSpPr>
          <p:nvPr>
            <p:ph type="body" idx="1"/>
          </p:nvPr>
        </p:nvSpPr>
        <p:spPr/>
        <p:txBody>
          <a:bodyPr/>
          <a:lstStyle/>
          <a:p>
            <a:r>
              <a:rPr lang="en-US"/>
              <a:t>Com relação à quantidade de superclasses que certa classe pode ter. </a:t>
            </a:r>
          </a:p>
          <a:p>
            <a:pPr lvl="1"/>
            <a:r>
              <a:rPr lang="en-US" b="1" i="1"/>
              <a:t>herança múltipla</a:t>
            </a:r>
          </a:p>
          <a:p>
            <a:pPr lvl="1"/>
            <a:r>
              <a:rPr lang="en-US" b="1" i="1"/>
              <a:t>herança simples</a:t>
            </a:r>
          </a:p>
          <a:p>
            <a:r>
              <a:rPr lang="en-US"/>
              <a:t>Com relação à forma de reutilização envolvida. </a:t>
            </a:r>
          </a:p>
          <a:p>
            <a:pPr lvl="1"/>
            <a:r>
              <a:rPr lang="pt-BR"/>
              <a:t>Na </a:t>
            </a:r>
            <a:r>
              <a:rPr lang="pt-BR" b="1" i="1"/>
              <a:t>herança de implementação</a:t>
            </a:r>
            <a:r>
              <a:rPr lang="pt-BR"/>
              <a:t>, uma classe reusa alguma implementação de um “ancestral”.</a:t>
            </a:r>
            <a:endParaRPr lang="en-US"/>
          </a:p>
          <a:p>
            <a:pPr lvl="1"/>
            <a:r>
              <a:rPr lang="pt-BR"/>
              <a:t>Na </a:t>
            </a:r>
            <a:r>
              <a:rPr lang="pt-BR" b="1" i="1"/>
              <a:t>herança de interface</a:t>
            </a:r>
            <a:r>
              <a:rPr lang="pt-BR" b="1"/>
              <a:t>, </a:t>
            </a:r>
            <a:r>
              <a:rPr lang="pt-BR"/>
              <a:t>uma classe reusa a </a:t>
            </a:r>
            <a:r>
              <a:rPr lang="pt-BR" u="sng"/>
              <a:t>interface</a:t>
            </a:r>
            <a:r>
              <a:rPr lang="pt-BR"/>
              <a:t> </a:t>
            </a:r>
            <a:r>
              <a:rPr lang="en-US"/>
              <a:t>(conjunto das assinaturas de operações) </a:t>
            </a:r>
            <a:r>
              <a:rPr lang="pt-BR"/>
              <a:t>de um “ancestral” e se compromete a implementar essa interface.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FDFBBE3F-E86D-422E-B6F7-07C444BDBFCB}" type="slidenum">
              <a:rPr lang="pt-BR"/>
              <a:pPr/>
              <a:t>41</a:t>
            </a:fld>
            <a:endParaRPr lang="pt-BR"/>
          </a:p>
        </p:txBody>
      </p:sp>
      <p:sp>
        <p:nvSpPr>
          <p:cNvPr id="2209794" name="Rectangle 2"/>
          <p:cNvSpPr>
            <a:spLocks noGrp="1" noChangeArrowheads="1"/>
          </p:cNvSpPr>
          <p:nvPr>
            <p:ph type="title"/>
          </p:nvPr>
        </p:nvSpPr>
        <p:spPr/>
        <p:txBody>
          <a:bodyPr/>
          <a:lstStyle/>
          <a:p>
            <a:r>
              <a:rPr lang="pt-BR"/>
              <a:t>Classes </a:t>
            </a:r>
            <a:r>
              <a:rPr lang="en-US"/>
              <a:t>a</a:t>
            </a:r>
            <a:r>
              <a:rPr lang="pt-BR"/>
              <a:t>bstratas</a:t>
            </a:r>
          </a:p>
        </p:txBody>
      </p:sp>
      <p:sp>
        <p:nvSpPr>
          <p:cNvPr id="2209795" name="Rectangle 3"/>
          <p:cNvSpPr>
            <a:spLocks noGrp="1" noChangeArrowheads="1"/>
          </p:cNvSpPr>
          <p:nvPr>
            <p:ph type="body" idx="1"/>
          </p:nvPr>
        </p:nvSpPr>
        <p:spPr>
          <a:xfrm>
            <a:off x="457200" y="1600200"/>
            <a:ext cx="8382000" cy="4525963"/>
          </a:xfrm>
        </p:spPr>
        <p:txBody>
          <a:bodyPr/>
          <a:lstStyle/>
          <a:p>
            <a:pPr>
              <a:lnSpc>
                <a:spcPct val="90000"/>
              </a:lnSpc>
            </a:pPr>
            <a:r>
              <a:rPr lang="pt-BR"/>
              <a:t>Usualmente, a existência de uma classe se justifica pelo fato de haver a possibilidade de gerar instâncias a partir da mesma.</a:t>
            </a:r>
          </a:p>
          <a:p>
            <a:pPr lvl="1">
              <a:lnSpc>
                <a:spcPct val="90000"/>
              </a:lnSpc>
            </a:pPr>
            <a:r>
              <a:rPr lang="pt-BR"/>
              <a:t>Essas classes são chamadas de </a:t>
            </a:r>
            <a:r>
              <a:rPr lang="pt-BR" b="1"/>
              <a:t>classes concretas</a:t>
            </a:r>
            <a:r>
              <a:rPr lang="pt-BR"/>
              <a:t>.</a:t>
            </a:r>
          </a:p>
          <a:p>
            <a:pPr>
              <a:lnSpc>
                <a:spcPct val="90000"/>
              </a:lnSpc>
            </a:pPr>
            <a:r>
              <a:rPr lang="pt-BR"/>
              <a:t>No entanto, podem existir classes que não geram instâncias </a:t>
            </a:r>
            <a:r>
              <a:rPr lang="en-US"/>
              <a:t>“</a:t>
            </a:r>
            <a:r>
              <a:rPr lang="pt-BR"/>
              <a:t>diretamente</a:t>
            </a:r>
            <a:r>
              <a:rPr lang="en-US"/>
              <a:t>”</a:t>
            </a:r>
            <a:r>
              <a:rPr lang="pt-BR"/>
              <a:t>.</a:t>
            </a:r>
          </a:p>
          <a:p>
            <a:pPr lvl="1">
              <a:lnSpc>
                <a:spcPct val="90000"/>
              </a:lnSpc>
            </a:pPr>
            <a:r>
              <a:rPr lang="pt-BR"/>
              <a:t>Essas classes são chamadas de </a:t>
            </a:r>
            <a:r>
              <a:rPr lang="pt-BR" b="1"/>
              <a:t>classes abstratas</a:t>
            </a:r>
            <a:r>
              <a:rPr lang="pt-BR"/>
              <a:t>.</a:t>
            </a:r>
            <a:endParaRPr lang="en-US"/>
          </a:p>
          <a:p>
            <a:pPr>
              <a:lnSpc>
                <a:spcPct val="90000"/>
              </a:lnSpc>
            </a:pPr>
            <a:r>
              <a:rPr lang="pt-BR"/>
              <a:t>Classes abstratas são </a:t>
            </a:r>
            <a:r>
              <a:rPr lang="en-US"/>
              <a:t>usadas</a:t>
            </a:r>
            <a:r>
              <a:rPr lang="pt-BR"/>
              <a:t> para organizar hierarquia</a:t>
            </a:r>
            <a:r>
              <a:rPr lang="en-US"/>
              <a:t>s</a:t>
            </a:r>
            <a:r>
              <a:rPr lang="pt-BR"/>
              <a:t> gen/spec.</a:t>
            </a:r>
          </a:p>
          <a:p>
            <a:pPr lvl="1">
              <a:lnSpc>
                <a:spcPct val="90000"/>
              </a:lnSpc>
            </a:pPr>
            <a:r>
              <a:rPr lang="pt-BR"/>
              <a:t>Propriedades comuns a diversas classes podem ser organizadas e definidas em uma classe abstrata a partir da qual as primeiras herdam.</a:t>
            </a:r>
          </a:p>
          <a:p>
            <a:pPr>
              <a:lnSpc>
                <a:spcPct val="90000"/>
              </a:lnSpc>
            </a:pPr>
            <a:r>
              <a:rPr lang="pt-BR"/>
              <a:t>Também propiciam a implementação do </a:t>
            </a:r>
            <a:r>
              <a:rPr lang="pt-BR" b="1"/>
              <a:t>princípio do polimorfismo</a:t>
            </a:r>
            <a:r>
              <a:rPr lang="pt-B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1B8A48C0-8AFA-4B65-AE64-E53FC63D7903}" type="slidenum">
              <a:rPr lang="pt-BR"/>
              <a:pPr/>
              <a:t>42</a:t>
            </a:fld>
            <a:endParaRPr lang="pt-BR"/>
          </a:p>
        </p:txBody>
      </p:sp>
      <p:sp>
        <p:nvSpPr>
          <p:cNvPr id="2211842" name="Rectangle 2"/>
          <p:cNvSpPr>
            <a:spLocks noGrp="1" noChangeArrowheads="1"/>
          </p:cNvSpPr>
          <p:nvPr>
            <p:ph type="title"/>
          </p:nvPr>
        </p:nvSpPr>
        <p:spPr/>
        <p:txBody>
          <a:bodyPr/>
          <a:lstStyle/>
          <a:p>
            <a:r>
              <a:rPr lang="pt-BR"/>
              <a:t>Classes </a:t>
            </a:r>
            <a:r>
              <a:rPr lang="en-US"/>
              <a:t>a</a:t>
            </a:r>
            <a:r>
              <a:rPr lang="pt-BR"/>
              <a:t>bstratas</a:t>
            </a:r>
            <a:r>
              <a:rPr lang="en-US"/>
              <a:t> (cont)</a:t>
            </a:r>
          </a:p>
        </p:txBody>
      </p:sp>
      <p:pic>
        <p:nvPicPr>
          <p:cNvPr id="2211845" name="Picture 5" descr="E:\paps2a\Figs-2a edicao\jpg\Figura_08_16.jpg"/>
          <p:cNvPicPr>
            <a:picLocks noChangeAspect="1" noChangeArrowheads="1"/>
          </p:cNvPicPr>
          <p:nvPr/>
        </p:nvPicPr>
        <p:blipFill>
          <a:blip r:embed="rId3" cstate="print"/>
          <a:srcRect/>
          <a:stretch>
            <a:fillRect/>
          </a:stretch>
        </p:blipFill>
        <p:spPr bwMode="auto">
          <a:xfrm>
            <a:off x="2057400" y="3392488"/>
            <a:ext cx="5181600" cy="2846387"/>
          </a:xfrm>
          <a:prstGeom prst="rect">
            <a:avLst/>
          </a:prstGeom>
          <a:noFill/>
        </p:spPr>
      </p:pic>
      <p:sp>
        <p:nvSpPr>
          <p:cNvPr id="2211847" name="Rectangle 7"/>
          <p:cNvSpPr>
            <a:spLocks noChangeArrowheads="1"/>
          </p:cNvSpPr>
          <p:nvPr/>
        </p:nvSpPr>
        <p:spPr bwMode="auto">
          <a:xfrm>
            <a:off x="457200" y="1600200"/>
            <a:ext cx="8382000" cy="4525963"/>
          </a:xfrm>
          <a:prstGeom prst="rect">
            <a:avLst/>
          </a:prstGeom>
          <a:noFill/>
          <a:ln w="9525">
            <a:noFill/>
            <a:miter lim="800000"/>
            <a:headEnd/>
            <a:tailEnd/>
          </a:ln>
          <a:effectLst/>
        </p:spPr>
        <p:txBody>
          <a:bodyPr/>
          <a:lstStyle/>
          <a:p>
            <a:pPr marL="342900" indent="-342900">
              <a:lnSpc>
                <a:spcPct val="80000"/>
              </a:lnSpc>
            </a:pPr>
            <a:r>
              <a:rPr lang="pt-BR" sz="2400">
                <a:latin typeface="Times New Roman" pitchFamily="18" charset="0"/>
              </a:rPr>
              <a:t>Na UML, uma classe abstrata pode ser representada de duas maneiras alternativas:</a:t>
            </a:r>
          </a:p>
          <a:p>
            <a:pPr marL="742950" lvl="1" indent="-285750">
              <a:lnSpc>
                <a:spcPct val="80000"/>
              </a:lnSpc>
              <a:buFontTx/>
              <a:buChar char="–"/>
            </a:pPr>
            <a:r>
              <a:rPr lang="pt-BR" sz="2000">
                <a:latin typeface="Times New Roman" pitchFamily="18" charset="0"/>
              </a:rPr>
              <a:t>Com o seu nome em </a:t>
            </a:r>
            <a:r>
              <a:rPr lang="pt-BR" sz="2000" i="1">
                <a:latin typeface="Times New Roman" pitchFamily="18" charset="0"/>
              </a:rPr>
              <a:t>itálico</a:t>
            </a:r>
            <a:r>
              <a:rPr lang="pt-BR" sz="2000">
                <a:latin typeface="Times New Roman" pitchFamily="18" charset="0"/>
              </a:rPr>
              <a:t>. </a:t>
            </a:r>
          </a:p>
          <a:p>
            <a:pPr marL="742950" lvl="1" indent="-285750">
              <a:lnSpc>
                <a:spcPct val="80000"/>
              </a:lnSpc>
              <a:buFontTx/>
              <a:buChar char="–"/>
            </a:pPr>
            <a:r>
              <a:rPr lang="pt-BR" sz="2000">
                <a:latin typeface="Times New Roman" pitchFamily="18" charset="0"/>
              </a:rPr>
              <a:t>Qualificando-a com a propriedade </a:t>
            </a:r>
            <a:r>
              <a:rPr lang="pt-BR" sz="2000" i="1">
                <a:latin typeface="Times New Roman" pitchFamily="18" charset="0"/>
              </a:rPr>
              <a:t>{abstract}</a:t>
            </a:r>
          </a:p>
          <a:p>
            <a:pPr marL="342900" indent="-342900">
              <a:lnSpc>
                <a:spcPct val="80000"/>
              </a:lnSpc>
            </a:pPr>
            <a:r>
              <a:rPr lang="pt-BR" sz="2400">
                <a:latin typeface="Times New Roman" pitchFamily="18" charset="0"/>
              </a:rPr>
              <a:t>Exemplo:</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EE63A56F-718E-4BEE-8C8E-7BD56E2DF40A}" type="slidenum">
              <a:rPr lang="pt-BR"/>
              <a:pPr/>
              <a:t>43</a:t>
            </a:fld>
            <a:endParaRPr lang="pt-BR"/>
          </a:p>
        </p:txBody>
      </p:sp>
      <p:sp>
        <p:nvSpPr>
          <p:cNvPr id="2342914" name="Rectangle 2"/>
          <p:cNvSpPr>
            <a:spLocks noGrp="1" noChangeArrowheads="1"/>
          </p:cNvSpPr>
          <p:nvPr>
            <p:ph type="title"/>
          </p:nvPr>
        </p:nvSpPr>
        <p:spPr/>
        <p:txBody>
          <a:bodyPr/>
          <a:lstStyle/>
          <a:p>
            <a:r>
              <a:rPr lang="en-US"/>
              <a:t>Operações</a:t>
            </a:r>
            <a:r>
              <a:rPr lang="pt-BR"/>
              <a:t> </a:t>
            </a:r>
            <a:r>
              <a:rPr lang="en-US"/>
              <a:t>a</a:t>
            </a:r>
            <a:r>
              <a:rPr lang="pt-BR"/>
              <a:t>bstratas</a:t>
            </a:r>
          </a:p>
        </p:txBody>
      </p:sp>
      <p:sp>
        <p:nvSpPr>
          <p:cNvPr id="2342917" name="Rectangle 5"/>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r>
              <a:rPr lang="en-US" sz="2400">
                <a:latin typeface="Times New Roman" pitchFamily="18" charset="0"/>
              </a:rPr>
              <a:t>Uma </a:t>
            </a:r>
            <a:r>
              <a:rPr lang="pt-BR" sz="2400">
                <a:latin typeface="Times New Roman" pitchFamily="18" charset="0"/>
              </a:rPr>
              <a:t>classe abstrata possui ao menos uma </a:t>
            </a:r>
            <a:r>
              <a:rPr lang="pt-BR" sz="2400" b="1" i="1">
                <a:latin typeface="Times New Roman" pitchFamily="18" charset="0"/>
              </a:rPr>
              <a:t>operação abstrata</a:t>
            </a:r>
            <a:r>
              <a:rPr lang="en-US" sz="2400">
                <a:latin typeface="Times New Roman" pitchFamily="18" charset="0"/>
              </a:rPr>
              <a:t>, que </a:t>
            </a:r>
            <a:r>
              <a:rPr lang="pt-BR" sz="2400">
                <a:latin typeface="Times New Roman" pitchFamily="18" charset="0"/>
              </a:rPr>
              <a:t>corresponde à especificação de um serviço que a classe deve fornecer (sem método). </a:t>
            </a:r>
            <a:endParaRPr lang="en-US" sz="2400">
              <a:latin typeface="Times New Roman" pitchFamily="18" charset="0"/>
            </a:endParaRPr>
          </a:p>
          <a:p>
            <a:pPr marL="742950" lvl="1" indent="-285750"/>
            <a:r>
              <a:rPr lang="pt-BR" sz="2000">
                <a:latin typeface="Times New Roman" pitchFamily="18" charset="0"/>
              </a:rPr>
              <a:t>Uma classe qualquer pode possuir tanto operações abstratas, quanto operações concretas (ou seja, operações que possuem implementação).</a:t>
            </a:r>
            <a:endParaRPr lang="en-US" sz="2000">
              <a:latin typeface="Times New Roman" pitchFamily="18" charset="0"/>
            </a:endParaRPr>
          </a:p>
          <a:p>
            <a:pPr marL="742950" lvl="1" indent="-285750"/>
            <a:r>
              <a:rPr lang="pt-BR" sz="2000">
                <a:latin typeface="Times New Roman" pitchFamily="18" charset="0"/>
              </a:rPr>
              <a:t>Entretanto, uma classe que possui pelo menos uma operação abstrata é, por definição abstrata, abstrata.</a:t>
            </a:r>
            <a:endParaRPr lang="en-US" sz="2000">
              <a:latin typeface="Times New Roman" pitchFamily="18" charset="0"/>
            </a:endParaRPr>
          </a:p>
          <a:p>
            <a:pPr marL="342900" indent="-342900"/>
            <a:r>
              <a:rPr lang="en-US" sz="2400">
                <a:latin typeface="Times New Roman" pitchFamily="18" charset="0"/>
              </a:rPr>
              <a:t>U</a:t>
            </a:r>
            <a:r>
              <a:rPr lang="pt-BR" sz="2400">
                <a:latin typeface="Times New Roman" pitchFamily="18" charset="0"/>
              </a:rPr>
              <a:t>ma operação abstrata definida </a:t>
            </a:r>
            <a:r>
              <a:rPr lang="en-US" sz="2400">
                <a:latin typeface="Times New Roman" pitchFamily="18" charset="0"/>
              </a:rPr>
              <a:t>com visibilidade pública </a:t>
            </a:r>
            <a:r>
              <a:rPr lang="pt-BR" sz="2400">
                <a:latin typeface="Times New Roman" pitchFamily="18" charset="0"/>
              </a:rPr>
              <a:t>em uma classe também é herdada por suas subclasses. </a:t>
            </a:r>
            <a:endParaRPr lang="en-US" sz="2400">
              <a:latin typeface="Times New Roman" pitchFamily="18" charset="0"/>
            </a:endParaRPr>
          </a:p>
          <a:p>
            <a:pPr marL="342900" indent="-342900"/>
            <a:r>
              <a:rPr lang="pt-BR" sz="2400">
                <a:latin typeface="Times New Roman" pitchFamily="18" charset="0"/>
              </a:rPr>
              <a:t>Quando uma subclasse herda uma operação abstrata e não fornece uma implementação para a mesma, esta classe também </a:t>
            </a:r>
            <a:r>
              <a:rPr lang="en-US" sz="2400">
                <a:latin typeface="Times New Roman" pitchFamily="18" charset="0"/>
              </a:rPr>
              <a:t>é </a:t>
            </a:r>
            <a:r>
              <a:rPr lang="pt-BR" sz="2400">
                <a:latin typeface="Times New Roman" pitchFamily="18" charset="0"/>
              </a:rPr>
              <a:t>abstrata.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C4D84441-E856-4277-94AA-474C51B4E875}" type="slidenum">
              <a:rPr lang="pt-BR"/>
              <a:pPr/>
              <a:t>44</a:t>
            </a:fld>
            <a:endParaRPr lang="pt-BR"/>
          </a:p>
        </p:txBody>
      </p:sp>
      <p:sp>
        <p:nvSpPr>
          <p:cNvPr id="2343938" name="Rectangle 2"/>
          <p:cNvSpPr>
            <a:spLocks noGrp="1" noChangeArrowheads="1"/>
          </p:cNvSpPr>
          <p:nvPr>
            <p:ph type="title"/>
          </p:nvPr>
        </p:nvSpPr>
        <p:spPr/>
        <p:txBody>
          <a:bodyPr/>
          <a:lstStyle/>
          <a:p>
            <a:r>
              <a:rPr lang="en-US"/>
              <a:t>Operações</a:t>
            </a:r>
            <a:r>
              <a:rPr lang="pt-BR"/>
              <a:t> </a:t>
            </a:r>
            <a:r>
              <a:rPr lang="en-US"/>
              <a:t>a</a:t>
            </a:r>
            <a:r>
              <a:rPr lang="pt-BR"/>
              <a:t>bstratas</a:t>
            </a:r>
            <a:r>
              <a:rPr lang="en-US"/>
              <a:t> (cont)</a:t>
            </a:r>
            <a:endParaRPr lang="pt-BR"/>
          </a:p>
        </p:txBody>
      </p:sp>
      <p:pic>
        <p:nvPicPr>
          <p:cNvPr id="2343940" name="Picture 4" descr="E:\paps2a\Figs-2a edicao\jpg\Figura_08_17.jpg"/>
          <p:cNvPicPr>
            <a:picLocks noChangeAspect="1" noChangeArrowheads="1"/>
          </p:cNvPicPr>
          <p:nvPr/>
        </p:nvPicPr>
        <p:blipFill>
          <a:blip r:embed="rId2" cstate="print"/>
          <a:srcRect/>
          <a:stretch>
            <a:fillRect/>
          </a:stretch>
        </p:blipFill>
        <p:spPr bwMode="auto">
          <a:xfrm>
            <a:off x="609600" y="2824163"/>
            <a:ext cx="7634288" cy="2890837"/>
          </a:xfrm>
          <a:prstGeom prst="rect">
            <a:avLst/>
          </a:prstGeom>
          <a:noFill/>
        </p:spPr>
      </p:pic>
      <p:sp>
        <p:nvSpPr>
          <p:cNvPr id="2343941" name="Rectangle 5"/>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r>
              <a:rPr lang="en-US" sz="2400">
                <a:latin typeface="Times New Roman" pitchFamily="18" charset="0"/>
              </a:rPr>
              <a:t>Na UML, a assinatura de uma operação abstrata é definida em itálico.</a:t>
            </a:r>
            <a:endParaRPr lang="pt-BR" sz="2400">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B52A740F-F311-47D4-AF12-3B374875C07E}" type="slidenum">
              <a:rPr lang="pt-BR"/>
              <a:pPr/>
              <a:t>45</a:t>
            </a:fld>
            <a:endParaRPr lang="pt-BR"/>
          </a:p>
        </p:txBody>
      </p:sp>
      <p:sp>
        <p:nvSpPr>
          <p:cNvPr id="2213890" name="Rectangle 2"/>
          <p:cNvSpPr>
            <a:spLocks noGrp="1" noChangeArrowheads="1"/>
          </p:cNvSpPr>
          <p:nvPr>
            <p:ph type="title"/>
          </p:nvPr>
        </p:nvSpPr>
        <p:spPr/>
        <p:txBody>
          <a:bodyPr/>
          <a:lstStyle/>
          <a:p>
            <a:r>
              <a:rPr lang="pt-BR"/>
              <a:t>Operações </a:t>
            </a:r>
            <a:r>
              <a:rPr lang="en-US"/>
              <a:t>p</a:t>
            </a:r>
            <a:r>
              <a:rPr lang="pt-BR"/>
              <a:t>olim</a:t>
            </a:r>
            <a:r>
              <a:rPr lang="en-US"/>
              <a:t>órficas</a:t>
            </a:r>
            <a:r>
              <a:rPr lang="pt-BR"/>
              <a:t> </a:t>
            </a:r>
          </a:p>
        </p:txBody>
      </p:sp>
      <p:sp>
        <p:nvSpPr>
          <p:cNvPr id="2213891" name="Rectangle 3"/>
          <p:cNvSpPr>
            <a:spLocks noGrp="1" noChangeArrowheads="1"/>
          </p:cNvSpPr>
          <p:nvPr>
            <p:ph type="body" idx="1"/>
          </p:nvPr>
        </p:nvSpPr>
        <p:spPr/>
        <p:txBody>
          <a:bodyPr/>
          <a:lstStyle/>
          <a:p>
            <a:r>
              <a:rPr lang="pt-BR"/>
              <a:t>Uma subclasse herda todas as propriedades de sua superclasse que tenham visibilidade pública ou protegida.</a:t>
            </a:r>
          </a:p>
          <a:p>
            <a:r>
              <a:rPr lang="pt-BR"/>
              <a:t>Entretanto, pode ser que o comportamento de alguma operação herdada seja diferente para a subclasse.</a:t>
            </a:r>
            <a:endParaRPr lang="en-US"/>
          </a:p>
          <a:p>
            <a:r>
              <a:rPr lang="pt-BR"/>
              <a:t>Nesse caso, a subclasse deve </a:t>
            </a:r>
            <a:r>
              <a:rPr lang="pt-BR" u="sng"/>
              <a:t>redefinir o comportamento</a:t>
            </a:r>
            <a:r>
              <a:rPr lang="pt-BR"/>
              <a:t> da operação.</a:t>
            </a:r>
          </a:p>
          <a:p>
            <a:pPr lvl="1"/>
            <a:r>
              <a:rPr lang="pt-BR"/>
              <a:t>A </a:t>
            </a:r>
            <a:r>
              <a:rPr lang="pt-BR" u="sng"/>
              <a:t>assinatura</a:t>
            </a:r>
            <a:r>
              <a:rPr lang="pt-BR"/>
              <a:t> da operação é reutilizada.</a:t>
            </a:r>
          </a:p>
          <a:p>
            <a:pPr lvl="1"/>
            <a:r>
              <a:rPr lang="en-US"/>
              <a:t>Mas, a</a:t>
            </a:r>
            <a:r>
              <a:rPr lang="pt-BR"/>
              <a:t> </a:t>
            </a:r>
            <a:r>
              <a:rPr lang="pt-BR" u="sng"/>
              <a:t>implementação</a:t>
            </a:r>
            <a:r>
              <a:rPr lang="pt-BR"/>
              <a:t> da operação (</a:t>
            </a:r>
            <a:r>
              <a:rPr lang="en-US"/>
              <a:t>ou seja, seu </a:t>
            </a:r>
            <a:r>
              <a:rPr lang="pt-BR" b="1" i="1"/>
              <a:t>método</a:t>
            </a:r>
            <a:r>
              <a:rPr lang="pt-BR"/>
              <a:t>) é diferente.</a:t>
            </a:r>
            <a:endParaRPr lang="en-US"/>
          </a:p>
          <a:p>
            <a:r>
              <a:rPr lang="en-US"/>
              <a:t>Operações polimórficas são aquelas que possuem mais de uma implementação</a:t>
            </a:r>
            <a:r>
              <a:rPr lang="pt-BR"/>
              <a:t>.</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4F30DEDD-595E-49AB-A2AF-B489A2B3CFC2}" type="slidenum">
              <a:rPr lang="pt-BR"/>
              <a:pPr/>
              <a:t>46</a:t>
            </a:fld>
            <a:endParaRPr lang="pt-BR"/>
          </a:p>
        </p:txBody>
      </p:sp>
      <p:sp>
        <p:nvSpPr>
          <p:cNvPr id="2215938" name="Rectangle 2"/>
          <p:cNvSpPr>
            <a:spLocks noGrp="1" noChangeArrowheads="1"/>
          </p:cNvSpPr>
          <p:nvPr>
            <p:ph type="title"/>
          </p:nvPr>
        </p:nvSpPr>
        <p:spPr/>
        <p:txBody>
          <a:bodyPr/>
          <a:lstStyle/>
          <a:p>
            <a:r>
              <a:rPr lang="pt-BR"/>
              <a:t>Operações </a:t>
            </a:r>
            <a:r>
              <a:rPr lang="en-US"/>
              <a:t>p</a:t>
            </a:r>
            <a:r>
              <a:rPr lang="pt-BR"/>
              <a:t>olimórficas </a:t>
            </a:r>
            <a:r>
              <a:rPr lang="en-US"/>
              <a:t>(cont)</a:t>
            </a:r>
            <a:endParaRPr lang="pt-BR"/>
          </a:p>
        </p:txBody>
      </p:sp>
      <p:sp>
        <p:nvSpPr>
          <p:cNvPr id="2215939" name="Rectangle 3"/>
          <p:cNvSpPr>
            <a:spLocks noGrp="1" noChangeArrowheads="1"/>
          </p:cNvSpPr>
          <p:nvPr>
            <p:ph type="body" idx="1"/>
          </p:nvPr>
        </p:nvSpPr>
        <p:spPr/>
        <p:txBody>
          <a:bodyPr/>
          <a:lstStyle/>
          <a:p>
            <a:pPr>
              <a:lnSpc>
                <a:spcPct val="90000"/>
              </a:lnSpc>
            </a:pPr>
            <a:r>
              <a:rPr lang="en-US"/>
              <a:t>Operações polimórficas possuem sua </a:t>
            </a:r>
            <a:r>
              <a:rPr lang="pt-BR"/>
              <a:t>assinatura definida em diversos níveis de uma hierarquia gen/spec.</a:t>
            </a:r>
          </a:p>
          <a:p>
            <a:pPr lvl="1">
              <a:lnSpc>
                <a:spcPct val="90000"/>
              </a:lnSpc>
            </a:pPr>
            <a:r>
              <a:rPr lang="en-US"/>
              <a:t>A </a:t>
            </a:r>
            <a:r>
              <a:rPr lang="pt-BR"/>
              <a:t>assinatura é repetida na(s) subclasse(s) para enfatizar a redefinição de implementação.</a:t>
            </a:r>
          </a:p>
          <a:p>
            <a:pPr lvl="1">
              <a:lnSpc>
                <a:spcPct val="90000"/>
              </a:lnSpc>
            </a:pPr>
            <a:r>
              <a:rPr lang="pt-BR"/>
              <a:t>O</a:t>
            </a:r>
            <a:r>
              <a:rPr lang="en-US"/>
              <a:t> o</a:t>
            </a:r>
            <a:r>
              <a:rPr lang="pt-BR"/>
              <a:t>bjetivo</a:t>
            </a:r>
            <a:r>
              <a:rPr lang="en-US"/>
              <a:t> de manter a assinatura é </a:t>
            </a:r>
            <a:r>
              <a:rPr lang="pt-BR"/>
              <a:t>garantir que as subclasses tenham uma </a:t>
            </a:r>
            <a:r>
              <a:rPr lang="pt-BR" u="sng"/>
              <a:t>interface</a:t>
            </a:r>
            <a:r>
              <a:rPr lang="pt-BR"/>
              <a:t> em comum.</a:t>
            </a:r>
            <a:endParaRPr lang="pt-BR" sz="1800"/>
          </a:p>
          <a:p>
            <a:pPr>
              <a:lnSpc>
                <a:spcPct val="90000"/>
              </a:lnSpc>
            </a:pPr>
            <a:r>
              <a:rPr lang="pt-BR"/>
              <a:t>Operações polimórficas facilitam a implementação.</a:t>
            </a:r>
          </a:p>
          <a:p>
            <a:pPr lvl="1">
              <a:lnSpc>
                <a:spcPct val="90000"/>
              </a:lnSpc>
            </a:pPr>
            <a:r>
              <a:rPr lang="pt-BR"/>
              <a:t>Se duas ou mais subclasses implementam uma operação polimórfica, a mensagem para ativar essa operação é a mesma para todas essas classes.</a:t>
            </a:r>
          </a:p>
          <a:p>
            <a:pPr lvl="1">
              <a:lnSpc>
                <a:spcPct val="90000"/>
              </a:lnSpc>
            </a:pPr>
            <a:r>
              <a:rPr lang="pt-BR"/>
              <a:t>No envio da mensagem, o remetente não precisa saber qual a verdadeira classe de cada objeto, pois eles aceitam a mesma mensagem.</a:t>
            </a:r>
          </a:p>
          <a:p>
            <a:pPr lvl="1">
              <a:lnSpc>
                <a:spcPct val="90000"/>
              </a:lnSpc>
            </a:pPr>
            <a:r>
              <a:rPr lang="pt-BR"/>
              <a:t>A diferença é que o</a:t>
            </a:r>
            <a:r>
              <a:rPr lang="en-US"/>
              <a:t>s</a:t>
            </a:r>
            <a:r>
              <a:rPr lang="pt-BR"/>
              <a:t> </a:t>
            </a:r>
            <a:r>
              <a:rPr lang="pt-BR" i="1" u="sng"/>
              <a:t>método</a:t>
            </a:r>
            <a:r>
              <a:rPr lang="en-US" i="1" u="sng"/>
              <a:t>s</a:t>
            </a:r>
            <a:r>
              <a:rPr lang="pt-BR"/>
              <a:t> </a:t>
            </a:r>
            <a:r>
              <a:rPr lang="en-US"/>
              <a:t>d</a:t>
            </a:r>
            <a:r>
              <a:rPr lang="pt-BR"/>
              <a:t>a operação </a:t>
            </a:r>
            <a:r>
              <a:rPr lang="en-US"/>
              <a:t>são</a:t>
            </a:r>
            <a:r>
              <a:rPr lang="pt-BR"/>
              <a:t> diferente</a:t>
            </a:r>
            <a:r>
              <a:rPr lang="en-US"/>
              <a:t>s</a:t>
            </a:r>
            <a:r>
              <a:rPr lang="pt-BR"/>
              <a:t> em cada subclasse.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49864159-5E23-45D9-A718-4AAB5F3F34DF}" type="slidenum">
              <a:rPr lang="pt-BR"/>
              <a:pPr/>
              <a:t>47</a:t>
            </a:fld>
            <a:endParaRPr lang="pt-BR"/>
          </a:p>
        </p:txBody>
      </p:sp>
      <p:sp>
        <p:nvSpPr>
          <p:cNvPr id="2217986" name="Rectangle 2"/>
          <p:cNvSpPr>
            <a:spLocks noGrp="1" noChangeArrowheads="1"/>
          </p:cNvSpPr>
          <p:nvPr>
            <p:ph type="title"/>
          </p:nvPr>
        </p:nvSpPr>
        <p:spPr/>
        <p:txBody>
          <a:bodyPr/>
          <a:lstStyle/>
          <a:p>
            <a:r>
              <a:rPr lang="pt-BR"/>
              <a:t>Operações </a:t>
            </a:r>
            <a:r>
              <a:rPr lang="en-US"/>
              <a:t>p</a:t>
            </a:r>
            <a:r>
              <a:rPr lang="pt-BR"/>
              <a:t>olimórficas (</a:t>
            </a:r>
            <a:r>
              <a:rPr lang="en-US"/>
              <a:t>cont</a:t>
            </a:r>
            <a:r>
              <a:rPr lang="pt-BR"/>
              <a:t>)</a:t>
            </a:r>
            <a:endParaRPr lang="en-US"/>
          </a:p>
        </p:txBody>
      </p:sp>
      <p:pic>
        <p:nvPicPr>
          <p:cNvPr id="2217988" name="Picture 4" descr="E:\paps2a\Figs-2a edicao\jpg\Figura_08_18.jpg"/>
          <p:cNvPicPr>
            <a:picLocks noChangeAspect="1" noChangeArrowheads="1"/>
          </p:cNvPicPr>
          <p:nvPr/>
        </p:nvPicPr>
        <p:blipFill>
          <a:blip r:embed="rId3" cstate="print"/>
          <a:srcRect/>
          <a:stretch>
            <a:fillRect/>
          </a:stretch>
        </p:blipFill>
        <p:spPr bwMode="auto">
          <a:xfrm>
            <a:off x="533400" y="2514600"/>
            <a:ext cx="7696200" cy="3421063"/>
          </a:xfrm>
          <a:prstGeom prst="rect">
            <a:avLst/>
          </a:prstGeom>
          <a:noFill/>
        </p:spPr>
      </p:pic>
      <p:sp>
        <p:nvSpPr>
          <p:cNvPr id="2217990" name="Rectangle 6"/>
          <p:cNvSpPr>
            <a:spLocks noChangeArrowheads="1"/>
          </p:cNvSpPr>
          <p:nvPr/>
        </p:nvSpPr>
        <p:spPr bwMode="auto">
          <a:xfrm>
            <a:off x="457200" y="1600200"/>
            <a:ext cx="8229600" cy="1252538"/>
          </a:xfrm>
          <a:prstGeom prst="rect">
            <a:avLst/>
          </a:prstGeom>
          <a:noFill/>
          <a:ln w="9525">
            <a:noFill/>
            <a:miter lim="800000"/>
            <a:headEnd/>
            <a:tailEnd/>
          </a:ln>
          <a:effectLst/>
        </p:spPr>
        <p:txBody>
          <a:bodyPr/>
          <a:lstStyle/>
          <a:p>
            <a:pPr marL="342900" indent="-342900"/>
            <a:r>
              <a:rPr lang="en-US" sz="2400">
                <a:latin typeface="Times New Roman" pitchFamily="18" charset="0"/>
              </a:rPr>
              <a:t>A o</a:t>
            </a:r>
            <a:r>
              <a:rPr lang="pt-BR" sz="2400">
                <a:latin typeface="Times New Roman" pitchFamily="18" charset="0"/>
              </a:rPr>
              <a:t>peraç</a:t>
            </a:r>
            <a:r>
              <a:rPr lang="en-US" sz="2400">
                <a:latin typeface="Times New Roman" pitchFamily="18" charset="0"/>
              </a:rPr>
              <a:t>ão obterPagamento é </a:t>
            </a:r>
            <a:r>
              <a:rPr lang="pt-BR" sz="2400">
                <a:latin typeface="Times New Roman" pitchFamily="18" charset="0"/>
              </a:rPr>
              <a:t>polimórfica.</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89BD22E1-BDE0-457F-8DF2-3644A97F841F}" type="slidenum">
              <a:rPr lang="pt-BR"/>
              <a:pPr/>
              <a:t>48</a:t>
            </a:fld>
            <a:endParaRPr lang="pt-BR"/>
          </a:p>
        </p:txBody>
      </p:sp>
      <p:sp>
        <p:nvSpPr>
          <p:cNvPr id="2216962" name="Rectangle 2"/>
          <p:cNvSpPr>
            <a:spLocks noGrp="1" noChangeArrowheads="1"/>
          </p:cNvSpPr>
          <p:nvPr>
            <p:ph type="title"/>
          </p:nvPr>
        </p:nvSpPr>
        <p:spPr/>
        <p:txBody>
          <a:bodyPr/>
          <a:lstStyle/>
          <a:p>
            <a:r>
              <a:rPr lang="pt-BR"/>
              <a:t>Operações </a:t>
            </a:r>
            <a:r>
              <a:rPr lang="en-US"/>
              <a:t>p</a:t>
            </a:r>
            <a:r>
              <a:rPr lang="pt-BR"/>
              <a:t>olimórficas </a:t>
            </a:r>
            <a:r>
              <a:rPr lang="en-US"/>
              <a:t>(cont)</a:t>
            </a:r>
            <a:endParaRPr lang="pt-BR"/>
          </a:p>
        </p:txBody>
      </p:sp>
      <p:sp>
        <p:nvSpPr>
          <p:cNvPr id="2216964" name="Rectangle 4"/>
          <p:cNvSpPr>
            <a:spLocks noChangeArrowheads="1"/>
          </p:cNvSpPr>
          <p:nvPr/>
        </p:nvSpPr>
        <p:spPr bwMode="auto">
          <a:xfrm>
            <a:off x="457200" y="1600200"/>
            <a:ext cx="8229600" cy="1252538"/>
          </a:xfrm>
          <a:prstGeom prst="rect">
            <a:avLst/>
          </a:prstGeom>
          <a:noFill/>
          <a:ln w="9525">
            <a:noFill/>
            <a:miter lim="800000"/>
            <a:headEnd/>
            <a:tailEnd/>
          </a:ln>
          <a:effectLst/>
        </p:spPr>
        <p:txBody>
          <a:bodyPr/>
          <a:lstStyle/>
          <a:p>
            <a:pPr marL="342900" indent="-342900"/>
            <a:r>
              <a:rPr lang="pt-BR" sz="2400">
                <a:latin typeface="Times New Roman" pitchFamily="18" charset="0"/>
              </a:rPr>
              <a:t>Operações polimórficas também podem existir em classes abstratas.</a:t>
            </a:r>
          </a:p>
        </p:txBody>
      </p:sp>
      <p:pic>
        <p:nvPicPr>
          <p:cNvPr id="2216965" name="Picture 5" descr="E:\paps2a\Figs-2a edicao\jpg\Figura_08_19.jpg"/>
          <p:cNvPicPr>
            <a:picLocks noChangeAspect="1" noChangeArrowheads="1"/>
          </p:cNvPicPr>
          <p:nvPr/>
        </p:nvPicPr>
        <p:blipFill>
          <a:blip r:embed="rId2" cstate="print"/>
          <a:srcRect/>
          <a:stretch>
            <a:fillRect/>
          </a:stretch>
        </p:blipFill>
        <p:spPr bwMode="auto">
          <a:xfrm>
            <a:off x="1219200" y="2819400"/>
            <a:ext cx="6691313" cy="2906713"/>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10" name="Espaço Reservado para Número de Slide 4"/>
          <p:cNvSpPr>
            <a:spLocks noGrp="1"/>
          </p:cNvSpPr>
          <p:nvPr>
            <p:ph type="sldNum" sz="quarter" idx="11"/>
          </p:nvPr>
        </p:nvSpPr>
        <p:spPr/>
        <p:txBody>
          <a:bodyPr/>
          <a:lstStyle/>
          <a:p>
            <a:fld id="{871B133E-F35A-4482-BA4B-D805C0B53248}" type="slidenum">
              <a:rPr lang="pt-BR"/>
              <a:pPr/>
              <a:t>49</a:t>
            </a:fld>
            <a:endParaRPr lang="pt-BR"/>
          </a:p>
        </p:txBody>
      </p:sp>
      <p:sp>
        <p:nvSpPr>
          <p:cNvPr id="2345986" name="Rectangle 2"/>
          <p:cNvSpPr>
            <a:spLocks noGrp="1" noChangeArrowheads="1"/>
          </p:cNvSpPr>
          <p:nvPr>
            <p:ph type="title"/>
          </p:nvPr>
        </p:nvSpPr>
        <p:spPr/>
        <p:txBody>
          <a:bodyPr/>
          <a:lstStyle/>
          <a:p>
            <a:r>
              <a:rPr lang="pt-BR"/>
              <a:t>Operações </a:t>
            </a:r>
            <a:r>
              <a:rPr lang="en-US"/>
              <a:t>p</a:t>
            </a:r>
            <a:r>
              <a:rPr lang="pt-BR"/>
              <a:t>olimórficas </a:t>
            </a:r>
            <a:r>
              <a:rPr lang="en-US"/>
              <a:t>(cont)</a:t>
            </a:r>
            <a:endParaRPr lang="pt-BR"/>
          </a:p>
        </p:txBody>
      </p:sp>
      <p:sp>
        <p:nvSpPr>
          <p:cNvPr id="2345988" name="Rectangle 4"/>
          <p:cNvSpPr>
            <a:spLocks noChangeArrowheads="1"/>
          </p:cNvSpPr>
          <p:nvPr/>
        </p:nvSpPr>
        <p:spPr bwMode="auto">
          <a:xfrm>
            <a:off x="457200" y="1600200"/>
            <a:ext cx="8229600" cy="1252538"/>
          </a:xfrm>
          <a:prstGeom prst="rect">
            <a:avLst/>
          </a:prstGeom>
          <a:noFill/>
          <a:ln w="9525">
            <a:noFill/>
            <a:miter lim="800000"/>
            <a:headEnd/>
            <a:tailEnd/>
          </a:ln>
          <a:effectLst/>
        </p:spPr>
        <p:txBody>
          <a:bodyPr/>
          <a:lstStyle/>
          <a:p>
            <a:pPr marL="342900" indent="-342900"/>
            <a:r>
              <a:rPr lang="pt-BR" sz="2400">
                <a:latin typeface="Times New Roman" pitchFamily="18" charset="0"/>
              </a:rPr>
              <a:t>Operações polimórficas implementam o </a:t>
            </a:r>
            <a:r>
              <a:rPr lang="pt-BR" sz="2400" b="1">
                <a:latin typeface="Times New Roman" pitchFamily="18" charset="0"/>
              </a:rPr>
              <a:t>princípio do polimorfismo</a:t>
            </a:r>
            <a:r>
              <a:rPr lang="en-US" sz="2400">
                <a:latin typeface="Times New Roman" pitchFamily="18" charset="0"/>
              </a:rPr>
              <a:t>, </a:t>
            </a:r>
            <a:r>
              <a:rPr lang="pt-BR" sz="2400">
                <a:latin typeface="Times New Roman" pitchFamily="18" charset="0"/>
              </a:rPr>
              <a:t>no qual dois ou mais objetos respondem a mesma mensagem de formas diferentes.</a:t>
            </a:r>
          </a:p>
        </p:txBody>
      </p:sp>
      <p:grpSp>
        <p:nvGrpSpPr>
          <p:cNvPr id="2345993" name="Group 9"/>
          <p:cNvGrpSpPr>
            <a:grpSpLocks/>
          </p:cNvGrpSpPr>
          <p:nvPr/>
        </p:nvGrpSpPr>
        <p:grpSpPr bwMode="auto">
          <a:xfrm>
            <a:off x="1828800" y="2889250"/>
            <a:ext cx="5867400" cy="3206750"/>
            <a:chOff x="-3" y="-3"/>
            <a:chExt cx="2357" cy="1732"/>
          </a:xfrm>
        </p:grpSpPr>
        <p:grpSp>
          <p:nvGrpSpPr>
            <p:cNvPr id="2345991" name="Group 7"/>
            <p:cNvGrpSpPr>
              <a:grpSpLocks/>
            </p:cNvGrpSpPr>
            <p:nvPr/>
          </p:nvGrpSpPr>
          <p:grpSpPr bwMode="auto">
            <a:xfrm>
              <a:off x="0" y="0"/>
              <a:ext cx="2351" cy="1726"/>
              <a:chOff x="0" y="0"/>
              <a:chExt cx="2351" cy="1726"/>
            </a:xfrm>
          </p:grpSpPr>
          <p:sp>
            <p:nvSpPr>
              <p:cNvPr id="2345989" name="Rectangle 5"/>
              <p:cNvSpPr>
                <a:spLocks noChangeArrowheads="1"/>
              </p:cNvSpPr>
              <p:nvPr/>
            </p:nvSpPr>
            <p:spPr bwMode="auto">
              <a:xfrm>
                <a:off x="28" y="0"/>
                <a:ext cx="2295" cy="1726"/>
              </a:xfrm>
              <a:prstGeom prst="rect">
                <a:avLst/>
              </a:prstGeom>
              <a:noFill/>
              <a:ln w="9525">
                <a:noFill/>
                <a:miter lim="800000"/>
                <a:headEnd/>
                <a:tailEnd/>
              </a:ln>
              <a:effectLst/>
            </p:spPr>
            <p:txBody>
              <a:bodyPr lIns="90000" tIns="46800" rIns="90000" bIns="46800"/>
              <a:lstStyle/>
              <a:p>
                <a:pPr algn="just">
                  <a:spcBef>
                    <a:spcPct val="0"/>
                  </a:spcBef>
                  <a:buFontTx/>
                  <a:buNone/>
                </a:pPr>
                <a:r>
                  <a:rPr lang="pt-BR" sz="1600">
                    <a:latin typeface="Courier New" pitchFamily="49" charset="0"/>
                    <a:cs typeface="Courier New" pitchFamily="49" charset="0"/>
                  </a:rPr>
                  <a:t>ContaCorrente cc;</a:t>
                </a:r>
                <a:endParaRPr lang="pt-BR" sz="1600">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ContaPoupanca cp;</a:t>
                </a:r>
                <a:endParaRPr lang="pt-BR" sz="1600">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a:t>
                </a:r>
                <a:endParaRPr lang="pt-BR" sz="1600">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List&lt;ContaBancaria&gt; contasBancarias;</a:t>
                </a:r>
                <a:endParaRPr lang="pt-BR" sz="1600">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a:t>
                </a:r>
                <a:endParaRPr lang="pt-BR" sz="1600">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contasBancarias.add(cc);</a:t>
                </a:r>
                <a:endParaRPr lang="pt-BR" sz="1600">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contasBancarias.add(cp);</a:t>
                </a:r>
                <a:endParaRPr lang="pt-BR" sz="1600">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a:t>
                </a:r>
                <a:endParaRPr lang="pt-BR" sz="1600">
                  <a:latin typeface="Swiss911 UCm BT" charset="0"/>
                  <a:cs typeface="Times New Roman" pitchFamily="18" charset="0"/>
                </a:endParaRPr>
              </a:p>
              <a:p>
                <a:pPr algn="just" eaLnBrk="0" hangingPunct="0">
                  <a:spcBef>
                    <a:spcPct val="0"/>
                  </a:spcBef>
                  <a:buFontTx/>
                  <a:buNone/>
                </a:pPr>
                <a:r>
                  <a:rPr lang="pt-BR" sz="1600" b="1">
                    <a:solidFill>
                      <a:srgbClr val="FF3300"/>
                    </a:solidFill>
                    <a:latin typeface="Courier New" pitchFamily="49" charset="0"/>
                    <a:cs typeface="Courier New" pitchFamily="49" charset="0"/>
                  </a:rPr>
                  <a:t>for(ContaBancaria conta : contasBancarias) {</a:t>
                </a:r>
                <a:endParaRPr lang="pt-BR" sz="1600">
                  <a:solidFill>
                    <a:srgbClr val="FF3300"/>
                  </a:solidFill>
                  <a:latin typeface="Swiss911 UCm BT" charset="0"/>
                  <a:cs typeface="Times New Roman" pitchFamily="18" charset="0"/>
                </a:endParaRPr>
              </a:p>
              <a:p>
                <a:pPr algn="just" eaLnBrk="0" hangingPunct="0">
                  <a:spcBef>
                    <a:spcPct val="0"/>
                  </a:spcBef>
                  <a:buFontTx/>
                  <a:buNone/>
                </a:pPr>
                <a:r>
                  <a:rPr lang="pt-BR" sz="1600" b="1">
                    <a:solidFill>
                      <a:srgbClr val="FF3300"/>
                    </a:solidFill>
                    <a:latin typeface="Courier New" pitchFamily="49" charset="0"/>
                    <a:cs typeface="Courier New" pitchFamily="49" charset="0"/>
                  </a:rPr>
                  <a:t>      conta.aplicarJuros();</a:t>
                </a:r>
                <a:endParaRPr lang="pt-BR" sz="1600">
                  <a:solidFill>
                    <a:srgbClr val="FF3300"/>
                  </a:solidFill>
                  <a:latin typeface="Swiss911 UCm BT" charset="0"/>
                  <a:cs typeface="Times New Roman" pitchFamily="18" charset="0"/>
                </a:endParaRPr>
              </a:p>
              <a:p>
                <a:pPr algn="just" eaLnBrk="0" hangingPunct="0">
                  <a:spcBef>
                    <a:spcPct val="0"/>
                  </a:spcBef>
                  <a:buFontTx/>
                  <a:buNone/>
                </a:pPr>
                <a:r>
                  <a:rPr lang="pt-BR" sz="1600" b="1">
                    <a:solidFill>
                      <a:srgbClr val="FF3300"/>
                    </a:solidFill>
                    <a:latin typeface="Courier New" pitchFamily="49" charset="0"/>
                    <a:cs typeface="Courier New" pitchFamily="49" charset="0"/>
                  </a:rPr>
                  <a:t>}</a:t>
                </a:r>
                <a:endParaRPr lang="pt-BR" sz="1600">
                  <a:solidFill>
                    <a:srgbClr val="FF3300"/>
                  </a:solidFill>
                  <a:latin typeface="Swiss911 UCm BT" charset="0"/>
                  <a:cs typeface="Times New Roman" pitchFamily="18" charset="0"/>
                </a:endParaRPr>
              </a:p>
              <a:p>
                <a:pPr algn="just" eaLnBrk="0" hangingPunct="0">
                  <a:spcBef>
                    <a:spcPct val="0"/>
                  </a:spcBef>
                  <a:buFontTx/>
                  <a:buNone/>
                </a:pPr>
                <a:r>
                  <a:rPr lang="pt-BR" sz="1600">
                    <a:latin typeface="Courier New" pitchFamily="49" charset="0"/>
                    <a:cs typeface="Courier New" pitchFamily="49" charset="0"/>
                  </a:rPr>
                  <a:t>...</a:t>
                </a:r>
                <a:endParaRPr lang="pt-BR" sz="2400"/>
              </a:p>
            </p:txBody>
          </p:sp>
          <p:sp>
            <p:nvSpPr>
              <p:cNvPr id="2345990" name="Rectangle 6"/>
              <p:cNvSpPr>
                <a:spLocks noChangeArrowheads="1"/>
              </p:cNvSpPr>
              <p:nvPr/>
            </p:nvSpPr>
            <p:spPr bwMode="auto">
              <a:xfrm>
                <a:off x="0" y="0"/>
                <a:ext cx="2351" cy="1726"/>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sp>
          <p:nvSpPr>
            <p:cNvPr id="2345992" name="Rectangle 8"/>
            <p:cNvSpPr>
              <a:spLocks noChangeArrowheads="1"/>
            </p:cNvSpPr>
            <p:nvPr/>
          </p:nvSpPr>
          <p:spPr bwMode="auto">
            <a:xfrm>
              <a:off x="-3" y="-3"/>
              <a:ext cx="2357" cy="1732"/>
            </a:xfrm>
            <a:prstGeom prst="rect">
              <a:avLst/>
            </a:prstGeom>
            <a:noFill/>
            <a:ln w="9525">
              <a:solidFill>
                <a:srgbClr val="A0A0A0"/>
              </a:solidFill>
              <a:miter lim="800000"/>
              <a:headEnd/>
              <a:tailEnd/>
            </a:ln>
            <a:effectLst/>
          </p:spPr>
          <p:txBody>
            <a:bodyPr lIns="90000" tIns="46800" rIns="90000" bIns="46800">
              <a:spAutoFit/>
            </a:bodyPr>
            <a:lstStyle/>
            <a:p>
              <a:endParaRPr lang="pt-B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84333F86-B0C2-40C1-9459-E95C46A27F0A}" type="slidenum">
              <a:rPr lang="pt-BR"/>
              <a:pPr/>
              <a:t>5</a:t>
            </a:fld>
            <a:endParaRPr lang="pt-BR"/>
          </a:p>
        </p:txBody>
      </p:sp>
      <p:sp>
        <p:nvSpPr>
          <p:cNvPr id="2237442" name="Rectangle 2"/>
          <p:cNvSpPr>
            <a:spLocks noGrp="1" noChangeArrowheads="1"/>
          </p:cNvSpPr>
          <p:nvPr>
            <p:ph type="title"/>
          </p:nvPr>
        </p:nvSpPr>
        <p:spPr/>
        <p:txBody>
          <a:bodyPr/>
          <a:lstStyle/>
          <a:p>
            <a:r>
              <a:rPr lang="en-US"/>
              <a:t>Introdução</a:t>
            </a:r>
            <a:endParaRPr lang="pt-BR"/>
          </a:p>
        </p:txBody>
      </p:sp>
      <p:sp>
        <p:nvSpPr>
          <p:cNvPr id="2237443" name="Rectangle 3"/>
          <p:cNvSpPr>
            <a:spLocks noGrp="1" noChangeArrowheads="1"/>
          </p:cNvSpPr>
          <p:nvPr>
            <p:ph type="body" idx="1"/>
          </p:nvPr>
        </p:nvSpPr>
        <p:spPr/>
        <p:txBody>
          <a:bodyPr/>
          <a:lstStyle/>
          <a:p>
            <a:pPr>
              <a:lnSpc>
                <a:spcPct val="90000"/>
              </a:lnSpc>
            </a:pPr>
            <a:r>
              <a:rPr lang="pt-BR"/>
              <a:t>Aspectos a serem considerados</a:t>
            </a:r>
            <a:r>
              <a:rPr lang="en-US"/>
              <a:t> na fase de projeto para a modelagem de classes</a:t>
            </a:r>
            <a:r>
              <a:rPr lang="pt-BR"/>
              <a:t>:</a:t>
            </a:r>
          </a:p>
          <a:p>
            <a:pPr lvl="1">
              <a:lnSpc>
                <a:spcPct val="90000"/>
              </a:lnSpc>
            </a:pPr>
            <a:r>
              <a:rPr lang="pt-BR"/>
              <a:t>Estud</a:t>
            </a:r>
            <a:r>
              <a:rPr lang="en-US"/>
              <a:t>o de novos </a:t>
            </a:r>
            <a:r>
              <a:rPr lang="pt-BR"/>
              <a:t>elementos do diagrama de classes que são necessários à construção do modelo de projeto. </a:t>
            </a:r>
            <a:endParaRPr lang="en-US"/>
          </a:p>
          <a:p>
            <a:pPr lvl="1">
              <a:lnSpc>
                <a:spcPct val="90000"/>
              </a:lnSpc>
            </a:pPr>
            <a:r>
              <a:rPr lang="pt-BR"/>
              <a:t>Descreve</a:t>
            </a:r>
            <a:r>
              <a:rPr lang="en-US"/>
              <a:t>r </a:t>
            </a:r>
            <a:r>
              <a:rPr lang="pt-BR"/>
              <a:t>transformações pelas quais passam as classes e suas propriedades com o objetivo de transformar o modelo de classes análise no modelo de classes de projeto. </a:t>
            </a:r>
            <a:endParaRPr lang="en-US"/>
          </a:p>
          <a:p>
            <a:pPr lvl="1">
              <a:lnSpc>
                <a:spcPct val="90000"/>
              </a:lnSpc>
            </a:pPr>
            <a:r>
              <a:rPr lang="en-US"/>
              <a:t>Adição </a:t>
            </a:r>
            <a:r>
              <a:rPr lang="pt-BR"/>
              <a:t>de novas classes</a:t>
            </a:r>
            <a:r>
              <a:rPr lang="en-US"/>
              <a:t> ao modelo</a:t>
            </a:r>
            <a:endParaRPr lang="pt-BR"/>
          </a:p>
          <a:p>
            <a:pPr lvl="1">
              <a:lnSpc>
                <a:spcPct val="90000"/>
              </a:lnSpc>
            </a:pPr>
            <a:r>
              <a:rPr lang="pt-BR"/>
              <a:t>Especificação de atributos</a:t>
            </a:r>
            <a:r>
              <a:rPr lang="en-US"/>
              <a:t>, </a:t>
            </a:r>
            <a:r>
              <a:rPr lang="pt-BR"/>
              <a:t>operações</a:t>
            </a:r>
            <a:r>
              <a:rPr lang="en-US"/>
              <a:t> e </a:t>
            </a:r>
            <a:r>
              <a:rPr lang="pt-BR"/>
              <a:t>de associações</a:t>
            </a:r>
            <a:endParaRPr lang="en-US"/>
          </a:p>
          <a:p>
            <a:pPr lvl="1">
              <a:lnSpc>
                <a:spcPct val="90000"/>
              </a:lnSpc>
            </a:pPr>
            <a:r>
              <a:rPr lang="pt-BR"/>
              <a:t>Descrever</a:t>
            </a:r>
            <a:r>
              <a:rPr lang="en-US"/>
              <a:t> refinamentos e conceitos relacionados à herança, </a:t>
            </a:r>
            <a:r>
              <a:rPr lang="pt-BR"/>
              <a:t>que surgem durante a modelagem de classes de projeto</a:t>
            </a:r>
            <a:endParaRPr lang="en-US"/>
          </a:p>
          <a:p>
            <a:pPr lvl="2">
              <a:lnSpc>
                <a:spcPct val="90000"/>
              </a:lnSpc>
            </a:pPr>
            <a:r>
              <a:rPr lang="pt-BR"/>
              <a:t>classes abstratas, interfaces, polimorfismo e padrões de projeto.</a:t>
            </a:r>
          </a:p>
          <a:p>
            <a:pPr lvl="1">
              <a:lnSpc>
                <a:spcPct val="90000"/>
              </a:lnSpc>
            </a:pPr>
            <a:r>
              <a:rPr lang="en-US"/>
              <a:t>Utilização de padrões de projeto (</a:t>
            </a:r>
            <a:r>
              <a:rPr lang="en-US" i="1"/>
              <a:t>design patterns</a:t>
            </a:r>
            <a:r>
              <a:rPr lang="en-US"/>
              <a:t>)</a:t>
            </a:r>
            <a:endParaRPr lang="pt-B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82474905-CEC7-4307-A34C-67EDEC0599DA}" type="slidenum">
              <a:rPr lang="pt-BR"/>
              <a:pPr/>
              <a:t>50</a:t>
            </a:fld>
            <a:endParaRPr lang="pt-BR"/>
          </a:p>
        </p:txBody>
      </p:sp>
      <p:sp>
        <p:nvSpPr>
          <p:cNvPr id="2225154" name="Rectangle 2"/>
          <p:cNvSpPr>
            <a:spLocks noGrp="1" noChangeArrowheads="1"/>
          </p:cNvSpPr>
          <p:nvPr>
            <p:ph type="title"/>
          </p:nvPr>
        </p:nvSpPr>
        <p:spPr/>
        <p:txBody>
          <a:bodyPr/>
          <a:lstStyle/>
          <a:p>
            <a:r>
              <a:rPr lang="pt-BR"/>
              <a:t>Interfaces</a:t>
            </a:r>
          </a:p>
        </p:txBody>
      </p:sp>
      <p:sp>
        <p:nvSpPr>
          <p:cNvPr id="2225155" name="Rectangle 3"/>
          <p:cNvSpPr>
            <a:spLocks noGrp="1" noChangeArrowheads="1"/>
          </p:cNvSpPr>
          <p:nvPr>
            <p:ph type="body" idx="1"/>
          </p:nvPr>
        </p:nvSpPr>
        <p:spPr/>
        <p:txBody>
          <a:bodyPr/>
          <a:lstStyle/>
          <a:p>
            <a:r>
              <a:rPr lang="pt-BR"/>
              <a:t>Uma </a:t>
            </a:r>
            <a:r>
              <a:rPr lang="pt-BR" b="1" i="1"/>
              <a:t>interface</a:t>
            </a:r>
            <a:r>
              <a:rPr lang="pt-BR"/>
              <a:t> entre dois objetos compreende um conjunto de </a:t>
            </a:r>
            <a:r>
              <a:rPr lang="pt-BR" b="1"/>
              <a:t>assinaturas de operações</a:t>
            </a:r>
            <a:r>
              <a:rPr lang="pt-BR"/>
              <a:t> correspondentes aos serviços dos quais a classe do objeto cliente faz uso.</a:t>
            </a:r>
          </a:p>
          <a:p>
            <a:r>
              <a:rPr lang="pt-BR"/>
              <a:t>Uma interface pode ser interpretada como um </a:t>
            </a:r>
            <a:r>
              <a:rPr lang="pt-BR" b="1" i="1"/>
              <a:t>contrato</a:t>
            </a:r>
            <a:r>
              <a:rPr lang="pt-BR" i="1"/>
              <a:t> </a:t>
            </a:r>
            <a:r>
              <a:rPr lang="pt-BR" b="1" i="1"/>
              <a:t>de comportamento</a:t>
            </a:r>
            <a:r>
              <a:rPr lang="pt-BR"/>
              <a:t> entre um objeto cliente e eventuais objetos fornecedores de um determinado serviço.</a:t>
            </a:r>
          </a:p>
          <a:p>
            <a:pPr lvl="1"/>
            <a:r>
              <a:rPr lang="pt-BR"/>
              <a:t>Contanto que um objeto fornecedor forneça implementação para a interface que o objeto cliente espera, este último não precisa conhecer a verdadeira classe do primeiro.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411648E3-6095-4A3A-96EC-9C1791A0997E}" type="slidenum">
              <a:rPr lang="pt-BR"/>
              <a:pPr/>
              <a:t>51</a:t>
            </a:fld>
            <a:endParaRPr lang="pt-BR"/>
          </a:p>
        </p:txBody>
      </p:sp>
      <p:sp>
        <p:nvSpPr>
          <p:cNvPr id="2226178" name="Rectangle 2"/>
          <p:cNvSpPr>
            <a:spLocks noGrp="1" noChangeArrowheads="1"/>
          </p:cNvSpPr>
          <p:nvPr>
            <p:ph type="title"/>
          </p:nvPr>
        </p:nvSpPr>
        <p:spPr/>
        <p:txBody>
          <a:bodyPr/>
          <a:lstStyle/>
          <a:p>
            <a:r>
              <a:rPr lang="pt-BR"/>
              <a:t>Interfaces (cont.)</a:t>
            </a:r>
          </a:p>
        </p:txBody>
      </p:sp>
      <p:sp>
        <p:nvSpPr>
          <p:cNvPr id="2226179" name="Rectangle 3"/>
          <p:cNvSpPr>
            <a:spLocks noGrp="1" noChangeArrowheads="1"/>
          </p:cNvSpPr>
          <p:nvPr>
            <p:ph type="body" idx="1"/>
          </p:nvPr>
        </p:nvSpPr>
        <p:spPr/>
        <p:txBody>
          <a:bodyPr/>
          <a:lstStyle/>
          <a:p>
            <a:r>
              <a:rPr lang="pt-BR"/>
              <a:t>Interfaces </a:t>
            </a:r>
            <a:r>
              <a:rPr lang="en-US"/>
              <a:t>são utilizadas com os seguintes objetivos</a:t>
            </a:r>
            <a:r>
              <a:rPr lang="pt-BR"/>
              <a:t>: </a:t>
            </a:r>
          </a:p>
          <a:p>
            <a:pPr lvl="1"/>
            <a:r>
              <a:rPr lang="pt-BR"/>
              <a:t>1. Capturar semelhanças entre classes não relacionadas sem forçar relacionamentos entre elas. </a:t>
            </a:r>
          </a:p>
          <a:p>
            <a:pPr lvl="1"/>
            <a:r>
              <a:rPr lang="pt-BR"/>
              <a:t>2. Declarar operações que uma ou mais classes devem implementar. </a:t>
            </a:r>
          </a:p>
          <a:p>
            <a:pPr lvl="1"/>
            <a:r>
              <a:rPr lang="pt-BR"/>
              <a:t>3. Revelar as operações de um objeto, sem revelar a sua classe. </a:t>
            </a:r>
          </a:p>
          <a:p>
            <a:pPr lvl="1"/>
            <a:r>
              <a:rPr lang="pt-BR"/>
              <a:t>4. Facilitar o desacoplamento entre elementos de um sistema. </a:t>
            </a:r>
          </a:p>
          <a:p>
            <a:r>
              <a:rPr lang="en-US"/>
              <a:t>Nas LPOO modernas </a:t>
            </a:r>
            <a:r>
              <a:rPr lang="pt-BR"/>
              <a:t>(Java, C#, etc.)</a:t>
            </a:r>
            <a:r>
              <a:rPr lang="en-US"/>
              <a:t>, i</a:t>
            </a:r>
            <a:r>
              <a:rPr lang="pt-BR"/>
              <a:t>nterfaces são definidas de forma semelhante a classes. </a:t>
            </a:r>
          </a:p>
          <a:p>
            <a:pPr lvl="1"/>
            <a:r>
              <a:rPr lang="en-US"/>
              <a:t>Uma </a:t>
            </a:r>
            <a:r>
              <a:rPr lang="pt-BR"/>
              <a:t>diferença é que todas as declarações </a:t>
            </a:r>
            <a:r>
              <a:rPr lang="en-US"/>
              <a:t>em uma interface </a:t>
            </a:r>
            <a:r>
              <a:rPr lang="pt-BR"/>
              <a:t>têm visibilidade pública.</a:t>
            </a:r>
          </a:p>
          <a:p>
            <a:pPr lvl="1"/>
            <a:r>
              <a:rPr lang="pt-BR"/>
              <a:t>Adicionalmente, uma interface não possui atributos, somente declarações de assinaturas de operações</a:t>
            </a:r>
            <a:r>
              <a:rPr lang="en-US"/>
              <a:t> e (raramente) constantes</a:t>
            </a:r>
            <a:r>
              <a:rPr lang="pt-B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4"/>
          <p:cNvSpPr>
            <a:spLocks noGrp="1"/>
          </p:cNvSpPr>
          <p:nvPr>
            <p:ph type="sldNum" sz="quarter" idx="11"/>
          </p:nvPr>
        </p:nvSpPr>
        <p:spPr/>
        <p:txBody>
          <a:bodyPr/>
          <a:lstStyle/>
          <a:p>
            <a:fld id="{A04B9B0C-0C57-49FC-B019-C9916C1351DD}" type="slidenum">
              <a:rPr lang="pt-BR"/>
              <a:pPr/>
              <a:t>52</a:t>
            </a:fld>
            <a:endParaRPr lang="pt-BR"/>
          </a:p>
        </p:txBody>
      </p:sp>
      <p:sp>
        <p:nvSpPr>
          <p:cNvPr id="2360322" name="Rectangle 2"/>
          <p:cNvSpPr>
            <a:spLocks noGrp="1" noChangeArrowheads="1"/>
          </p:cNvSpPr>
          <p:nvPr>
            <p:ph type="title"/>
          </p:nvPr>
        </p:nvSpPr>
        <p:spPr/>
        <p:txBody>
          <a:bodyPr/>
          <a:lstStyle/>
          <a:p>
            <a:r>
              <a:rPr lang="pt-BR"/>
              <a:t>Interfaces</a:t>
            </a:r>
            <a:r>
              <a:rPr lang="en-US"/>
              <a:t> (cont)</a:t>
            </a:r>
          </a:p>
        </p:txBody>
      </p:sp>
      <p:pic>
        <p:nvPicPr>
          <p:cNvPr id="2360323" name="Picture 3" descr="Figura_12_4"/>
          <p:cNvPicPr>
            <a:picLocks noChangeAspect="1" noChangeArrowheads="1"/>
          </p:cNvPicPr>
          <p:nvPr/>
        </p:nvPicPr>
        <p:blipFill>
          <a:blip r:embed="rId3" cstate="print"/>
          <a:srcRect/>
          <a:stretch>
            <a:fillRect/>
          </a:stretch>
        </p:blipFill>
        <p:spPr bwMode="auto">
          <a:xfrm>
            <a:off x="4572000" y="4191000"/>
            <a:ext cx="4419600" cy="1774825"/>
          </a:xfrm>
          <a:prstGeom prst="rect">
            <a:avLst/>
          </a:prstGeom>
          <a:noFill/>
          <a:ln w="9525">
            <a:noFill/>
            <a:miter lim="800000"/>
            <a:headEnd/>
            <a:tailEnd/>
          </a:ln>
        </p:spPr>
      </p:pic>
      <p:sp>
        <p:nvSpPr>
          <p:cNvPr id="2360324" name="Rectangle 4"/>
          <p:cNvSpPr>
            <a:spLocks noChangeArrowheads="1"/>
          </p:cNvSpPr>
          <p:nvPr/>
        </p:nvSpPr>
        <p:spPr bwMode="auto">
          <a:xfrm>
            <a:off x="381000" y="1600200"/>
            <a:ext cx="8305800" cy="2189163"/>
          </a:xfrm>
          <a:prstGeom prst="rect">
            <a:avLst/>
          </a:prstGeom>
          <a:noFill/>
          <a:ln w="9525">
            <a:noFill/>
            <a:miter lim="800000"/>
            <a:headEnd/>
            <a:tailEnd/>
          </a:ln>
          <a:effectLst/>
        </p:spPr>
        <p:txBody>
          <a:bodyPr/>
          <a:lstStyle/>
          <a:p>
            <a:pPr marL="342900" indent="-342900">
              <a:lnSpc>
                <a:spcPct val="90000"/>
              </a:lnSpc>
            </a:pPr>
            <a:r>
              <a:rPr lang="pt-BR" sz="2400">
                <a:latin typeface="Times New Roman" pitchFamily="18" charset="0"/>
              </a:rPr>
              <a:t>Notações para representar interfaces na UML:</a:t>
            </a:r>
          </a:p>
          <a:p>
            <a:pPr marL="742950" lvl="1" indent="-285750">
              <a:lnSpc>
                <a:spcPct val="90000"/>
              </a:lnSpc>
              <a:buFontTx/>
              <a:buChar char="–"/>
            </a:pPr>
            <a:r>
              <a:rPr lang="pt-BR" sz="2000">
                <a:latin typeface="Times New Roman" pitchFamily="18" charset="0"/>
              </a:rPr>
              <a:t>A primeira notação é a mesma para classes. São exibidas as operações que a interface especifica. Deve ser usado o estereótipo &lt;&lt;interface&gt;&gt;.</a:t>
            </a:r>
          </a:p>
          <a:p>
            <a:pPr marL="742950" lvl="1" indent="-285750">
              <a:lnSpc>
                <a:spcPct val="90000"/>
              </a:lnSpc>
              <a:buFontTx/>
              <a:buChar char="–"/>
            </a:pPr>
            <a:r>
              <a:rPr lang="pt-BR" sz="2000">
                <a:latin typeface="Times New Roman" pitchFamily="18" charset="0"/>
              </a:rPr>
              <a:t>A segunda notação usa um segmento de reta com um pequeno círculo em um dos extremos e ligado ao classificador.</a:t>
            </a:r>
          </a:p>
          <a:p>
            <a:pPr marL="1143000" lvl="2" indent="-228600">
              <a:lnSpc>
                <a:spcPct val="90000"/>
              </a:lnSpc>
            </a:pPr>
            <a:r>
              <a:rPr lang="pt-BR" sz="1800">
                <a:latin typeface="Times New Roman" pitchFamily="18" charset="0"/>
              </a:rPr>
              <a:t>Classes clientes são conectadas à interface através de um relacionamento de notação similar à do relacionamento de dependência.</a:t>
            </a:r>
          </a:p>
        </p:txBody>
      </p:sp>
      <p:pic>
        <p:nvPicPr>
          <p:cNvPr id="2360325" name="Picture 5" descr="Figura_12_5"/>
          <p:cNvPicPr>
            <a:picLocks noGrp="1" noChangeAspect="1" noChangeArrowheads="1"/>
          </p:cNvPicPr>
          <p:nvPr>
            <p:ph idx="1"/>
          </p:nvPr>
        </p:nvPicPr>
        <p:blipFill>
          <a:blip r:embed="rId4" cstate="print"/>
          <a:srcRect/>
          <a:stretch>
            <a:fillRect/>
          </a:stretch>
        </p:blipFill>
        <p:spPr>
          <a:xfrm>
            <a:off x="152400" y="4195763"/>
            <a:ext cx="4114800" cy="1778000"/>
          </a:xfrm>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5"/>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1"/>
          </p:nvPr>
        </p:nvSpPr>
        <p:spPr/>
        <p:txBody>
          <a:bodyPr/>
          <a:lstStyle/>
          <a:p>
            <a:fld id="{90206E30-5757-414C-A792-6E16BBFD8629}" type="slidenum">
              <a:rPr lang="pt-BR"/>
              <a:pPr/>
              <a:t>53</a:t>
            </a:fld>
            <a:endParaRPr lang="pt-BR"/>
          </a:p>
        </p:txBody>
      </p:sp>
      <p:sp>
        <p:nvSpPr>
          <p:cNvPr id="2228226" name="Rectangle 2"/>
          <p:cNvSpPr>
            <a:spLocks noGrp="1" noChangeArrowheads="1"/>
          </p:cNvSpPr>
          <p:nvPr>
            <p:ph type="title"/>
          </p:nvPr>
        </p:nvSpPr>
        <p:spPr/>
        <p:txBody>
          <a:bodyPr/>
          <a:lstStyle/>
          <a:p>
            <a:r>
              <a:rPr lang="en-US"/>
              <a:t>Interface (cont)</a:t>
            </a:r>
          </a:p>
        </p:txBody>
      </p:sp>
      <p:sp>
        <p:nvSpPr>
          <p:cNvPr id="2228227" name="Rectangle 3"/>
          <p:cNvSpPr>
            <a:spLocks noGrp="1" noChangeArrowheads="1"/>
          </p:cNvSpPr>
          <p:nvPr>
            <p:ph type="body" sz="half" idx="1"/>
          </p:nvPr>
        </p:nvSpPr>
        <p:spPr>
          <a:xfrm>
            <a:off x="4097338" y="1676400"/>
            <a:ext cx="4938712" cy="4530725"/>
          </a:xfrm>
        </p:spPr>
        <p:txBody>
          <a:bodyPr/>
          <a:lstStyle/>
          <a:p>
            <a:pPr>
              <a:lnSpc>
                <a:spcPct val="90000"/>
              </a:lnSpc>
              <a:spcBef>
                <a:spcPct val="0"/>
              </a:spcBef>
              <a:buFontTx/>
              <a:buNone/>
            </a:pPr>
            <a:r>
              <a:rPr lang="en-US" sz="1600">
                <a:solidFill>
                  <a:srgbClr val="000099"/>
                </a:solidFill>
                <a:ea typeface="Arial Unicode MS" pitchFamily="34" charset="-128"/>
                <a:cs typeface="Arial Unicode MS" pitchFamily="34" charset="-128"/>
              </a:rPr>
              <a:t>public </a:t>
            </a:r>
            <a:r>
              <a:rPr lang="en-US" sz="1600">
                <a:solidFill>
                  <a:srgbClr val="800000"/>
                </a:solidFill>
                <a:ea typeface="Arial Unicode MS" pitchFamily="34" charset="-128"/>
                <a:cs typeface="Arial Unicode MS" pitchFamily="34" charset="-128"/>
              </a:rPr>
              <a:t>interface</a:t>
            </a:r>
            <a:r>
              <a:rPr lang="en-US" sz="1600">
                <a:solidFill>
                  <a:srgbClr val="000099"/>
                </a:solidFill>
                <a:ea typeface="Arial Unicode MS" pitchFamily="34" charset="-128"/>
                <a:cs typeface="Arial Unicode MS" pitchFamily="34" charset="-128"/>
              </a:rPr>
              <a:t> ElementoDiagrama {</a:t>
            </a:r>
          </a:p>
          <a:p>
            <a:pPr>
              <a:lnSpc>
                <a:spcPct val="90000"/>
              </a:lnSpc>
              <a:spcBef>
                <a:spcPct val="0"/>
              </a:spcBef>
              <a:buFontTx/>
              <a:buNone/>
            </a:pPr>
            <a:r>
              <a:rPr lang="en-US" sz="1600">
                <a:solidFill>
                  <a:srgbClr val="000099"/>
                </a:solidFill>
                <a:ea typeface="Arial Unicode MS" pitchFamily="34" charset="-128"/>
                <a:cs typeface="Arial Unicode MS" pitchFamily="34" charset="-128"/>
              </a:rPr>
              <a:t>	double PI = 3.1425926; </a:t>
            </a:r>
            <a:r>
              <a:rPr lang="en-US" sz="1600">
                <a:solidFill>
                  <a:srgbClr val="006666"/>
                </a:solidFill>
                <a:ea typeface="Arial Unicode MS" pitchFamily="34" charset="-128"/>
                <a:cs typeface="Arial Unicode MS" pitchFamily="34" charset="-128"/>
              </a:rPr>
              <a:t>//static and final constant.</a:t>
            </a:r>
          </a:p>
          <a:p>
            <a:pPr>
              <a:lnSpc>
                <a:spcPct val="90000"/>
              </a:lnSpc>
              <a:spcBef>
                <a:spcPct val="0"/>
              </a:spcBef>
              <a:buFontTx/>
              <a:buNone/>
            </a:pPr>
            <a:r>
              <a:rPr lang="en-US" sz="1600">
                <a:solidFill>
                  <a:srgbClr val="000099"/>
                </a:solidFill>
                <a:ea typeface="Arial Unicode MS" pitchFamily="34" charset="-128"/>
                <a:cs typeface="Arial Unicode MS" pitchFamily="34" charset="-128"/>
              </a:rPr>
              <a:t>	void desenhar(); </a:t>
            </a:r>
          </a:p>
          <a:p>
            <a:pPr>
              <a:lnSpc>
                <a:spcPct val="90000"/>
              </a:lnSpc>
              <a:spcBef>
                <a:spcPct val="0"/>
              </a:spcBef>
              <a:buFontTx/>
              <a:buNone/>
            </a:pPr>
            <a:r>
              <a:rPr lang="en-US" sz="1600">
                <a:solidFill>
                  <a:srgbClr val="000099"/>
                </a:solidFill>
                <a:ea typeface="Arial Unicode MS" pitchFamily="34" charset="-128"/>
                <a:cs typeface="Arial Unicode MS" pitchFamily="34" charset="-128"/>
              </a:rPr>
              <a:t>	void redimensionar();</a:t>
            </a:r>
          </a:p>
          <a:p>
            <a:pPr>
              <a:lnSpc>
                <a:spcPct val="90000"/>
              </a:lnSpc>
              <a:spcBef>
                <a:spcPct val="0"/>
              </a:spcBef>
              <a:buFontTx/>
              <a:buNone/>
            </a:pPr>
            <a:r>
              <a:rPr lang="en-US" sz="1600">
                <a:solidFill>
                  <a:srgbClr val="000099"/>
                </a:solidFill>
                <a:ea typeface="Arial Unicode MS" pitchFamily="34" charset="-128"/>
                <a:cs typeface="Arial Unicode MS" pitchFamily="34" charset="-128"/>
              </a:rPr>
              <a:t>}</a:t>
            </a:r>
          </a:p>
          <a:p>
            <a:pPr>
              <a:lnSpc>
                <a:spcPct val="90000"/>
              </a:lnSpc>
              <a:buFontTx/>
              <a:buNone/>
            </a:pPr>
            <a:endParaRPr lang="en-US" sz="1600">
              <a:solidFill>
                <a:srgbClr val="000099"/>
              </a:solidFill>
              <a:ea typeface="Arial Unicode MS" pitchFamily="34" charset="-128"/>
              <a:cs typeface="Arial Unicode MS" pitchFamily="34" charset="-128"/>
            </a:endParaRPr>
          </a:p>
          <a:p>
            <a:pPr>
              <a:lnSpc>
                <a:spcPct val="90000"/>
              </a:lnSpc>
              <a:buFontTx/>
              <a:buNone/>
            </a:pPr>
            <a:r>
              <a:rPr lang="en-US" sz="1600">
                <a:solidFill>
                  <a:srgbClr val="000099"/>
                </a:solidFill>
                <a:ea typeface="Arial Unicode MS" pitchFamily="34" charset="-128"/>
                <a:cs typeface="Arial Unicode MS" pitchFamily="34" charset="-128"/>
              </a:rPr>
              <a:t>public class Circulo </a:t>
            </a:r>
            <a:r>
              <a:rPr lang="en-US" sz="1600">
                <a:solidFill>
                  <a:srgbClr val="800000"/>
                </a:solidFill>
                <a:ea typeface="Arial Unicode MS" pitchFamily="34" charset="-128"/>
                <a:cs typeface="Arial Unicode MS" pitchFamily="34" charset="-128"/>
              </a:rPr>
              <a:t>implements</a:t>
            </a:r>
            <a:r>
              <a:rPr lang="en-US" sz="1600">
                <a:solidFill>
                  <a:srgbClr val="000099"/>
                </a:solidFill>
                <a:ea typeface="Arial Unicode MS" pitchFamily="34" charset="-128"/>
                <a:cs typeface="Arial Unicode MS" pitchFamily="34" charset="-128"/>
              </a:rPr>
              <a:t> ElementoDiagrama {</a:t>
            </a:r>
          </a:p>
          <a:p>
            <a:pPr>
              <a:lnSpc>
                <a:spcPct val="90000"/>
              </a:lnSpc>
              <a:buFontTx/>
              <a:buNone/>
            </a:pPr>
            <a:r>
              <a:rPr lang="en-US" sz="1600">
                <a:solidFill>
                  <a:srgbClr val="000099"/>
                </a:solidFill>
                <a:ea typeface="Arial Unicode MS" pitchFamily="34" charset="-128"/>
                <a:cs typeface="Arial Unicode MS" pitchFamily="34" charset="-128"/>
              </a:rPr>
              <a:t>	</a:t>
            </a:r>
            <a:r>
              <a:rPr lang="en-US" sz="1600">
                <a:solidFill>
                  <a:srgbClr val="000099"/>
                </a:solidFill>
                <a:latin typeface="Arial"/>
                <a:ea typeface="Arial Unicode MS" pitchFamily="34" charset="-128"/>
                <a:cs typeface="Arial Unicode MS" pitchFamily="34" charset="-128"/>
              </a:rPr>
              <a:t>…</a:t>
            </a:r>
            <a:endParaRPr lang="en-US" sz="1600">
              <a:solidFill>
                <a:srgbClr val="000099"/>
              </a:solidFill>
              <a:ea typeface="Arial Unicode MS" pitchFamily="34" charset="-128"/>
              <a:cs typeface="Arial Unicode MS" pitchFamily="34" charset="-128"/>
            </a:endParaRPr>
          </a:p>
          <a:p>
            <a:pPr>
              <a:lnSpc>
                <a:spcPct val="90000"/>
              </a:lnSpc>
              <a:buFontTx/>
              <a:buNone/>
            </a:pPr>
            <a:r>
              <a:rPr lang="en-US" sz="1600">
                <a:solidFill>
                  <a:srgbClr val="000099"/>
                </a:solidFill>
                <a:ea typeface="Arial Unicode MS" pitchFamily="34" charset="-128"/>
                <a:cs typeface="Arial Unicode MS" pitchFamily="34" charset="-128"/>
              </a:rPr>
              <a:t>	public void desenhar() {  </a:t>
            </a:r>
            <a:r>
              <a:rPr lang="en-US" sz="1600">
                <a:solidFill>
                  <a:srgbClr val="006666"/>
                </a:solidFill>
                <a:ea typeface="Arial Unicode MS" pitchFamily="34" charset="-128"/>
                <a:cs typeface="Arial Unicode MS" pitchFamily="34" charset="-128"/>
              </a:rPr>
              <a:t>/* draw a circle*/ </a:t>
            </a:r>
            <a:r>
              <a:rPr lang="en-US" sz="1600">
                <a:solidFill>
                  <a:srgbClr val="000099"/>
                </a:solidFill>
                <a:ea typeface="Arial Unicode MS" pitchFamily="34" charset="-128"/>
                <a:cs typeface="Arial Unicode MS" pitchFamily="34" charset="-128"/>
              </a:rPr>
              <a:t>}</a:t>
            </a:r>
          </a:p>
          <a:p>
            <a:pPr>
              <a:lnSpc>
                <a:spcPct val="90000"/>
              </a:lnSpc>
              <a:buFontTx/>
              <a:buNone/>
            </a:pPr>
            <a:r>
              <a:rPr lang="en-US" sz="1600">
                <a:solidFill>
                  <a:srgbClr val="000099"/>
                </a:solidFill>
                <a:ea typeface="Arial Unicode MS" pitchFamily="34" charset="-128"/>
                <a:cs typeface="Arial Unicode MS" pitchFamily="34" charset="-128"/>
              </a:rPr>
              <a:t>	public void redimensionar() { </a:t>
            </a:r>
            <a:r>
              <a:rPr lang="en-US" sz="1600">
                <a:solidFill>
                  <a:srgbClr val="006666"/>
                </a:solidFill>
                <a:ea typeface="Arial Unicode MS" pitchFamily="34" charset="-128"/>
                <a:cs typeface="Arial Unicode MS" pitchFamily="34" charset="-128"/>
              </a:rPr>
              <a:t>/* draw a circle*/ </a:t>
            </a:r>
            <a:r>
              <a:rPr lang="en-US" sz="1600">
                <a:solidFill>
                  <a:srgbClr val="000099"/>
                </a:solidFill>
                <a:ea typeface="Arial Unicode MS" pitchFamily="34" charset="-128"/>
                <a:cs typeface="Arial Unicode MS" pitchFamily="34" charset="-128"/>
              </a:rPr>
              <a:t>}</a:t>
            </a:r>
          </a:p>
          <a:p>
            <a:pPr>
              <a:lnSpc>
                <a:spcPct val="90000"/>
              </a:lnSpc>
              <a:buFontTx/>
              <a:buNone/>
            </a:pPr>
            <a:r>
              <a:rPr lang="en-US" sz="1600">
                <a:solidFill>
                  <a:srgbClr val="000099"/>
                </a:solidFill>
                <a:ea typeface="Arial Unicode MS" pitchFamily="34" charset="-128"/>
                <a:cs typeface="Arial Unicode MS" pitchFamily="34" charset="-128"/>
              </a:rPr>
              <a:t>}</a:t>
            </a:r>
          </a:p>
          <a:p>
            <a:pPr>
              <a:lnSpc>
                <a:spcPct val="90000"/>
              </a:lnSpc>
              <a:buFontTx/>
              <a:buNone/>
            </a:pPr>
            <a:endParaRPr lang="en-US" sz="1600">
              <a:solidFill>
                <a:srgbClr val="000099"/>
              </a:solidFill>
              <a:ea typeface="Arial Unicode MS" pitchFamily="34" charset="-128"/>
              <a:cs typeface="Arial Unicode MS" pitchFamily="34" charset="-128"/>
            </a:endParaRPr>
          </a:p>
          <a:p>
            <a:pPr>
              <a:lnSpc>
                <a:spcPct val="90000"/>
              </a:lnSpc>
              <a:buFontTx/>
              <a:buNone/>
            </a:pPr>
            <a:r>
              <a:rPr lang="en-US" sz="1600">
                <a:solidFill>
                  <a:srgbClr val="000099"/>
                </a:solidFill>
                <a:ea typeface="Arial Unicode MS" pitchFamily="34" charset="-128"/>
                <a:cs typeface="Arial Unicode MS" pitchFamily="34" charset="-128"/>
              </a:rPr>
              <a:t>public class Retangulo </a:t>
            </a:r>
            <a:r>
              <a:rPr lang="en-US" sz="1600">
                <a:solidFill>
                  <a:srgbClr val="800000"/>
                </a:solidFill>
                <a:ea typeface="Arial Unicode MS" pitchFamily="34" charset="-128"/>
                <a:cs typeface="Arial Unicode MS" pitchFamily="34" charset="-128"/>
              </a:rPr>
              <a:t>implements</a:t>
            </a:r>
            <a:r>
              <a:rPr lang="en-US" sz="1600">
                <a:solidFill>
                  <a:srgbClr val="000099"/>
                </a:solidFill>
                <a:ea typeface="Arial Unicode MS" pitchFamily="34" charset="-128"/>
                <a:cs typeface="Arial Unicode MS" pitchFamily="34" charset="-128"/>
              </a:rPr>
              <a:t> ElementoDiagrama {</a:t>
            </a:r>
          </a:p>
          <a:p>
            <a:pPr>
              <a:lnSpc>
                <a:spcPct val="90000"/>
              </a:lnSpc>
              <a:buFontTx/>
              <a:buNone/>
            </a:pPr>
            <a:r>
              <a:rPr lang="en-US" sz="1600">
                <a:solidFill>
                  <a:srgbClr val="000099"/>
                </a:solidFill>
                <a:ea typeface="Arial Unicode MS" pitchFamily="34" charset="-128"/>
                <a:cs typeface="Arial Unicode MS" pitchFamily="34" charset="-128"/>
              </a:rPr>
              <a:t>	</a:t>
            </a:r>
            <a:r>
              <a:rPr lang="en-US" sz="1600">
                <a:solidFill>
                  <a:srgbClr val="000099"/>
                </a:solidFill>
                <a:latin typeface="Arial"/>
                <a:ea typeface="Arial Unicode MS" pitchFamily="34" charset="-128"/>
                <a:cs typeface="Arial Unicode MS" pitchFamily="34" charset="-128"/>
              </a:rPr>
              <a:t>…</a:t>
            </a:r>
            <a:endParaRPr lang="en-US" sz="1600">
              <a:solidFill>
                <a:srgbClr val="000099"/>
              </a:solidFill>
              <a:ea typeface="Arial Unicode MS" pitchFamily="34" charset="-128"/>
              <a:cs typeface="Arial Unicode MS" pitchFamily="34" charset="-128"/>
            </a:endParaRPr>
          </a:p>
          <a:p>
            <a:pPr>
              <a:lnSpc>
                <a:spcPct val="90000"/>
              </a:lnSpc>
              <a:buFontTx/>
              <a:buNone/>
            </a:pPr>
            <a:r>
              <a:rPr lang="en-US" sz="1600">
                <a:solidFill>
                  <a:srgbClr val="000099"/>
                </a:solidFill>
                <a:ea typeface="Arial Unicode MS" pitchFamily="34" charset="-128"/>
                <a:cs typeface="Arial Unicode MS" pitchFamily="34" charset="-128"/>
              </a:rPr>
              <a:t>	public void desenhar() { </a:t>
            </a:r>
            <a:r>
              <a:rPr lang="en-US" sz="1600">
                <a:solidFill>
                  <a:srgbClr val="006666"/>
                </a:solidFill>
                <a:ea typeface="Arial Unicode MS" pitchFamily="34" charset="-128"/>
                <a:cs typeface="Arial Unicode MS" pitchFamily="34" charset="-128"/>
              </a:rPr>
              <a:t>/* draw a circle*/</a:t>
            </a:r>
            <a:r>
              <a:rPr lang="en-US" sz="1600">
                <a:solidFill>
                  <a:srgbClr val="000099"/>
                </a:solidFill>
                <a:ea typeface="Arial Unicode MS" pitchFamily="34" charset="-128"/>
                <a:cs typeface="Arial Unicode MS" pitchFamily="34" charset="-128"/>
              </a:rPr>
              <a:t>  }</a:t>
            </a:r>
          </a:p>
          <a:p>
            <a:pPr>
              <a:lnSpc>
                <a:spcPct val="90000"/>
              </a:lnSpc>
              <a:buFontTx/>
              <a:buNone/>
            </a:pPr>
            <a:r>
              <a:rPr lang="en-US" sz="1600">
                <a:solidFill>
                  <a:srgbClr val="000099"/>
                </a:solidFill>
                <a:ea typeface="Arial Unicode MS" pitchFamily="34" charset="-128"/>
                <a:cs typeface="Arial Unicode MS" pitchFamily="34" charset="-128"/>
              </a:rPr>
              <a:t>	public void redimensionar() { </a:t>
            </a:r>
            <a:r>
              <a:rPr lang="en-US" sz="1600">
                <a:solidFill>
                  <a:srgbClr val="006666"/>
                </a:solidFill>
                <a:ea typeface="Arial Unicode MS" pitchFamily="34" charset="-128"/>
                <a:cs typeface="Arial Unicode MS" pitchFamily="34" charset="-128"/>
              </a:rPr>
              <a:t>/* draw a circle*/</a:t>
            </a:r>
            <a:r>
              <a:rPr lang="en-US" sz="1600">
                <a:solidFill>
                  <a:srgbClr val="000099"/>
                </a:solidFill>
                <a:ea typeface="Arial Unicode MS" pitchFamily="34" charset="-128"/>
                <a:cs typeface="Arial Unicode MS" pitchFamily="34" charset="-128"/>
              </a:rPr>
              <a:t> }</a:t>
            </a:r>
          </a:p>
          <a:p>
            <a:pPr>
              <a:lnSpc>
                <a:spcPct val="90000"/>
              </a:lnSpc>
              <a:buFontTx/>
              <a:buNone/>
            </a:pPr>
            <a:r>
              <a:rPr lang="en-US" sz="1600">
                <a:solidFill>
                  <a:srgbClr val="000099"/>
                </a:solidFill>
                <a:ea typeface="Arial Unicode MS" pitchFamily="34" charset="-128"/>
                <a:cs typeface="Arial Unicode MS" pitchFamily="34" charset="-128"/>
              </a:rPr>
              <a:t>}</a:t>
            </a:r>
          </a:p>
        </p:txBody>
      </p:sp>
      <p:pic>
        <p:nvPicPr>
          <p:cNvPr id="2228228" name="Picture 4"/>
          <p:cNvPicPr>
            <a:picLocks noChangeAspect="1" noChangeArrowheads="1"/>
          </p:cNvPicPr>
          <p:nvPr/>
        </p:nvPicPr>
        <p:blipFill>
          <a:blip r:embed="rId2" cstate="print"/>
          <a:srcRect/>
          <a:stretch>
            <a:fillRect/>
          </a:stretch>
        </p:blipFill>
        <p:spPr bwMode="auto">
          <a:xfrm>
            <a:off x="57150" y="2349500"/>
            <a:ext cx="3867150" cy="2973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53206A97-7DE4-4001-AF3A-F5FF1E616F30}" type="slidenum">
              <a:rPr lang="pt-BR"/>
              <a:pPr/>
              <a:t>54</a:t>
            </a:fld>
            <a:endParaRPr lang="pt-BR"/>
          </a:p>
        </p:txBody>
      </p:sp>
      <p:sp>
        <p:nvSpPr>
          <p:cNvPr id="2347010" name="Rectangle 2"/>
          <p:cNvSpPr>
            <a:spLocks noGrp="1" noChangeArrowheads="1"/>
          </p:cNvSpPr>
          <p:nvPr>
            <p:ph type="title"/>
          </p:nvPr>
        </p:nvSpPr>
        <p:spPr/>
        <p:txBody>
          <a:bodyPr/>
          <a:lstStyle/>
          <a:p>
            <a:r>
              <a:rPr lang="pt-BR"/>
              <a:t>Acoplamentos concreto e abstrato</a:t>
            </a:r>
          </a:p>
        </p:txBody>
      </p:sp>
      <p:sp>
        <p:nvSpPr>
          <p:cNvPr id="2347011" name="Rectangle 3"/>
          <p:cNvSpPr>
            <a:spLocks noGrp="1" noChangeArrowheads="1"/>
          </p:cNvSpPr>
          <p:nvPr>
            <p:ph type="body" idx="1"/>
          </p:nvPr>
        </p:nvSpPr>
        <p:spPr/>
        <p:txBody>
          <a:bodyPr/>
          <a:lstStyle/>
          <a:p>
            <a:r>
              <a:rPr lang="pt-BR"/>
              <a:t>Usualmente, um objeto A faz referência a outro B através do conhecimento da classe de B.</a:t>
            </a:r>
          </a:p>
          <a:p>
            <a:pPr lvl="1"/>
            <a:r>
              <a:rPr lang="pt-BR"/>
              <a:t>Esse tipo de dependência corresponde ao que chamamos de </a:t>
            </a:r>
            <a:r>
              <a:rPr lang="pt-BR" b="1" i="1"/>
              <a:t>acoplamento concreto</a:t>
            </a:r>
            <a:r>
              <a:rPr lang="pt-BR"/>
              <a:t>. </a:t>
            </a:r>
          </a:p>
          <a:p>
            <a:r>
              <a:rPr lang="pt-BR"/>
              <a:t>Entretanto, há outra forma de dependência que permite que um objeto remetente envie uma mensagem para um receptor sem ter conhecimento da verdadeira classe desse último.</a:t>
            </a:r>
          </a:p>
          <a:p>
            <a:pPr lvl="1"/>
            <a:r>
              <a:rPr lang="pt-BR"/>
              <a:t>Essa forma de dependência corresponde ao que chamamos de </a:t>
            </a:r>
            <a:r>
              <a:rPr lang="pt-BR" b="1" i="1"/>
              <a:t>acoplamento abstrato</a:t>
            </a:r>
            <a:r>
              <a:rPr lang="pt-BR"/>
              <a:t>.</a:t>
            </a:r>
          </a:p>
          <a:p>
            <a:pPr lvl="1"/>
            <a:r>
              <a:rPr lang="pt-BR"/>
              <a:t>A acoplamento abstrato é preferível ao acoplamento concreto.</a:t>
            </a:r>
          </a:p>
          <a:p>
            <a:r>
              <a:rPr lang="pt-BR"/>
              <a:t>Classes abstratas e interface permitem implementar o acoplamento abstrato.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1D05A380-CEF8-49E2-A52C-AA217D4260FE}" type="slidenum">
              <a:rPr lang="pt-BR"/>
              <a:pPr/>
              <a:t>55</a:t>
            </a:fld>
            <a:endParaRPr lang="pt-BR"/>
          </a:p>
        </p:txBody>
      </p:sp>
      <p:sp>
        <p:nvSpPr>
          <p:cNvPr id="2344962" name="Rectangle 2"/>
          <p:cNvSpPr>
            <a:spLocks noGrp="1" noChangeArrowheads="1"/>
          </p:cNvSpPr>
          <p:nvPr>
            <p:ph type="title"/>
          </p:nvPr>
        </p:nvSpPr>
        <p:spPr>
          <a:xfrm>
            <a:off x="304800" y="274638"/>
            <a:ext cx="8534400" cy="1143000"/>
          </a:xfrm>
        </p:spPr>
        <p:txBody>
          <a:bodyPr/>
          <a:lstStyle/>
          <a:p>
            <a:r>
              <a:rPr lang="pt-BR"/>
              <a:t>Acoplamentos concreto e abstrato</a:t>
            </a:r>
            <a:r>
              <a:rPr lang="en-US"/>
              <a:t> (cont)</a:t>
            </a:r>
            <a:endParaRPr lang="pt-BR"/>
          </a:p>
        </p:txBody>
      </p:sp>
      <p:sp>
        <p:nvSpPr>
          <p:cNvPr id="2344963" name="Rectangle 3"/>
          <p:cNvSpPr>
            <a:spLocks noGrp="1" noChangeArrowheads="1"/>
          </p:cNvSpPr>
          <p:nvPr>
            <p:ph type="body" idx="1"/>
          </p:nvPr>
        </p:nvSpPr>
        <p:spPr/>
        <p:txBody>
          <a:bodyPr/>
          <a:lstStyle/>
          <a:p>
            <a:endParaRPr lang="pt-BR"/>
          </a:p>
        </p:txBody>
      </p:sp>
      <p:pic>
        <p:nvPicPr>
          <p:cNvPr id="2344964" name="Picture 4" descr="E:\paps2a\Figs-2a edicao\jpg\Figura_08_22.jpg"/>
          <p:cNvPicPr>
            <a:picLocks noChangeAspect="1" noChangeArrowheads="1"/>
          </p:cNvPicPr>
          <p:nvPr/>
        </p:nvPicPr>
        <p:blipFill>
          <a:blip r:embed="rId2" cstate="print"/>
          <a:srcRect/>
          <a:stretch>
            <a:fillRect/>
          </a:stretch>
        </p:blipFill>
        <p:spPr bwMode="auto">
          <a:xfrm>
            <a:off x="762000" y="2286000"/>
            <a:ext cx="7696200" cy="3451225"/>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6402B72E-054D-4613-8132-C074B739AA24}" type="slidenum">
              <a:rPr lang="pt-BR"/>
              <a:pPr/>
              <a:t>56</a:t>
            </a:fld>
            <a:endParaRPr lang="pt-BR"/>
          </a:p>
        </p:txBody>
      </p:sp>
      <p:sp>
        <p:nvSpPr>
          <p:cNvPr id="2231298" name="Rectangle 2"/>
          <p:cNvSpPr>
            <a:spLocks noGrp="1" noChangeArrowheads="1"/>
          </p:cNvSpPr>
          <p:nvPr>
            <p:ph type="title"/>
          </p:nvPr>
        </p:nvSpPr>
        <p:spPr/>
        <p:txBody>
          <a:bodyPr/>
          <a:lstStyle/>
          <a:p>
            <a:r>
              <a:rPr lang="pt-BR"/>
              <a:t>Reuso </a:t>
            </a:r>
            <a:r>
              <a:rPr lang="en-US"/>
              <a:t>através de g</a:t>
            </a:r>
            <a:r>
              <a:rPr lang="pt-BR"/>
              <a:t>eneralização</a:t>
            </a:r>
          </a:p>
        </p:txBody>
      </p:sp>
      <p:sp>
        <p:nvSpPr>
          <p:cNvPr id="2231299" name="Rectangle 3"/>
          <p:cNvSpPr>
            <a:spLocks noGrp="1" noChangeArrowheads="1"/>
          </p:cNvSpPr>
          <p:nvPr>
            <p:ph type="body" idx="1"/>
          </p:nvPr>
        </p:nvSpPr>
        <p:spPr/>
        <p:txBody>
          <a:bodyPr/>
          <a:lstStyle/>
          <a:p>
            <a:r>
              <a:rPr lang="pt-BR"/>
              <a:t>No reuso por generalização, subclasses que herdam comportamento da superclasse. </a:t>
            </a:r>
          </a:p>
          <a:p>
            <a:pPr lvl="1"/>
            <a:r>
              <a:rPr lang="pt-BR"/>
              <a:t>Exemplo: um objeto ContaCorrente não tem como atender à mensagem para executar a operação debitar só com os recursos de sua classe. Ele, então, utiliza a operação herdada da superclasse.</a:t>
            </a:r>
          </a:p>
          <a:p>
            <a:r>
              <a:rPr lang="pt-BR"/>
              <a:t>Vantagem: fácil de implementar.</a:t>
            </a:r>
          </a:p>
          <a:p>
            <a:r>
              <a:rPr lang="pt-BR"/>
              <a:t>Desvantagem:</a:t>
            </a:r>
          </a:p>
          <a:p>
            <a:pPr lvl="1"/>
            <a:r>
              <a:rPr lang="pt-BR"/>
              <a:t>Exposição dos detalhes da superclasse às subclasses (Violação do </a:t>
            </a:r>
            <a:r>
              <a:rPr lang="pt-BR" i="1"/>
              <a:t>princípio do encapsulamento</a:t>
            </a:r>
            <a:r>
              <a:rPr lang="pt-BR"/>
              <a:t>).</a:t>
            </a:r>
          </a:p>
          <a:p>
            <a:pPr lvl="1"/>
            <a:r>
              <a:rPr lang="pt-BR"/>
              <a:t>Possível violação</a:t>
            </a:r>
            <a:r>
              <a:rPr lang="pt-BR" i="1"/>
              <a:t> do Princípio de Liskov (regra da substituição)</a:t>
            </a:r>
            <a:r>
              <a:rPr lang="pt-BR"/>
              <a:t>.</a:t>
            </a:r>
            <a:endParaRPr lang="pt-BR" sz="18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A6D37161-CDE3-46B0-AB30-270A8E51A064}" type="slidenum">
              <a:rPr lang="pt-BR"/>
              <a:pPr/>
              <a:t>57</a:t>
            </a:fld>
            <a:endParaRPr lang="pt-BR"/>
          </a:p>
        </p:txBody>
      </p:sp>
      <p:sp>
        <p:nvSpPr>
          <p:cNvPr id="2232322" name="Rectangle 2"/>
          <p:cNvSpPr>
            <a:spLocks noGrp="1" noChangeArrowheads="1"/>
          </p:cNvSpPr>
          <p:nvPr>
            <p:ph type="title"/>
          </p:nvPr>
        </p:nvSpPr>
        <p:spPr/>
        <p:txBody>
          <a:bodyPr/>
          <a:lstStyle/>
          <a:p>
            <a:r>
              <a:rPr lang="pt-BR"/>
              <a:t>Reuso </a:t>
            </a:r>
            <a:r>
              <a:rPr lang="en-US"/>
              <a:t>através de d</a:t>
            </a:r>
            <a:r>
              <a:rPr lang="pt-BR"/>
              <a:t>elegação</a:t>
            </a:r>
          </a:p>
        </p:txBody>
      </p:sp>
      <p:sp>
        <p:nvSpPr>
          <p:cNvPr id="2232323" name="Rectangle 3"/>
          <p:cNvSpPr>
            <a:spLocks noGrp="1" noChangeArrowheads="1"/>
          </p:cNvSpPr>
          <p:nvPr>
            <p:ph type="body" idx="1"/>
          </p:nvPr>
        </p:nvSpPr>
        <p:spPr/>
        <p:txBody>
          <a:bodyPr/>
          <a:lstStyle/>
          <a:p>
            <a:pPr>
              <a:lnSpc>
                <a:spcPct val="90000"/>
              </a:lnSpc>
            </a:pPr>
            <a:r>
              <a:rPr lang="pt-BR"/>
              <a:t>A delegação é outra forma de realizar o reuso.</a:t>
            </a:r>
          </a:p>
          <a:p>
            <a:pPr>
              <a:lnSpc>
                <a:spcPct val="90000"/>
              </a:lnSpc>
            </a:pPr>
            <a:r>
              <a:rPr lang="pt-BR"/>
              <a:t>“Sempre que um objeto não pode realizar uma operação por si próprio, ele delega uma parte dela para outro(s) objeto(s)”.</a:t>
            </a:r>
          </a:p>
          <a:p>
            <a:pPr>
              <a:lnSpc>
                <a:spcPct val="90000"/>
              </a:lnSpc>
            </a:pPr>
            <a:r>
              <a:rPr lang="pt-BR"/>
              <a:t>A delegação é mais genérica que a generalização.</a:t>
            </a:r>
          </a:p>
          <a:p>
            <a:pPr lvl="1">
              <a:lnSpc>
                <a:spcPct val="90000"/>
              </a:lnSpc>
            </a:pPr>
            <a:r>
              <a:rPr lang="pt-BR"/>
              <a:t>um objeto pode reutilizar o comportamento de outro sem que o primeiro precise ser uma subclasse do segundo.</a:t>
            </a:r>
          </a:p>
          <a:p>
            <a:pPr>
              <a:lnSpc>
                <a:spcPct val="90000"/>
              </a:lnSpc>
            </a:pPr>
            <a:r>
              <a:rPr lang="pt-BR"/>
              <a:t>O compartilhamento de comportamento e o reuso podem ser realizados em tempo de execução.</a:t>
            </a:r>
          </a:p>
          <a:p>
            <a:pPr>
              <a:lnSpc>
                <a:spcPct val="90000"/>
              </a:lnSpc>
            </a:pPr>
            <a:r>
              <a:rPr lang="pt-BR"/>
              <a:t>Desvantagens:</a:t>
            </a:r>
          </a:p>
          <a:p>
            <a:pPr lvl="1">
              <a:lnSpc>
                <a:spcPct val="90000"/>
              </a:lnSpc>
            </a:pPr>
            <a:r>
              <a:rPr lang="pt-BR"/>
              <a:t>desempenho (implica em cruzar a fronteira de um objeto a outro para enviar uma mensagem).</a:t>
            </a:r>
          </a:p>
          <a:p>
            <a:pPr lvl="1">
              <a:lnSpc>
                <a:spcPct val="90000"/>
              </a:lnSpc>
            </a:pPr>
            <a:r>
              <a:rPr lang="pt-BR"/>
              <a:t>não pode ser utilizada quando uma classe </a:t>
            </a:r>
            <a:r>
              <a:rPr lang="pt-BR" u="sng"/>
              <a:t>parcialmente abstrata</a:t>
            </a:r>
            <a:r>
              <a:rPr lang="pt-BR"/>
              <a:t> está envolvida.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B27770AB-D27A-4F23-A4D9-56A80EFBE76D}" type="slidenum">
              <a:rPr lang="pt-BR"/>
              <a:pPr/>
              <a:t>58</a:t>
            </a:fld>
            <a:endParaRPr lang="pt-BR"/>
          </a:p>
        </p:txBody>
      </p:sp>
      <p:sp>
        <p:nvSpPr>
          <p:cNvPr id="2234370" name="Rectangle 2"/>
          <p:cNvSpPr>
            <a:spLocks noGrp="1" noChangeArrowheads="1"/>
          </p:cNvSpPr>
          <p:nvPr>
            <p:ph type="title"/>
          </p:nvPr>
        </p:nvSpPr>
        <p:spPr/>
        <p:txBody>
          <a:bodyPr/>
          <a:lstStyle/>
          <a:p>
            <a:r>
              <a:rPr lang="pt-BR"/>
              <a:t>Generalização </a:t>
            </a:r>
            <a:r>
              <a:rPr lang="en-US"/>
              <a:t>versus</a:t>
            </a:r>
            <a:r>
              <a:rPr lang="pt-BR"/>
              <a:t> </a:t>
            </a:r>
            <a:r>
              <a:rPr lang="en-US"/>
              <a:t>d</a:t>
            </a:r>
            <a:r>
              <a:rPr lang="pt-BR"/>
              <a:t>elegação</a:t>
            </a:r>
          </a:p>
        </p:txBody>
      </p:sp>
      <p:pic>
        <p:nvPicPr>
          <p:cNvPr id="2234372" name="Picture 4" descr="E:\paps2a\Figs-2a edicao\jpg\Figura_08_24.jpg"/>
          <p:cNvPicPr>
            <a:picLocks noChangeAspect="1" noChangeArrowheads="1"/>
          </p:cNvPicPr>
          <p:nvPr/>
        </p:nvPicPr>
        <p:blipFill>
          <a:blip r:embed="rId3" cstate="print"/>
          <a:srcRect/>
          <a:stretch>
            <a:fillRect/>
          </a:stretch>
        </p:blipFill>
        <p:spPr bwMode="auto">
          <a:xfrm>
            <a:off x="1104900" y="1981200"/>
            <a:ext cx="6934200" cy="28956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B10D9639-AD09-430E-9AC4-D814452AFBCB}" type="slidenum">
              <a:rPr lang="pt-BR"/>
              <a:pPr/>
              <a:t>59</a:t>
            </a:fld>
            <a:endParaRPr lang="pt-BR"/>
          </a:p>
        </p:txBody>
      </p:sp>
      <p:sp>
        <p:nvSpPr>
          <p:cNvPr id="2236418" name="Rectangle 2"/>
          <p:cNvSpPr>
            <a:spLocks noGrp="1" noChangeArrowheads="1"/>
          </p:cNvSpPr>
          <p:nvPr>
            <p:ph type="title"/>
          </p:nvPr>
        </p:nvSpPr>
        <p:spPr/>
        <p:txBody>
          <a:bodyPr/>
          <a:lstStyle/>
          <a:p>
            <a:r>
              <a:rPr lang="pt-BR"/>
              <a:t>Generalização </a:t>
            </a:r>
            <a:r>
              <a:rPr lang="en-US"/>
              <a:t>versus d</a:t>
            </a:r>
            <a:r>
              <a:rPr lang="pt-BR"/>
              <a:t>elegação</a:t>
            </a:r>
          </a:p>
        </p:txBody>
      </p:sp>
      <p:sp>
        <p:nvSpPr>
          <p:cNvPr id="2236419" name="Rectangle 3"/>
          <p:cNvSpPr>
            <a:spLocks noGrp="1" noChangeArrowheads="1"/>
          </p:cNvSpPr>
          <p:nvPr>
            <p:ph type="body" idx="1"/>
          </p:nvPr>
        </p:nvSpPr>
        <p:spPr/>
        <p:txBody>
          <a:bodyPr/>
          <a:lstStyle/>
          <a:p>
            <a:r>
              <a:rPr lang="pt-BR"/>
              <a:t>Há vantagens e desvantagens tanto na generalização quanto na delegação.</a:t>
            </a:r>
          </a:p>
          <a:p>
            <a:r>
              <a:rPr lang="pt-BR"/>
              <a:t>De forma geral, </a:t>
            </a:r>
            <a:r>
              <a:rPr lang="pt-BR" u="sng"/>
              <a:t>não</a:t>
            </a:r>
            <a:r>
              <a:rPr lang="pt-BR"/>
              <a:t> é recomendado utilizar generalização nas seguintes situações:</a:t>
            </a:r>
          </a:p>
          <a:p>
            <a:pPr lvl="1"/>
            <a:r>
              <a:rPr lang="pt-BR"/>
              <a:t>Para representar papéis de uma superclasse.</a:t>
            </a:r>
          </a:p>
          <a:p>
            <a:pPr lvl="1"/>
            <a:r>
              <a:rPr lang="pt-BR"/>
              <a:t>Quando a subclasse herda propriedades que não se aplicam a ela.</a:t>
            </a:r>
          </a:p>
          <a:p>
            <a:pPr lvl="1"/>
            <a:r>
              <a:rPr lang="pt-BR"/>
              <a:t>Quando um objeto de uma subclasse pode se transformar em um objeto de outra subclasse.</a:t>
            </a:r>
          </a:p>
          <a:p>
            <a:pPr lvl="2"/>
            <a:r>
              <a:rPr lang="pt-BR" sz="1700"/>
              <a:t>Por exemplo, um objeto Cliente se transforma em um objeto Funcionário.</a:t>
            </a:r>
            <a:endParaRPr lang="pt-BR"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0754" name="Rectangle 2"/>
          <p:cNvSpPr>
            <a:spLocks noGrp="1" noChangeArrowheads="1"/>
          </p:cNvSpPr>
          <p:nvPr>
            <p:ph type="ctrTitle"/>
          </p:nvPr>
        </p:nvSpPr>
        <p:spPr>
          <a:xfrm>
            <a:off x="1258888" y="3860800"/>
            <a:ext cx="7129462" cy="1800225"/>
          </a:xfrm>
        </p:spPr>
        <p:txBody>
          <a:bodyPr/>
          <a:lstStyle/>
          <a:p>
            <a:r>
              <a:rPr lang="en-US" sz="3200"/>
              <a:t>8.1 Transformação de classes de análise em classes de projeto</a:t>
            </a:r>
          </a:p>
        </p:txBody>
      </p:sp>
      <p:sp>
        <p:nvSpPr>
          <p:cNvPr id="2250755" name="Rectangle 3"/>
          <p:cNvSpPr>
            <a:spLocks noGrp="1" noChangeArrowheads="1"/>
          </p:cNvSpPr>
          <p:nvPr>
            <p:ph type="subTitle" idx="1"/>
          </p:nvPr>
        </p:nvSpPr>
        <p:spPr/>
        <p:txBody>
          <a:bodyPr/>
          <a:lstStyle/>
          <a:p>
            <a:r>
              <a:rPr lang="en-US"/>
              <a:t> </a:t>
            </a:r>
          </a:p>
        </p:txBody>
      </p:sp>
      <p:graphicFrame>
        <p:nvGraphicFramePr>
          <p:cNvPr id="2366464" name="Object 1024"/>
          <p:cNvGraphicFramePr>
            <a:graphicFrameLocks noChangeAspect="1"/>
          </p:cNvGraphicFramePr>
          <p:nvPr/>
        </p:nvGraphicFramePr>
        <p:xfrm>
          <a:off x="2700338" y="981075"/>
          <a:ext cx="3276600" cy="2503488"/>
        </p:xfrm>
        <a:graphic>
          <a:graphicData uri="http://schemas.openxmlformats.org/presentationml/2006/ole">
            <p:oleObj spid="_x0000_s2366464" name="Clip" r:id="rId4" imgW="2286000" imgH="1259640" progId="">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35AE522E-391A-4C27-92D1-6CA66C1851B0}" type="slidenum">
              <a:rPr lang="pt-BR"/>
              <a:pPr/>
              <a:t>60</a:t>
            </a:fld>
            <a:endParaRPr lang="pt-BR"/>
          </a:p>
        </p:txBody>
      </p:sp>
      <p:sp>
        <p:nvSpPr>
          <p:cNvPr id="2350082" name="Rectangle 2"/>
          <p:cNvSpPr>
            <a:spLocks noGrp="1" noChangeArrowheads="1"/>
          </p:cNvSpPr>
          <p:nvPr>
            <p:ph type="title"/>
          </p:nvPr>
        </p:nvSpPr>
        <p:spPr/>
        <p:txBody>
          <a:bodyPr/>
          <a:lstStyle/>
          <a:p>
            <a:r>
              <a:rPr lang="pt-BR"/>
              <a:t>Classificação dinâmica</a:t>
            </a:r>
            <a:endParaRPr lang="en-US"/>
          </a:p>
        </p:txBody>
      </p:sp>
      <p:sp>
        <p:nvSpPr>
          <p:cNvPr id="2350083" name="Rectangle 3"/>
          <p:cNvSpPr>
            <a:spLocks noGrp="1" noChangeArrowheads="1"/>
          </p:cNvSpPr>
          <p:nvPr>
            <p:ph type="body" idx="1"/>
          </p:nvPr>
        </p:nvSpPr>
        <p:spPr/>
        <p:txBody>
          <a:bodyPr/>
          <a:lstStyle/>
          <a:p>
            <a:pPr>
              <a:lnSpc>
                <a:spcPct val="80000"/>
              </a:lnSpc>
            </a:pPr>
            <a:r>
              <a:rPr lang="pt-BR"/>
              <a:t>Problema na especificação e implementação de uma generalização.</a:t>
            </a:r>
          </a:p>
          <a:p>
            <a:pPr lvl="1">
              <a:lnSpc>
                <a:spcPct val="80000"/>
              </a:lnSpc>
            </a:pPr>
            <a:r>
              <a:rPr lang="pt-BR"/>
              <a:t>Um mesmo objeto pode pertencer a múltiplas classes simultaneamente, ou passar de uma classe para outra.</a:t>
            </a:r>
          </a:p>
          <a:p>
            <a:pPr>
              <a:lnSpc>
                <a:spcPct val="80000"/>
              </a:lnSpc>
            </a:pPr>
            <a:r>
              <a:rPr lang="pt-BR"/>
              <a:t>Considere uma empresa em que há empregados e clientes.</a:t>
            </a:r>
          </a:p>
          <a:p>
            <a:pPr lvl="1">
              <a:lnSpc>
                <a:spcPct val="80000"/>
              </a:lnSpc>
            </a:pPr>
            <a:r>
              <a:rPr lang="pt-BR"/>
              <a:t>Pode ser que uma pessoa, em um determinado momento, seja apenas cliente;</a:t>
            </a:r>
          </a:p>
          <a:p>
            <a:pPr lvl="1">
              <a:lnSpc>
                <a:spcPct val="80000"/>
              </a:lnSpc>
            </a:pPr>
            <a:r>
              <a:rPr lang="pt-BR"/>
              <a:t>depois pode ser que ela passe a ser também um empregado da empresa.</a:t>
            </a:r>
          </a:p>
          <a:p>
            <a:pPr lvl="1">
              <a:lnSpc>
                <a:spcPct val="80000"/>
              </a:lnSpc>
            </a:pPr>
            <a:r>
              <a:rPr lang="pt-BR"/>
              <a:t>A seguir essa pessoa é desligada da empresa, continuando a ser cliente.</a:t>
            </a:r>
            <a:endParaRPr lang="en-US"/>
          </a:p>
          <a:p>
            <a:pPr>
              <a:lnSpc>
                <a:spcPct val="80000"/>
              </a:lnSpc>
            </a:pPr>
            <a:r>
              <a:rPr lang="pt-BR"/>
              <a:t>As principais LPOO (C++, Java, Smalltalk) não dão suporte direto à implementação da classificação dinâmica.</a:t>
            </a:r>
          </a:p>
          <a:p>
            <a:pPr lvl="1">
              <a:lnSpc>
                <a:spcPct val="80000"/>
              </a:lnSpc>
            </a:pPr>
            <a:r>
              <a:rPr lang="pt-BR"/>
              <a:t>se um objeto é instanciado como sendo de uma classe, ele não pode pertencer posteriormente a uma outra classe.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63C051BE-8DE5-405C-8BC9-0707A047C4D6}" type="slidenum">
              <a:rPr lang="pt-BR"/>
              <a:pPr/>
              <a:t>61</a:t>
            </a:fld>
            <a:endParaRPr lang="pt-BR"/>
          </a:p>
        </p:txBody>
      </p:sp>
      <p:sp>
        <p:nvSpPr>
          <p:cNvPr id="2352130" name="Rectangle 2"/>
          <p:cNvSpPr>
            <a:spLocks noGrp="1" noChangeArrowheads="1"/>
          </p:cNvSpPr>
          <p:nvPr>
            <p:ph type="title"/>
          </p:nvPr>
        </p:nvSpPr>
        <p:spPr/>
        <p:txBody>
          <a:bodyPr/>
          <a:lstStyle/>
          <a:p>
            <a:r>
              <a:rPr lang="pt-BR"/>
              <a:t>Classificação dinâmica</a:t>
            </a:r>
            <a:r>
              <a:rPr lang="en-US"/>
              <a:t> (cont)</a:t>
            </a:r>
          </a:p>
        </p:txBody>
      </p:sp>
      <p:sp>
        <p:nvSpPr>
          <p:cNvPr id="2352131" name="Rectangle 3"/>
          <p:cNvSpPr>
            <a:spLocks noGrp="1" noChangeArrowheads="1"/>
          </p:cNvSpPr>
          <p:nvPr>
            <p:ph type="body" idx="1"/>
          </p:nvPr>
        </p:nvSpPr>
        <p:spPr/>
        <p:txBody>
          <a:bodyPr/>
          <a:lstStyle/>
          <a:p>
            <a:pPr>
              <a:lnSpc>
                <a:spcPct val="80000"/>
              </a:lnSpc>
            </a:pPr>
            <a:r>
              <a:rPr lang="pt-BR"/>
              <a:t>Solução parcial: definir todas as possíveis subclasses em uma determinada situação.</a:t>
            </a:r>
          </a:p>
          <a:p>
            <a:pPr lvl="1">
              <a:lnSpc>
                <a:spcPct val="80000"/>
              </a:lnSpc>
            </a:pPr>
            <a:r>
              <a:rPr lang="pt-BR"/>
              <a:t>Exemplo (para a situação descrita há pouco): as classes Empregado, Cliente e EmpregadoCliente seriam criadas.</a:t>
            </a:r>
            <a:endParaRPr lang="en-US"/>
          </a:p>
          <a:p>
            <a:pPr>
              <a:lnSpc>
                <a:spcPct val="80000"/>
              </a:lnSpc>
            </a:pPr>
            <a:r>
              <a:rPr lang="pt-BR"/>
              <a:t>Não resolve o problema todo:</a:t>
            </a:r>
          </a:p>
          <a:p>
            <a:pPr lvl="1">
              <a:lnSpc>
                <a:spcPct val="80000"/>
              </a:lnSpc>
            </a:pPr>
            <a:r>
              <a:rPr lang="pt-BR"/>
              <a:t>Pode ser que um objeto mude de classe! (</a:t>
            </a:r>
            <a:r>
              <a:rPr lang="pt-BR" b="1" i="1"/>
              <a:t>metamorfose</a:t>
            </a:r>
            <a:r>
              <a:rPr lang="pt-BR"/>
              <a:t>)</a:t>
            </a:r>
          </a:p>
          <a:p>
            <a:pPr lvl="1">
              <a:lnSpc>
                <a:spcPct val="80000"/>
              </a:lnSpc>
            </a:pPr>
            <a:r>
              <a:rPr lang="pt-BR"/>
              <a:t>A adição de novas classes à hierarquia torna o modelo ainda mais complexo.</a:t>
            </a:r>
          </a:p>
          <a:p>
            <a:pPr>
              <a:lnSpc>
                <a:spcPct val="80000"/>
              </a:lnSpc>
            </a:pPr>
            <a:r>
              <a:rPr lang="pt-BR"/>
              <a:t>Uma melhor solução: utilizar a delegação.</a:t>
            </a:r>
          </a:p>
          <a:p>
            <a:pPr lvl="1">
              <a:lnSpc>
                <a:spcPct val="80000"/>
              </a:lnSpc>
            </a:pPr>
            <a:r>
              <a:rPr lang="pt-BR"/>
              <a:t>Uma generalização entre cada subclasse e a superclasse é substituída por uma composição.</a:t>
            </a:r>
          </a:p>
          <a:p>
            <a:pPr lvl="1">
              <a:lnSpc>
                <a:spcPct val="80000"/>
              </a:lnSpc>
            </a:pPr>
            <a:r>
              <a:rPr lang="pt-BR"/>
              <a:t>Exemplo no próximo slide.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888CC3A4-190F-4467-B035-7432199CA2E1}" type="slidenum">
              <a:rPr lang="pt-BR"/>
              <a:pPr/>
              <a:t>62</a:t>
            </a:fld>
            <a:endParaRPr lang="pt-BR"/>
          </a:p>
        </p:txBody>
      </p:sp>
      <p:sp>
        <p:nvSpPr>
          <p:cNvPr id="2356226" name="Rectangle 2"/>
          <p:cNvSpPr>
            <a:spLocks noGrp="1" noChangeArrowheads="1"/>
          </p:cNvSpPr>
          <p:nvPr>
            <p:ph type="title"/>
          </p:nvPr>
        </p:nvSpPr>
        <p:spPr/>
        <p:txBody>
          <a:bodyPr/>
          <a:lstStyle/>
          <a:p>
            <a:r>
              <a:rPr lang="pt-BR"/>
              <a:t>Classificação dinâmica</a:t>
            </a:r>
            <a:r>
              <a:rPr lang="en-US"/>
              <a:t> (cont)</a:t>
            </a:r>
          </a:p>
        </p:txBody>
      </p:sp>
      <p:pic>
        <p:nvPicPr>
          <p:cNvPr id="2356229" name="Picture 5" descr="E:\paps2a\Figs-2a edicao\jpg\Figura_08_25.jpg"/>
          <p:cNvPicPr>
            <a:picLocks noChangeAspect="1" noChangeArrowheads="1"/>
          </p:cNvPicPr>
          <p:nvPr/>
        </p:nvPicPr>
        <p:blipFill>
          <a:blip r:embed="rId3" cstate="print"/>
          <a:srcRect/>
          <a:stretch>
            <a:fillRect/>
          </a:stretch>
        </p:blipFill>
        <p:spPr bwMode="auto">
          <a:xfrm>
            <a:off x="914400" y="2590800"/>
            <a:ext cx="7472363" cy="2436813"/>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6658" name="Rectangle 2"/>
          <p:cNvSpPr>
            <a:spLocks noGrp="1" noChangeArrowheads="1"/>
          </p:cNvSpPr>
          <p:nvPr>
            <p:ph type="ctrTitle"/>
          </p:nvPr>
        </p:nvSpPr>
        <p:spPr>
          <a:xfrm>
            <a:off x="1258888" y="3860800"/>
            <a:ext cx="7129462" cy="1800225"/>
          </a:xfrm>
        </p:spPr>
        <p:txBody>
          <a:bodyPr/>
          <a:lstStyle/>
          <a:p>
            <a:r>
              <a:rPr lang="en-US" sz="3200"/>
              <a:t>8.6	Padrões de projeto</a:t>
            </a:r>
          </a:p>
        </p:txBody>
      </p:sp>
      <p:sp>
        <p:nvSpPr>
          <p:cNvPr id="2246659" name="Rectangle 3"/>
          <p:cNvSpPr>
            <a:spLocks noGrp="1" noChangeArrowheads="1"/>
          </p:cNvSpPr>
          <p:nvPr>
            <p:ph type="subTitle" idx="1"/>
          </p:nvPr>
        </p:nvSpPr>
        <p:spPr/>
        <p:txBody>
          <a:bodyPr/>
          <a:lstStyle/>
          <a:p>
            <a:r>
              <a:rPr lang="en-US"/>
              <a:t> </a:t>
            </a:r>
          </a:p>
        </p:txBody>
      </p:sp>
      <p:graphicFrame>
        <p:nvGraphicFramePr>
          <p:cNvPr id="2246660" name="Object 4"/>
          <p:cNvGraphicFramePr>
            <a:graphicFrameLocks noChangeAspect="1"/>
          </p:cNvGraphicFramePr>
          <p:nvPr/>
        </p:nvGraphicFramePr>
        <p:xfrm>
          <a:off x="2700338" y="981075"/>
          <a:ext cx="3276600" cy="2503488"/>
        </p:xfrm>
        <a:graphic>
          <a:graphicData uri="http://schemas.openxmlformats.org/presentationml/2006/ole">
            <p:oleObj spid="_x0000_s2246660" name="Clip" r:id="rId4" imgW="2286000" imgH="1259640" progId="">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C2FF986A-9729-4737-A9B8-4742D45EC804}" type="slidenum">
              <a:rPr lang="pt-BR"/>
              <a:pPr/>
              <a:t>64</a:t>
            </a:fld>
            <a:endParaRPr lang="pt-BR"/>
          </a:p>
        </p:txBody>
      </p:sp>
      <p:sp>
        <p:nvSpPr>
          <p:cNvPr id="2315266" name="Rectangle 2"/>
          <p:cNvSpPr>
            <a:spLocks noGrp="1" noChangeArrowheads="1"/>
          </p:cNvSpPr>
          <p:nvPr>
            <p:ph type="title"/>
          </p:nvPr>
        </p:nvSpPr>
        <p:spPr/>
        <p:txBody>
          <a:bodyPr/>
          <a:lstStyle/>
          <a:p>
            <a:r>
              <a:rPr lang="en-US"/>
              <a:t>Padrões de projeto</a:t>
            </a:r>
            <a:endParaRPr lang="pt-BR"/>
          </a:p>
        </p:txBody>
      </p:sp>
      <p:sp>
        <p:nvSpPr>
          <p:cNvPr id="2315267" name="Rectangle 3"/>
          <p:cNvSpPr>
            <a:spLocks noGrp="1" noChangeArrowheads="1"/>
          </p:cNvSpPr>
          <p:nvPr>
            <p:ph type="body" idx="1"/>
          </p:nvPr>
        </p:nvSpPr>
        <p:spPr/>
        <p:txBody>
          <a:bodyPr/>
          <a:lstStyle/>
          <a:p>
            <a:r>
              <a:rPr lang="pt-BR"/>
              <a:t>É da natureza do desenvolvimento de software o fato de que os mesmos problemas tendem a acontecer diversas vezes. </a:t>
            </a:r>
            <a:endParaRPr lang="en-US"/>
          </a:p>
          <a:p>
            <a:r>
              <a:rPr lang="en-US"/>
              <a:t>Um </a:t>
            </a:r>
            <a:r>
              <a:rPr lang="en-US" b="1" i="1"/>
              <a:t>padrão de projeto</a:t>
            </a:r>
            <a:r>
              <a:rPr lang="en-US"/>
              <a:t> corresponde a um esboço de uma solução reusável para um problema comumente encontrado em um contexto particular.</a:t>
            </a:r>
          </a:p>
          <a:p>
            <a:r>
              <a:rPr lang="en-US"/>
              <a:t>Estudar esses padrões é uma maneira efetiva de aprender com a experiência de outros.</a:t>
            </a:r>
          </a:p>
          <a:p>
            <a:r>
              <a:rPr lang="pt-BR"/>
              <a:t>O texto clássico sobre </a:t>
            </a:r>
            <a:r>
              <a:rPr lang="en-US"/>
              <a:t>o</a:t>
            </a:r>
            <a:r>
              <a:rPr lang="pt-BR"/>
              <a:t> assunto é o de Eric</a:t>
            </a:r>
            <a:r>
              <a:rPr lang="en-US"/>
              <a:t>h</a:t>
            </a:r>
            <a:r>
              <a:rPr lang="pt-BR"/>
              <a:t> Gamma e</a:t>
            </a:r>
            <a:r>
              <a:rPr lang="en-US"/>
              <a:t>t</a:t>
            </a:r>
            <a:r>
              <a:rPr lang="pt-BR"/>
              <a:t> </a:t>
            </a:r>
            <a:r>
              <a:rPr lang="en-US"/>
              <a:t>al</a:t>
            </a:r>
            <a:r>
              <a:rPr lang="pt-BR"/>
              <a:t>. </a:t>
            </a:r>
            <a:endParaRPr lang="en-US"/>
          </a:p>
          <a:p>
            <a:pPr lvl="1"/>
            <a:r>
              <a:rPr lang="pt-BR"/>
              <a:t>Esses autores são conhecidos </a:t>
            </a:r>
            <a:r>
              <a:rPr lang="pt-BR" i="1"/>
              <a:t>Gang of Four</a:t>
            </a:r>
            <a:r>
              <a:rPr lang="pt-BR"/>
              <a:t>. </a:t>
            </a:r>
            <a:endParaRPr lang="en-US"/>
          </a:p>
          <a:p>
            <a:pPr lvl="1"/>
            <a:r>
              <a:rPr lang="pt-BR"/>
              <a:t>Nesse livro, os autores catalogaram 23 padrões.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8860C64D-AAD5-4AB8-A8C4-8B1E581E111F}" type="slidenum">
              <a:rPr lang="pt-BR"/>
              <a:pPr/>
              <a:t>65</a:t>
            </a:fld>
            <a:endParaRPr lang="pt-BR"/>
          </a:p>
        </p:txBody>
      </p:sp>
      <p:sp>
        <p:nvSpPr>
          <p:cNvPr id="2317314" name="Rectangle 2"/>
          <p:cNvSpPr>
            <a:spLocks noGrp="1" noChangeArrowheads="1"/>
          </p:cNvSpPr>
          <p:nvPr>
            <p:ph type="title"/>
          </p:nvPr>
        </p:nvSpPr>
        <p:spPr/>
        <p:txBody>
          <a:bodyPr/>
          <a:lstStyle/>
          <a:p>
            <a:r>
              <a:rPr lang="en-US"/>
              <a:t>Padrões GoF</a:t>
            </a:r>
            <a:endParaRPr lang="pt-BR"/>
          </a:p>
        </p:txBody>
      </p:sp>
      <p:sp>
        <p:nvSpPr>
          <p:cNvPr id="2317315" name="Rectangle 3"/>
          <p:cNvSpPr>
            <a:spLocks noGrp="1" noChangeArrowheads="1"/>
          </p:cNvSpPr>
          <p:nvPr>
            <p:ph type="body" idx="1"/>
          </p:nvPr>
        </p:nvSpPr>
        <p:spPr/>
        <p:txBody>
          <a:bodyPr/>
          <a:lstStyle/>
          <a:p>
            <a:pPr marL="457200" indent="-457200"/>
            <a:r>
              <a:rPr lang="en-US"/>
              <a:t>Os padrões GoF foram divididos em três categorias:</a:t>
            </a:r>
          </a:p>
          <a:p>
            <a:pPr marL="838200" lvl="1" indent="-381000">
              <a:buFontTx/>
              <a:buAutoNum type="arabicPeriod"/>
            </a:pPr>
            <a:r>
              <a:rPr lang="pt-BR" b="1" i="1"/>
              <a:t>Criacionais</a:t>
            </a:r>
            <a:r>
              <a:rPr lang="pt-BR"/>
              <a:t>: procuram separar a operação de uma aplicação de como os seus objetos são criados.</a:t>
            </a:r>
            <a:endParaRPr lang="en-US"/>
          </a:p>
          <a:p>
            <a:pPr marL="838200" lvl="1" indent="-381000">
              <a:buFontTx/>
              <a:buAutoNum type="arabicPeriod"/>
            </a:pPr>
            <a:r>
              <a:rPr lang="pt-BR" b="1" i="1"/>
              <a:t>Estruturais</a:t>
            </a:r>
            <a:r>
              <a:rPr lang="pt-BR"/>
              <a:t>: provêem generalidade para que a estrutura da solução possa ser estendida no futuro.</a:t>
            </a:r>
            <a:endParaRPr lang="en-US"/>
          </a:p>
          <a:p>
            <a:pPr marL="838200" lvl="1" indent="-381000">
              <a:buFontTx/>
              <a:buAutoNum type="arabicPeriod"/>
            </a:pPr>
            <a:r>
              <a:rPr lang="pt-BR" b="1" i="1"/>
              <a:t>Comportamentais</a:t>
            </a:r>
            <a:r>
              <a:rPr lang="pt-BR"/>
              <a:t>: utilizam herança para distribuir o comportamento entre subclasses, ou agregação e composição para construir comportamento complexo a partir de componentes mais simples.</a:t>
            </a:r>
          </a:p>
          <a:p>
            <a:pPr marL="457200" indent="-457200"/>
            <a:endParaRPr lang="pt-B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33" name="Espaço Reservado para Número de Slide 4"/>
          <p:cNvSpPr>
            <a:spLocks noGrp="1"/>
          </p:cNvSpPr>
          <p:nvPr>
            <p:ph type="sldNum" sz="quarter" idx="11"/>
          </p:nvPr>
        </p:nvSpPr>
        <p:spPr/>
        <p:txBody>
          <a:bodyPr/>
          <a:lstStyle/>
          <a:p>
            <a:fld id="{4BF2931B-7279-48CB-82F4-138E43AE5C3A}" type="slidenum">
              <a:rPr lang="pt-BR"/>
              <a:pPr/>
              <a:t>66</a:t>
            </a:fld>
            <a:endParaRPr lang="pt-BR"/>
          </a:p>
        </p:txBody>
      </p:sp>
      <p:sp>
        <p:nvSpPr>
          <p:cNvPr id="2318338" name="Rectangle 2"/>
          <p:cNvSpPr>
            <a:spLocks noGrp="1" noChangeArrowheads="1"/>
          </p:cNvSpPr>
          <p:nvPr>
            <p:ph type="title"/>
          </p:nvPr>
        </p:nvSpPr>
        <p:spPr/>
        <p:txBody>
          <a:bodyPr/>
          <a:lstStyle/>
          <a:p>
            <a:r>
              <a:rPr lang="en-US"/>
              <a:t>Padrões GoF</a:t>
            </a:r>
            <a:endParaRPr lang="pt-BR"/>
          </a:p>
        </p:txBody>
      </p:sp>
      <p:sp>
        <p:nvSpPr>
          <p:cNvPr id="2318339" name="Rectangle 3"/>
          <p:cNvSpPr>
            <a:spLocks noGrp="1" noChangeArrowheads="1"/>
          </p:cNvSpPr>
          <p:nvPr>
            <p:ph type="body" idx="1"/>
          </p:nvPr>
        </p:nvSpPr>
        <p:spPr/>
        <p:txBody>
          <a:bodyPr/>
          <a:lstStyle/>
          <a:p>
            <a:endParaRPr lang="pt-BR"/>
          </a:p>
        </p:txBody>
      </p:sp>
      <p:grpSp>
        <p:nvGrpSpPr>
          <p:cNvPr id="2318366" name="Group 30"/>
          <p:cNvGrpSpPr>
            <a:grpSpLocks/>
          </p:cNvGrpSpPr>
          <p:nvPr/>
        </p:nvGrpSpPr>
        <p:grpSpPr bwMode="auto">
          <a:xfrm>
            <a:off x="685800" y="1828800"/>
            <a:ext cx="7086600" cy="3962400"/>
            <a:chOff x="-3" y="-3"/>
            <a:chExt cx="3487" cy="1848"/>
          </a:xfrm>
        </p:grpSpPr>
        <p:grpSp>
          <p:nvGrpSpPr>
            <p:cNvPr id="2318364" name="Group 28"/>
            <p:cNvGrpSpPr>
              <a:grpSpLocks/>
            </p:cNvGrpSpPr>
            <p:nvPr/>
          </p:nvGrpSpPr>
          <p:grpSpPr bwMode="auto">
            <a:xfrm>
              <a:off x="0" y="0"/>
              <a:ext cx="3481" cy="1842"/>
              <a:chOff x="0" y="0"/>
              <a:chExt cx="3481" cy="1842"/>
            </a:xfrm>
          </p:grpSpPr>
          <p:grpSp>
            <p:nvGrpSpPr>
              <p:cNvPr id="2318349" name="Group 13"/>
              <p:cNvGrpSpPr>
                <a:grpSpLocks/>
              </p:cNvGrpSpPr>
              <p:nvPr/>
            </p:nvGrpSpPr>
            <p:grpSpPr bwMode="auto">
              <a:xfrm>
                <a:off x="0" y="0"/>
                <a:ext cx="1122" cy="346"/>
                <a:chOff x="0" y="0"/>
                <a:chExt cx="1122" cy="346"/>
              </a:xfrm>
            </p:grpSpPr>
            <p:sp>
              <p:nvSpPr>
                <p:cNvPr id="2318348" name="Rectangle 12"/>
                <p:cNvSpPr>
                  <a:spLocks noChangeArrowheads="1"/>
                </p:cNvSpPr>
                <p:nvPr/>
              </p:nvSpPr>
              <p:spPr bwMode="auto">
                <a:xfrm>
                  <a:off x="0" y="0"/>
                  <a:ext cx="1122" cy="346"/>
                </a:xfrm>
                <a:prstGeom prst="rect">
                  <a:avLst/>
                </a:prstGeom>
                <a:solidFill>
                  <a:srgbClr val="F3F3F3"/>
                </a:solidFill>
                <a:ln w="9525">
                  <a:noFill/>
                  <a:miter lim="800000"/>
                  <a:headEnd/>
                  <a:tailEnd/>
                </a:ln>
                <a:effectLst/>
              </p:spPr>
              <p:txBody>
                <a:bodyPr lIns="90000" tIns="46800" rIns="90000" bIns="46800">
                  <a:spAutoFit/>
                </a:bodyPr>
                <a:lstStyle/>
                <a:p>
                  <a:endParaRPr lang="pt-BR"/>
                </a:p>
              </p:txBody>
            </p:sp>
            <p:grpSp>
              <p:nvGrpSpPr>
                <p:cNvPr id="2318347" name="Group 11"/>
                <p:cNvGrpSpPr>
                  <a:grpSpLocks/>
                </p:cNvGrpSpPr>
                <p:nvPr/>
              </p:nvGrpSpPr>
              <p:grpSpPr bwMode="auto">
                <a:xfrm>
                  <a:off x="0" y="0"/>
                  <a:ext cx="1122" cy="346"/>
                  <a:chOff x="0" y="0"/>
                  <a:chExt cx="1122" cy="346"/>
                </a:xfrm>
              </p:grpSpPr>
              <p:sp>
                <p:nvSpPr>
                  <p:cNvPr id="2318340" name="Rectangle 4"/>
                  <p:cNvSpPr>
                    <a:spLocks noChangeArrowheads="1"/>
                  </p:cNvSpPr>
                  <p:nvPr/>
                </p:nvSpPr>
                <p:spPr bwMode="auto">
                  <a:xfrm>
                    <a:off x="28" y="0"/>
                    <a:ext cx="1066" cy="346"/>
                  </a:xfrm>
                  <a:prstGeom prst="rect">
                    <a:avLst/>
                  </a:prstGeom>
                  <a:solidFill>
                    <a:srgbClr val="F3F3F3"/>
                  </a:solidFill>
                  <a:ln w="9525">
                    <a:noFill/>
                    <a:miter lim="800000"/>
                    <a:headEnd/>
                    <a:tailEnd/>
                  </a:ln>
                  <a:effectLst/>
                </p:spPr>
                <p:txBody>
                  <a:bodyPr lIns="90000" tIns="46800" rIns="90000" bIns="46800"/>
                  <a:lstStyle/>
                  <a:p>
                    <a:pPr>
                      <a:spcBef>
                        <a:spcPct val="0"/>
                      </a:spcBef>
                      <a:buFontTx/>
                      <a:buNone/>
                    </a:pPr>
                    <a:r>
                      <a:rPr lang="pt-BR" sz="1600" b="1">
                        <a:latin typeface="Courier New" pitchFamily="49" charset="0"/>
                        <a:cs typeface="Courier New" pitchFamily="49" charset="0"/>
                      </a:rPr>
                      <a:t>Criacionais</a:t>
                    </a:r>
                    <a:endParaRPr lang="pt-BR" sz="1600">
                      <a:latin typeface="Swiss911 UCm BT" charset="0"/>
                      <a:cs typeface="Times New Roman" pitchFamily="18" charset="0"/>
                    </a:endParaRPr>
                  </a:p>
                  <a:p>
                    <a:pPr eaLnBrk="0" hangingPunct="0">
                      <a:spcBef>
                        <a:spcPct val="0"/>
                      </a:spcBef>
                      <a:buFontTx/>
                      <a:buNone/>
                    </a:pPr>
                    <a:endParaRPr lang="pt-BR" sz="2400"/>
                  </a:p>
                </p:txBody>
              </p:sp>
              <p:sp>
                <p:nvSpPr>
                  <p:cNvPr id="2318346" name="Rectangle 10"/>
                  <p:cNvSpPr>
                    <a:spLocks noChangeArrowheads="1"/>
                  </p:cNvSpPr>
                  <p:nvPr/>
                </p:nvSpPr>
                <p:spPr bwMode="auto">
                  <a:xfrm>
                    <a:off x="0" y="0"/>
                    <a:ext cx="1122" cy="346"/>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grpSp>
          <p:grpSp>
            <p:nvGrpSpPr>
              <p:cNvPr id="2318353" name="Group 17"/>
              <p:cNvGrpSpPr>
                <a:grpSpLocks/>
              </p:cNvGrpSpPr>
              <p:nvPr/>
            </p:nvGrpSpPr>
            <p:grpSpPr bwMode="auto">
              <a:xfrm>
                <a:off x="1122" y="0"/>
                <a:ext cx="834" cy="346"/>
                <a:chOff x="1122" y="0"/>
                <a:chExt cx="834" cy="346"/>
              </a:xfrm>
            </p:grpSpPr>
            <p:sp>
              <p:nvSpPr>
                <p:cNvPr id="2318352" name="Rectangle 16"/>
                <p:cNvSpPr>
                  <a:spLocks noChangeArrowheads="1"/>
                </p:cNvSpPr>
                <p:nvPr/>
              </p:nvSpPr>
              <p:spPr bwMode="auto">
                <a:xfrm>
                  <a:off x="1122" y="0"/>
                  <a:ext cx="834" cy="346"/>
                </a:xfrm>
                <a:prstGeom prst="rect">
                  <a:avLst/>
                </a:prstGeom>
                <a:solidFill>
                  <a:srgbClr val="F3F3F3"/>
                </a:solidFill>
                <a:ln w="9525">
                  <a:noFill/>
                  <a:miter lim="800000"/>
                  <a:headEnd/>
                  <a:tailEnd/>
                </a:ln>
                <a:effectLst/>
              </p:spPr>
              <p:txBody>
                <a:bodyPr lIns="90000" tIns="46800" rIns="90000" bIns="46800">
                  <a:spAutoFit/>
                </a:bodyPr>
                <a:lstStyle/>
                <a:p>
                  <a:endParaRPr lang="pt-BR"/>
                </a:p>
              </p:txBody>
            </p:sp>
            <p:grpSp>
              <p:nvGrpSpPr>
                <p:cNvPr id="2318351" name="Group 15"/>
                <p:cNvGrpSpPr>
                  <a:grpSpLocks/>
                </p:cNvGrpSpPr>
                <p:nvPr/>
              </p:nvGrpSpPr>
              <p:grpSpPr bwMode="auto">
                <a:xfrm>
                  <a:off x="1122" y="0"/>
                  <a:ext cx="834" cy="346"/>
                  <a:chOff x="1122" y="0"/>
                  <a:chExt cx="834" cy="346"/>
                </a:xfrm>
              </p:grpSpPr>
              <p:sp>
                <p:nvSpPr>
                  <p:cNvPr id="2318341" name="Rectangle 5"/>
                  <p:cNvSpPr>
                    <a:spLocks noChangeArrowheads="1"/>
                  </p:cNvSpPr>
                  <p:nvPr/>
                </p:nvSpPr>
                <p:spPr bwMode="auto">
                  <a:xfrm>
                    <a:off x="1150" y="0"/>
                    <a:ext cx="778" cy="346"/>
                  </a:xfrm>
                  <a:prstGeom prst="rect">
                    <a:avLst/>
                  </a:prstGeom>
                  <a:solidFill>
                    <a:srgbClr val="F3F3F3"/>
                  </a:solidFill>
                  <a:ln w="9525">
                    <a:noFill/>
                    <a:miter lim="800000"/>
                    <a:headEnd/>
                    <a:tailEnd/>
                  </a:ln>
                  <a:effectLst/>
                </p:spPr>
                <p:txBody>
                  <a:bodyPr lIns="90000" tIns="46800" rIns="90000" bIns="46800"/>
                  <a:lstStyle/>
                  <a:p>
                    <a:pPr>
                      <a:spcBef>
                        <a:spcPct val="0"/>
                      </a:spcBef>
                      <a:buFontTx/>
                      <a:buNone/>
                    </a:pPr>
                    <a:r>
                      <a:rPr lang="pt-BR" sz="1600" b="1">
                        <a:latin typeface="Courier New" pitchFamily="49" charset="0"/>
                        <a:cs typeface="Courier New" pitchFamily="49" charset="0"/>
                      </a:rPr>
                      <a:t>Estruturais</a:t>
                    </a:r>
                    <a:endParaRPr lang="pt-BR" sz="1600">
                      <a:latin typeface="Swiss911 UCm BT" charset="0"/>
                      <a:cs typeface="Times New Roman" pitchFamily="18" charset="0"/>
                    </a:endParaRPr>
                  </a:p>
                  <a:p>
                    <a:pPr eaLnBrk="0" hangingPunct="0">
                      <a:spcBef>
                        <a:spcPct val="0"/>
                      </a:spcBef>
                      <a:buFontTx/>
                      <a:buNone/>
                    </a:pPr>
                    <a:endParaRPr lang="pt-BR" sz="2400"/>
                  </a:p>
                </p:txBody>
              </p:sp>
              <p:sp>
                <p:nvSpPr>
                  <p:cNvPr id="2318350" name="Rectangle 14"/>
                  <p:cNvSpPr>
                    <a:spLocks noChangeArrowheads="1"/>
                  </p:cNvSpPr>
                  <p:nvPr/>
                </p:nvSpPr>
                <p:spPr bwMode="auto">
                  <a:xfrm>
                    <a:off x="1122" y="0"/>
                    <a:ext cx="834" cy="346"/>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grpSp>
          <p:grpSp>
            <p:nvGrpSpPr>
              <p:cNvPr id="2318357" name="Group 21"/>
              <p:cNvGrpSpPr>
                <a:grpSpLocks/>
              </p:cNvGrpSpPr>
              <p:nvPr/>
            </p:nvGrpSpPr>
            <p:grpSpPr bwMode="auto">
              <a:xfrm>
                <a:off x="1956" y="0"/>
                <a:ext cx="1525" cy="346"/>
                <a:chOff x="1956" y="0"/>
                <a:chExt cx="1525" cy="346"/>
              </a:xfrm>
            </p:grpSpPr>
            <p:sp>
              <p:nvSpPr>
                <p:cNvPr id="2318356" name="Rectangle 20"/>
                <p:cNvSpPr>
                  <a:spLocks noChangeArrowheads="1"/>
                </p:cNvSpPr>
                <p:nvPr/>
              </p:nvSpPr>
              <p:spPr bwMode="auto">
                <a:xfrm>
                  <a:off x="1956" y="0"/>
                  <a:ext cx="1525" cy="346"/>
                </a:xfrm>
                <a:prstGeom prst="rect">
                  <a:avLst/>
                </a:prstGeom>
                <a:solidFill>
                  <a:srgbClr val="F3F3F3"/>
                </a:solidFill>
                <a:ln w="9525">
                  <a:noFill/>
                  <a:miter lim="800000"/>
                  <a:headEnd/>
                  <a:tailEnd/>
                </a:ln>
                <a:effectLst/>
              </p:spPr>
              <p:txBody>
                <a:bodyPr lIns="90000" tIns="46800" rIns="90000" bIns="46800">
                  <a:spAutoFit/>
                </a:bodyPr>
                <a:lstStyle/>
                <a:p>
                  <a:endParaRPr lang="pt-BR"/>
                </a:p>
              </p:txBody>
            </p:sp>
            <p:grpSp>
              <p:nvGrpSpPr>
                <p:cNvPr id="2318355" name="Group 19"/>
                <p:cNvGrpSpPr>
                  <a:grpSpLocks/>
                </p:cNvGrpSpPr>
                <p:nvPr/>
              </p:nvGrpSpPr>
              <p:grpSpPr bwMode="auto">
                <a:xfrm>
                  <a:off x="1956" y="0"/>
                  <a:ext cx="1525" cy="346"/>
                  <a:chOff x="1956" y="0"/>
                  <a:chExt cx="1525" cy="346"/>
                </a:xfrm>
              </p:grpSpPr>
              <p:sp>
                <p:nvSpPr>
                  <p:cNvPr id="2318342" name="Rectangle 6"/>
                  <p:cNvSpPr>
                    <a:spLocks noChangeArrowheads="1"/>
                  </p:cNvSpPr>
                  <p:nvPr/>
                </p:nvSpPr>
                <p:spPr bwMode="auto">
                  <a:xfrm>
                    <a:off x="1984" y="0"/>
                    <a:ext cx="1469" cy="346"/>
                  </a:xfrm>
                  <a:prstGeom prst="rect">
                    <a:avLst/>
                  </a:prstGeom>
                  <a:solidFill>
                    <a:srgbClr val="F3F3F3"/>
                  </a:solidFill>
                  <a:ln w="9525">
                    <a:noFill/>
                    <a:miter lim="800000"/>
                    <a:headEnd/>
                    <a:tailEnd/>
                  </a:ln>
                  <a:effectLst/>
                </p:spPr>
                <p:txBody>
                  <a:bodyPr lIns="90000" tIns="46800" rIns="90000" bIns="46800"/>
                  <a:lstStyle/>
                  <a:p>
                    <a:pPr>
                      <a:spcBef>
                        <a:spcPct val="0"/>
                      </a:spcBef>
                      <a:buFontTx/>
                      <a:buNone/>
                    </a:pPr>
                    <a:r>
                      <a:rPr lang="pt-BR" sz="1600" b="1">
                        <a:latin typeface="Courier New" pitchFamily="49" charset="0"/>
                        <a:cs typeface="Courier New" pitchFamily="49" charset="0"/>
                      </a:rPr>
                      <a:t>Comportamentais</a:t>
                    </a:r>
                    <a:endParaRPr lang="pt-BR" sz="1600">
                      <a:latin typeface="Swiss911 UCm BT" charset="0"/>
                      <a:cs typeface="Times New Roman" pitchFamily="18" charset="0"/>
                    </a:endParaRPr>
                  </a:p>
                  <a:p>
                    <a:pPr eaLnBrk="0" hangingPunct="0">
                      <a:spcBef>
                        <a:spcPct val="0"/>
                      </a:spcBef>
                      <a:buFontTx/>
                      <a:buNone/>
                    </a:pPr>
                    <a:endParaRPr lang="pt-BR" sz="2400"/>
                  </a:p>
                </p:txBody>
              </p:sp>
              <p:sp>
                <p:nvSpPr>
                  <p:cNvPr id="2318354" name="Rectangle 18"/>
                  <p:cNvSpPr>
                    <a:spLocks noChangeArrowheads="1"/>
                  </p:cNvSpPr>
                  <p:nvPr/>
                </p:nvSpPr>
                <p:spPr bwMode="auto">
                  <a:xfrm>
                    <a:off x="1956" y="0"/>
                    <a:ext cx="1525" cy="346"/>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grpSp>
          <p:grpSp>
            <p:nvGrpSpPr>
              <p:cNvPr id="2318359" name="Group 23"/>
              <p:cNvGrpSpPr>
                <a:grpSpLocks/>
              </p:cNvGrpSpPr>
              <p:nvPr/>
            </p:nvGrpSpPr>
            <p:grpSpPr bwMode="auto">
              <a:xfrm>
                <a:off x="0" y="346"/>
                <a:ext cx="1122" cy="1496"/>
                <a:chOff x="0" y="346"/>
                <a:chExt cx="1122" cy="1496"/>
              </a:xfrm>
            </p:grpSpPr>
            <p:sp>
              <p:nvSpPr>
                <p:cNvPr id="2318343" name="Rectangle 7"/>
                <p:cNvSpPr>
                  <a:spLocks noChangeArrowheads="1"/>
                </p:cNvSpPr>
                <p:nvPr/>
              </p:nvSpPr>
              <p:spPr bwMode="auto">
                <a:xfrm>
                  <a:off x="28" y="346"/>
                  <a:ext cx="1066" cy="1496"/>
                </a:xfrm>
                <a:prstGeom prst="rect">
                  <a:avLst/>
                </a:prstGeom>
                <a:noFill/>
                <a:ln w="9525">
                  <a:noFill/>
                  <a:miter lim="800000"/>
                  <a:headEnd/>
                  <a:tailEnd/>
                </a:ln>
                <a:effectLst/>
              </p:spPr>
              <p:txBody>
                <a:bodyPr lIns="90000" tIns="46800" rIns="90000" bIns="46800"/>
                <a:lstStyle/>
                <a:p>
                  <a:pPr>
                    <a:spcBef>
                      <a:spcPct val="0"/>
                    </a:spcBef>
                    <a:buFontTx/>
                    <a:buNone/>
                  </a:pPr>
                  <a:r>
                    <a:rPr lang="en-US" sz="1600">
                      <a:latin typeface="Courier New" pitchFamily="49" charset="0"/>
                      <a:cs typeface="Courier New" pitchFamily="49" charset="0"/>
                    </a:rPr>
                    <a:t>Abstract Factory</a:t>
                  </a:r>
                  <a:endParaRPr lang="pt-BR" sz="1600">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Builder</a:t>
                  </a:r>
                  <a:endParaRPr lang="pt-BR" sz="1600">
                    <a:latin typeface="Swiss911 UCm BT" charset="0"/>
                    <a:cs typeface="Times New Roman" pitchFamily="18" charset="0"/>
                  </a:endParaRPr>
                </a:p>
                <a:p>
                  <a:pPr eaLnBrk="0" hangingPunct="0">
                    <a:spcBef>
                      <a:spcPct val="0"/>
                    </a:spcBef>
                    <a:buFontTx/>
                    <a:buNone/>
                  </a:pPr>
                  <a:r>
                    <a:rPr lang="en-US" sz="1600" b="1">
                      <a:latin typeface="Courier New" pitchFamily="49" charset="0"/>
                      <a:cs typeface="Courier New" pitchFamily="49" charset="0"/>
                    </a:rPr>
                    <a:t>Factory Method</a:t>
                  </a:r>
                  <a:endParaRPr lang="pt-BR" sz="1600" b="1">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Prototype</a:t>
                  </a:r>
                  <a:endParaRPr lang="pt-BR" sz="1600">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Singleton</a:t>
                  </a:r>
                  <a:endParaRPr lang="pt-BR" sz="1600">
                    <a:latin typeface="Swiss911 UCm BT" charset="0"/>
                    <a:cs typeface="Times New Roman" pitchFamily="18" charset="0"/>
                  </a:endParaRPr>
                </a:p>
                <a:p>
                  <a:pPr eaLnBrk="0" hangingPunct="0">
                    <a:spcBef>
                      <a:spcPct val="0"/>
                    </a:spcBef>
                    <a:buFontTx/>
                    <a:buNone/>
                  </a:pPr>
                  <a:endParaRPr lang="pt-BR" sz="2400"/>
                </a:p>
              </p:txBody>
            </p:sp>
            <p:sp>
              <p:nvSpPr>
                <p:cNvPr id="2318358" name="Rectangle 22"/>
                <p:cNvSpPr>
                  <a:spLocks noChangeArrowheads="1"/>
                </p:cNvSpPr>
                <p:nvPr/>
              </p:nvSpPr>
              <p:spPr bwMode="auto">
                <a:xfrm>
                  <a:off x="0" y="346"/>
                  <a:ext cx="1122" cy="1496"/>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grpSp>
            <p:nvGrpSpPr>
              <p:cNvPr id="2318361" name="Group 25"/>
              <p:cNvGrpSpPr>
                <a:grpSpLocks/>
              </p:cNvGrpSpPr>
              <p:nvPr/>
            </p:nvGrpSpPr>
            <p:grpSpPr bwMode="auto">
              <a:xfrm>
                <a:off x="1122" y="346"/>
                <a:ext cx="834" cy="1496"/>
                <a:chOff x="1122" y="346"/>
                <a:chExt cx="834" cy="1496"/>
              </a:xfrm>
            </p:grpSpPr>
            <p:sp>
              <p:nvSpPr>
                <p:cNvPr id="2318344" name="Rectangle 8"/>
                <p:cNvSpPr>
                  <a:spLocks noChangeArrowheads="1"/>
                </p:cNvSpPr>
                <p:nvPr/>
              </p:nvSpPr>
              <p:spPr bwMode="auto">
                <a:xfrm>
                  <a:off x="1150" y="346"/>
                  <a:ext cx="778" cy="1496"/>
                </a:xfrm>
                <a:prstGeom prst="rect">
                  <a:avLst/>
                </a:prstGeom>
                <a:noFill/>
                <a:ln w="9525">
                  <a:noFill/>
                  <a:miter lim="800000"/>
                  <a:headEnd/>
                  <a:tailEnd/>
                </a:ln>
                <a:effectLst/>
              </p:spPr>
              <p:txBody>
                <a:bodyPr lIns="90000" tIns="46800" rIns="90000" bIns="46800"/>
                <a:lstStyle/>
                <a:p>
                  <a:pPr>
                    <a:spcBef>
                      <a:spcPct val="0"/>
                    </a:spcBef>
                    <a:buFontTx/>
                    <a:buNone/>
                  </a:pPr>
                  <a:r>
                    <a:rPr lang="en-US" sz="1600">
                      <a:latin typeface="Courier New" pitchFamily="49" charset="0"/>
                      <a:cs typeface="Courier New" pitchFamily="49" charset="0"/>
                    </a:rPr>
                    <a:t>Adapter</a:t>
                  </a:r>
                  <a:endParaRPr lang="pt-BR" sz="1600">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Bridge</a:t>
                  </a:r>
                  <a:endParaRPr lang="pt-BR" sz="1600">
                    <a:latin typeface="Swiss911 UCm BT" charset="0"/>
                    <a:cs typeface="Times New Roman" pitchFamily="18" charset="0"/>
                  </a:endParaRPr>
                </a:p>
                <a:p>
                  <a:pPr eaLnBrk="0" hangingPunct="0">
                    <a:spcBef>
                      <a:spcPct val="0"/>
                    </a:spcBef>
                    <a:buFontTx/>
                    <a:buNone/>
                  </a:pPr>
                  <a:r>
                    <a:rPr lang="en-US" sz="1600" b="1">
                      <a:latin typeface="Courier New" pitchFamily="49" charset="0"/>
                      <a:cs typeface="Courier New" pitchFamily="49" charset="0"/>
                    </a:rPr>
                    <a:t>Composite</a:t>
                  </a:r>
                  <a:endParaRPr lang="pt-BR" sz="1600" b="1">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Decorator</a:t>
                  </a:r>
                  <a:endParaRPr lang="pt-BR" sz="1600">
                    <a:latin typeface="Swiss911 UCm BT" charset="0"/>
                    <a:cs typeface="Times New Roman" pitchFamily="18" charset="0"/>
                  </a:endParaRPr>
                </a:p>
                <a:p>
                  <a:pPr eaLnBrk="0" hangingPunct="0">
                    <a:spcBef>
                      <a:spcPct val="0"/>
                    </a:spcBef>
                    <a:buFontTx/>
                    <a:buNone/>
                  </a:pPr>
                  <a:r>
                    <a:rPr lang="en-US" sz="1600" b="1">
                      <a:latin typeface="Courier New" pitchFamily="49" charset="0"/>
                      <a:cs typeface="Courier New" pitchFamily="49" charset="0"/>
                    </a:rPr>
                    <a:t>Façade</a:t>
                  </a:r>
                  <a:endParaRPr lang="pt-BR" sz="1600" b="1">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Flyweight</a:t>
                  </a:r>
                  <a:endParaRPr lang="pt-BR" sz="1600">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Proxy</a:t>
                  </a:r>
                  <a:endParaRPr lang="pt-BR" sz="1600">
                    <a:latin typeface="Swiss911 UCm BT" charset="0"/>
                    <a:cs typeface="Times New Roman" pitchFamily="18" charset="0"/>
                  </a:endParaRPr>
                </a:p>
                <a:p>
                  <a:pPr eaLnBrk="0" hangingPunct="0">
                    <a:spcBef>
                      <a:spcPct val="0"/>
                    </a:spcBef>
                    <a:buFontTx/>
                    <a:buNone/>
                  </a:pPr>
                  <a:endParaRPr lang="pt-BR" sz="2400"/>
                </a:p>
              </p:txBody>
            </p:sp>
            <p:sp>
              <p:nvSpPr>
                <p:cNvPr id="2318360" name="Rectangle 24"/>
                <p:cNvSpPr>
                  <a:spLocks noChangeArrowheads="1"/>
                </p:cNvSpPr>
                <p:nvPr/>
              </p:nvSpPr>
              <p:spPr bwMode="auto">
                <a:xfrm>
                  <a:off x="1122" y="346"/>
                  <a:ext cx="834" cy="1496"/>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grpSp>
            <p:nvGrpSpPr>
              <p:cNvPr id="2318363" name="Group 27"/>
              <p:cNvGrpSpPr>
                <a:grpSpLocks/>
              </p:cNvGrpSpPr>
              <p:nvPr/>
            </p:nvGrpSpPr>
            <p:grpSpPr bwMode="auto">
              <a:xfrm>
                <a:off x="1956" y="346"/>
                <a:ext cx="1525" cy="1496"/>
                <a:chOff x="1956" y="346"/>
                <a:chExt cx="1525" cy="1496"/>
              </a:xfrm>
            </p:grpSpPr>
            <p:sp>
              <p:nvSpPr>
                <p:cNvPr id="2318345" name="Rectangle 9"/>
                <p:cNvSpPr>
                  <a:spLocks noChangeArrowheads="1"/>
                </p:cNvSpPr>
                <p:nvPr/>
              </p:nvSpPr>
              <p:spPr bwMode="auto">
                <a:xfrm>
                  <a:off x="1984" y="346"/>
                  <a:ext cx="1469" cy="1496"/>
                </a:xfrm>
                <a:prstGeom prst="rect">
                  <a:avLst/>
                </a:prstGeom>
                <a:noFill/>
                <a:ln w="9525">
                  <a:noFill/>
                  <a:miter lim="800000"/>
                  <a:headEnd/>
                  <a:tailEnd/>
                </a:ln>
                <a:effectLst/>
              </p:spPr>
              <p:txBody>
                <a:bodyPr lIns="90000" tIns="46800" rIns="90000" bIns="46800"/>
                <a:lstStyle/>
                <a:p>
                  <a:pPr>
                    <a:spcBef>
                      <a:spcPct val="0"/>
                    </a:spcBef>
                    <a:buFontTx/>
                    <a:buNone/>
                  </a:pPr>
                  <a:r>
                    <a:rPr lang="en-US" sz="1600">
                      <a:latin typeface="Courier New" pitchFamily="49" charset="0"/>
                      <a:cs typeface="Courier New" pitchFamily="49" charset="0"/>
                    </a:rPr>
                    <a:t>Chain of Responsibility</a:t>
                  </a:r>
                  <a:endParaRPr lang="pt-BR" sz="1600">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Command</a:t>
                  </a:r>
                  <a:endParaRPr lang="pt-BR" sz="1600">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Interpreter</a:t>
                  </a:r>
                  <a:endParaRPr lang="pt-BR" sz="1600">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Iterator</a:t>
                  </a:r>
                  <a:endParaRPr lang="pt-BR" sz="1600">
                    <a:latin typeface="Swiss911 UCm BT" charset="0"/>
                    <a:cs typeface="Times New Roman" pitchFamily="18" charset="0"/>
                  </a:endParaRPr>
                </a:p>
                <a:p>
                  <a:pPr eaLnBrk="0" hangingPunct="0">
                    <a:spcBef>
                      <a:spcPct val="0"/>
                    </a:spcBef>
                    <a:buFontTx/>
                    <a:buNone/>
                  </a:pPr>
                  <a:r>
                    <a:rPr lang="en-US" sz="1600" b="1">
                      <a:latin typeface="Courier New" pitchFamily="49" charset="0"/>
                      <a:cs typeface="Courier New" pitchFamily="49" charset="0"/>
                    </a:rPr>
                    <a:t>Mediator</a:t>
                  </a:r>
                  <a:endParaRPr lang="pt-BR" sz="1600" b="1">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Memento</a:t>
                  </a:r>
                  <a:endParaRPr lang="pt-BR" sz="1600">
                    <a:latin typeface="Swiss911 UCm BT" charset="0"/>
                    <a:cs typeface="Times New Roman" pitchFamily="18" charset="0"/>
                  </a:endParaRPr>
                </a:p>
                <a:p>
                  <a:pPr eaLnBrk="0" hangingPunct="0">
                    <a:spcBef>
                      <a:spcPct val="0"/>
                    </a:spcBef>
                    <a:buFontTx/>
                    <a:buNone/>
                  </a:pPr>
                  <a:r>
                    <a:rPr lang="en-US" sz="1600" b="1">
                      <a:latin typeface="Courier New" pitchFamily="49" charset="0"/>
                      <a:cs typeface="Courier New" pitchFamily="49" charset="0"/>
                    </a:rPr>
                    <a:t>Observer</a:t>
                  </a:r>
                  <a:endParaRPr lang="pt-BR" sz="1600" b="1">
                    <a:latin typeface="Swiss911 UCm BT" charset="0"/>
                    <a:cs typeface="Times New Roman" pitchFamily="18" charset="0"/>
                  </a:endParaRPr>
                </a:p>
                <a:p>
                  <a:pPr eaLnBrk="0" hangingPunct="0">
                    <a:spcBef>
                      <a:spcPct val="0"/>
                    </a:spcBef>
                    <a:buFontTx/>
                    <a:buNone/>
                  </a:pPr>
                  <a:r>
                    <a:rPr lang="en-US" sz="1600">
                      <a:latin typeface="Courier New" pitchFamily="49" charset="0"/>
                      <a:cs typeface="Courier New" pitchFamily="49" charset="0"/>
                    </a:rPr>
                    <a:t>State</a:t>
                  </a:r>
                  <a:endParaRPr lang="pt-BR" sz="1600">
                    <a:latin typeface="Swiss911 UCm BT" charset="0"/>
                    <a:cs typeface="Times New Roman" pitchFamily="18" charset="0"/>
                  </a:endParaRPr>
                </a:p>
                <a:p>
                  <a:pPr eaLnBrk="0" hangingPunct="0">
                    <a:spcBef>
                      <a:spcPct val="0"/>
                    </a:spcBef>
                    <a:buFontTx/>
                    <a:buNone/>
                  </a:pPr>
                  <a:r>
                    <a:rPr lang="en-US" sz="1600" b="1">
                      <a:latin typeface="Courier New" pitchFamily="49" charset="0"/>
                      <a:cs typeface="Courier New" pitchFamily="49" charset="0"/>
                    </a:rPr>
                    <a:t>Strategy</a:t>
                  </a:r>
                  <a:endParaRPr lang="pt-BR" sz="1600" b="1">
                    <a:latin typeface="Swiss911 UCm BT" charset="0"/>
                    <a:cs typeface="Times New Roman" pitchFamily="18" charset="0"/>
                  </a:endParaRPr>
                </a:p>
                <a:p>
                  <a:pPr eaLnBrk="0" hangingPunct="0">
                    <a:spcBef>
                      <a:spcPct val="0"/>
                    </a:spcBef>
                    <a:buFontTx/>
                    <a:buNone/>
                  </a:pPr>
                  <a:r>
                    <a:rPr lang="pt-BR" sz="1600">
                      <a:latin typeface="Courier New" pitchFamily="49" charset="0"/>
                      <a:cs typeface="Courier New" pitchFamily="49" charset="0"/>
                    </a:rPr>
                    <a:t>Template Method</a:t>
                  </a:r>
                  <a:endParaRPr lang="pt-BR" sz="1600">
                    <a:latin typeface="Swiss911 UCm BT" charset="0"/>
                    <a:cs typeface="Times New Roman" pitchFamily="18" charset="0"/>
                  </a:endParaRPr>
                </a:p>
                <a:p>
                  <a:pPr eaLnBrk="0" hangingPunct="0">
                    <a:spcBef>
                      <a:spcPct val="0"/>
                    </a:spcBef>
                    <a:buFontTx/>
                    <a:buNone/>
                  </a:pPr>
                  <a:r>
                    <a:rPr lang="pt-BR" sz="1600">
                      <a:latin typeface="Courier New" pitchFamily="49" charset="0"/>
                      <a:cs typeface="Courier New" pitchFamily="49" charset="0"/>
                    </a:rPr>
                    <a:t>Visitor</a:t>
                  </a:r>
                  <a:endParaRPr lang="pt-BR" sz="2400"/>
                </a:p>
              </p:txBody>
            </p:sp>
            <p:sp>
              <p:nvSpPr>
                <p:cNvPr id="2318362" name="Rectangle 26"/>
                <p:cNvSpPr>
                  <a:spLocks noChangeArrowheads="1"/>
                </p:cNvSpPr>
                <p:nvPr/>
              </p:nvSpPr>
              <p:spPr bwMode="auto">
                <a:xfrm>
                  <a:off x="1956" y="346"/>
                  <a:ext cx="1525" cy="1496"/>
                </a:xfrm>
                <a:prstGeom prst="rect">
                  <a:avLst/>
                </a:prstGeom>
                <a:noFill/>
                <a:ln w="7">
                  <a:solidFill>
                    <a:srgbClr val="A0A0A0"/>
                  </a:solidFill>
                  <a:miter lim="800000"/>
                  <a:headEnd/>
                  <a:tailEnd/>
                </a:ln>
                <a:effectLst/>
              </p:spPr>
              <p:txBody>
                <a:bodyPr lIns="90000" tIns="46800" rIns="90000" bIns="46800">
                  <a:spAutoFit/>
                </a:bodyPr>
                <a:lstStyle/>
                <a:p>
                  <a:endParaRPr lang="pt-BR"/>
                </a:p>
              </p:txBody>
            </p:sp>
          </p:grpSp>
        </p:grpSp>
        <p:sp>
          <p:nvSpPr>
            <p:cNvPr id="2318365" name="Rectangle 29"/>
            <p:cNvSpPr>
              <a:spLocks noChangeArrowheads="1"/>
            </p:cNvSpPr>
            <p:nvPr/>
          </p:nvSpPr>
          <p:spPr bwMode="auto">
            <a:xfrm>
              <a:off x="-3" y="-3"/>
              <a:ext cx="3487" cy="1848"/>
            </a:xfrm>
            <a:prstGeom prst="rect">
              <a:avLst/>
            </a:prstGeom>
            <a:noFill/>
            <a:ln w="9525">
              <a:solidFill>
                <a:srgbClr val="A0A0A0"/>
              </a:solidFill>
              <a:miter lim="800000"/>
              <a:headEnd/>
              <a:tailEnd/>
            </a:ln>
            <a:effectLst/>
          </p:spPr>
          <p:txBody>
            <a:bodyPr lIns="90000" tIns="46800" rIns="90000" bIns="46800">
              <a:spAutoFit/>
            </a:bodyPr>
            <a:lstStyle/>
            <a:p>
              <a:endParaRPr lang="pt-BR"/>
            </a:p>
          </p:txBody>
        </p:sp>
      </p:grpSp>
      <p:pic>
        <p:nvPicPr>
          <p:cNvPr id="2318367" name="Picture 31" descr="E:\paps2a\180px-Book_designpatterns.gif"/>
          <p:cNvPicPr>
            <a:picLocks noChangeAspect="1" noChangeArrowheads="1"/>
          </p:cNvPicPr>
          <p:nvPr/>
        </p:nvPicPr>
        <p:blipFill>
          <a:blip r:embed="rId2" cstate="print"/>
          <a:srcRect/>
          <a:stretch>
            <a:fillRect/>
          </a:stretch>
        </p:blipFill>
        <p:spPr bwMode="auto">
          <a:xfrm>
            <a:off x="6934200" y="3962400"/>
            <a:ext cx="2057400" cy="265112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82AF3535-3958-439A-83B6-11C8DA4D0DF3}" type="slidenum">
              <a:rPr lang="pt-BR"/>
              <a:pPr/>
              <a:t>67</a:t>
            </a:fld>
            <a:endParaRPr lang="pt-BR"/>
          </a:p>
        </p:txBody>
      </p:sp>
      <p:sp>
        <p:nvSpPr>
          <p:cNvPr id="2319362" name="Rectangle 2"/>
          <p:cNvSpPr>
            <a:spLocks noGrp="1" noChangeArrowheads="1"/>
          </p:cNvSpPr>
          <p:nvPr>
            <p:ph type="title"/>
          </p:nvPr>
        </p:nvSpPr>
        <p:spPr/>
        <p:txBody>
          <a:bodyPr/>
          <a:lstStyle/>
          <a:p>
            <a:r>
              <a:rPr lang="en-US"/>
              <a:t>Composite</a:t>
            </a:r>
            <a:endParaRPr lang="pt-BR"/>
          </a:p>
        </p:txBody>
      </p:sp>
      <p:sp>
        <p:nvSpPr>
          <p:cNvPr id="2319364" name="Rectangle 4"/>
          <p:cNvSpPr>
            <a:spLocks noGrp="1" noChangeArrowheads="1"/>
          </p:cNvSpPr>
          <p:nvPr>
            <p:ph type="body" idx="1"/>
          </p:nvPr>
        </p:nvSpPr>
        <p:spPr/>
        <p:txBody>
          <a:bodyPr/>
          <a:lstStyle/>
          <a:p>
            <a:endParaRPr lang="pt-BR"/>
          </a:p>
        </p:txBody>
      </p:sp>
      <p:pic>
        <p:nvPicPr>
          <p:cNvPr id="2319365" name="Picture 5" descr="E:\paps2a\Figs-2a edicao\jpg\Figura_08_26.jpg"/>
          <p:cNvPicPr>
            <a:picLocks noChangeAspect="1" noChangeArrowheads="1"/>
          </p:cNvPicPr>
          <p:nvPr/>
        </p:nvPicPr>
        <p:blipFill>
          <a:blip r:embed="rId2" cstate="print"/>
          <a:srcRect/>
          <a:stretch>
            <a:fillRect/>
          </a:stretch>
        </p:blipFill>
        <p:spPr bwMode="auto">
          <a:xfrm>
            <a:off x="1295400" y="2133600"/>
            <a:ext cx="6591300" cy="2619375"/>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43161C17-59B3-47DA-A5D0-CD332FCFCAC5}" type="slidenum">
              <a:rPr lang="pt-BR"/>
              <a:pPr/>
              <a:t>68</a:t>
            </a:fld>
            <a:endParaRPr lang="pt-BR"/>
          </a:p>
        </p:txBody>
      </p:sp>
      <p:sp>
        <p:nvSpPr>
          <p:cNvPr id="2320386" name="Rectangle 2"/>
          <p:cNvSpPr>
            <a:spLocks noGrp="1" noChangeArrowheads="1"/>
          </p:cNvSpPr>
          <p:nvPr>
            <p:ph type="title"/>
          </p:nvPr>
        </p:nvSpPr>
        <p:spPr/>
        <p:txBody>
          <a:bodyPr/>
          <a:lstStyle/>
          <a:p>
            <a:r>
              <a:rPr lang="en-US"/>
              <a:t>Observer</a:t>
            </a:r>
            <a:endParaRPr lang="pt-BR"/>
          </a:p>
        </p:txBody>
      </p:sp>
      <p:sp>
        <p:nvSpPr>
          <p:cNvPr id="2320387" name="Rectangle 3"/>
          <p:cNvSpPr>
            <a:spLocks noGrp="1" noChangeArrowheads="1"/>
          </p:cNvSpPr>
          <p:nvPr>
            <p:ph type="body" idx="1"/>
          </p:nvPr>
        </p:nvSpPr>
        <p:spPr/>
        <p:txBody>
          <a:bodyPr/>
          <a:lstStyle/>
          <a:p>
            <a:endParaRPr lang="pt-BR"/>
          </a:p>
        </p:txBody>
      </p:sp>
      <p:pic>
        <p:nvPicPr>
          <p:cNvPr id="2320388" name="Picture 4" descr="E:\paps2a\Figs-2a edicao\jpg\Figura_08_27.jpg"/>
          <p:cNvPicPr>
            <a:picLocks noChangeAspect="1" noChangeArrowheads="1"/>
          </p:cNvPicPr>
          <p:nvPr/>
        </p:nvPicPr>
        <p:blipFill>
          <a:blip r:embed="rId2" cstate="print"/>
          <a:srcRect/>
          <a:stretch>
            <a:fillRect/>
          </a:stretch>
        </p:blipFill>
        <p:spPr bwMode="auto">
          <a:xfrm>
            <a:off x="1323975" y="2309813"/>
            <a:ext cx="6496050" cy="223837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77BCFB0F-38B6-4E0F-8FFE-FECEBD138568}" type="slidenum">
              <a:rPr lang="pt-BR"/>
              <a:pPr/>
              <a:t>69</a:t>
            </a:fld>
            <a:endParaRPr lang="pt-BR"/>
          </a:p>
        </p:txBody>
      </p:sp>
      <p:sp>
        <p:nvSpPr>
          <p:cNvPr id="2321410" name="Rectangle 2"/>
          <p:cNvSpPr>
            <a:spLocks noGrp="1" noChangeArrowheads="1"/>
          </p:cNvSpPr>
          <p:nvPr>
            <p:ph type="title"/>
          </p:nvPr>
        </p:nvSpPr>
        <p:spPr/>
        <p:txBody>
          <a:bodyPr/>
          <a:lstStyle/>
          <a:p>
            <a:r>
              <a:rPr lang="en-US"/>
              <a:t>Strategy</a:t>
            </a:r>
            <a:endParaRPr lang="pt-BR"/>
          </a:p>
        </p:txBody>
      </p:sp>
      <p:sp>
        <p:nvSpPr>
          <p:cNvPr id="2321411" name="Rectangle 3"/>
          <p:cNvSpPr>
            <a:spLocks noGrp="1" noChangeArrowheads="1"/>
          </p:cNvSpPr>
          <p:nvPr>
            <p:ph type="body" idx="1"/>
          </p:nvPr>
        </p:nvSpPr>
        <p:spPr/>
        <p:txBody>
          <a:bodyPr/>
          <a:lstStyle/>
          <a:p>
            <a:endParaRPr lang="pt-BR"/>
          </a:p>
        </p:txBody>
      </p:sp>
      <p:pic>
        <p:nvPicPr>
          <p:cNvPr id="2321412" name="Picture 4" descr="E:\paps2a\Figs-2a edicao\jpg\Figura_08_28.jpg"/>
          <p:cNvPicPr>
            <a:picLocks noChangeAspect="1" noChangeArrowheads="1"/>
          </p:cNvPicPr>
          <p:nvPr/>
        </p:nvPicPr>
        <p:blipFill>
          <a:blip r:embed="rId2" cstate="print"/>
          <a:srcRect/>
          <a:stretch>
            <a:fillRect/>
          </a:stretch>
        </p:blipFill>
        <p:spPr bwMode="auto">
          <a:xfrm>
            <a:off x="1514475" y="2452688"/>
            <a:ext cx="6115050" cy="19526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D1160DAE-3B80-48D9-A71A-AECA2748DEFB}" type="slidenum">
              <a:rPr lang="pt-BR"/>
              <a:pPr/>
              <a:t>7</a:t>
            </a:fld>
            <a:endParaRPr lang="pt-BR"/>
          </a:p>
        </p:txBody>
      </p:sp>
      <p:sp>
        <p:nvSpPr>
          <p:cNvPr id="2325506" name="Rectangle 2"/>
          <p:cNvSpPr>
            <a:spLocks noGrp="1" noChangeArrowheads="1"/>
          </p:cNvSpPr>
          <p:nvPr>
            <p:ph type="title"/>
          </p:nvPr>
        </p:nvSpPr>
        <p:spPr/>
        <p:txBody>
          <a:bodyPr/>
          <a:lstStyle/>
          <a:p>
            <a:r>
              <a:rPr lang="pt-BR"/>
              <a:t>Especificação de classes de fronteira</a:t>
            </a:r>
          </a:p>
        </p:txBody>
      </p:sp>
      <p:sp>
        <p:nvSpPr>
          <p:cNvPr id="2325507" name="Rectangle 3"/>
          <p:cNvSpPr>
            <a:spLocks noGrp="1" noChangeArrowheads="1"/>
          </p:cNvSpPr>
          <p:nvPr>
            <p:ph type="body" idx="1"/>
          </p:nvPr>
        </p:nvSpPr>
        <p:spPr/>
        <p:txBody>
          <a:bodyPr/>
          <a:lstStyle/>
          <a:p>
            <a:pPr>
              <a:lnSpc>
                <a:spcPct val="90000"/>
              </a:lnSpc>
            </a:pPr>
            <a:r>
              <a:rPr lang="en-US"/>
              <a:t>N</a:t>
            </a:r>
            <a:r>
              <a:rPr lang="pt-BR"/>
              <a:t>ão devemos atribuir a essas classes responsabilidades relativas à lógica do negócio. </a:t>
            </a:r>
            <a:endParaRPr lang="en-US"/>
          </a:p>
          <a:p>
            <a:pPr lvl="1">
              <a:lnSpc>
                <a:spcPct val="90000"/>
              </a:lnSpc>
            </a:pPr>
            <a:r>
              <a:rPr lang="pt-BR"/>
              <a:t>Classes de fronteira devem apenas servir como um ponto de captação de informações, ou de apresentação de informações que o sistema processou. </a:t>
            </a:r>
            <a:endParaRPr lang="en-US"/>
          </a:p>
          <a:p>
            <a:pPr lvl="1">
              <a:lnSpc>
                <a:spcPct val="90000"/>
              </a:lnSpc>
            </a:pPr>
            <a:r>
              <a:rPr lang="pt-BR"/>
              <a:t>A única inteligência que essas classes devem ter é a que permite a elas realizarem a comunicação com o ambiente do sistema. </a:t>
            </a:r>
            <a:endParaRPr lang="en-US"/>
          </a:p>
          <a:p>
            <a:pPr>
              <a:lnSpc>
                <a:spcPct val="90000"/>
              </a:lnSpc>
            </a:pPr>
            <a:r>
              <a:rPr lang="pt-BR"/>
              <a:t>Há diversas razões para isso</a:t>
            </a:r>
            <a:r>
              <a:rPr lang="en-US"/>
              <a:t>:</a:t>
            </a:r>
            <a:r>
              <a:rPr lang="pt-BR"/>
              <a:t> </a:t>
            </a:r>
            <a:endParaRPr lang="en-US"/>
          </a:p>
          <a:p>
            <a:pPr lvl="1">
              <a:lnSpc>
                <a:spcPct val="90000"/>
              </a:lnSpc>
            </a:pPr>
            <a:r>
              <a:rPr lang="pt-BR"/>
              <a:t>Em primeiro lugar, se o sistema tiver que ser implantado em outro ambiente, as modificações resultantes sobre seu funcionamento propriamente dito seriam mínimas. </a:t>
            </a:r>
            <a:endParaRPr lang="en-US"/>
          </a:p>
          <a:p>
            <a:pPr lvl="1">
              <a:lnSpc>
                <a:spcPct val="90000"/>
              </a:lnSpc>
            </a:pPr>
            <a:r>
              <a:rPr lang="pt-BR"/>
              <a:t>Além disso, o sistema pode dar suporte a diversas formas de interação com seu ambiente (e.g., uma interface gráfica e uma interface de texto). </a:t>
            </a:r>
            <a:endParaRPr lang="en-US"/>
          </a:p>
          <a:p>
            <a:pPr lvl="1">
              <a:lnSpc>
                <a:spcPct val="90000"/>
              </a:lnSpc>
            </a:pPr>
            <a:r>
              <a:rPr lang="pt-BR"/>
              <a:t>Finalmente, essa separação resulta em uma melhor </a:t>
            </a:r>
            <a:r>
              <a:rPr lang="pt-BR" b="1" i="1"/>
              <a:t>coesão</a:t>
            </a:r>
            <a:r>
              <a:rPr lang="pt-B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F053A1B3-EDD1-4B3A-8228-FCA9F7209636}" type="slidenum">
              <a:rPr lang="pt-BR"/>
              <a:pPr/>
              <a:t>70</a:t>
            </a:fld>
            <a:endParaRPr lang="pt-BR"/>
          </a:p>
        </p:txBody>
      </p:sp>
      <p:sp>
        <p:nvSpPr>
          <p:cNvPr id="2322434" name="Rectangle 2"/>
          <p:cNvSpPr>
            <a:spLocks noGrp="1" noChangeArrowheads="1"/>
          </p:cNvSpPr>
          <p:nvPr>
            <p:ph type="title"/>
          </p:nvPr>
        </p:nvSpPr>
        <p:spPr/>
        <p:txBody>
          <a:bodyPr/>
          <a:lstStyle/>
          <a:p>
            <a:r>
              <a:rPr lang="en-US"/>
              <a:t>Factory Method</a:t>
            </a:r>
            <a:endParaRPr lang="pt-BR"/>
          </a:p>
        </p:txBody>
      </p:sp>
      <p:sp>
        <p:nvSpPr>
          <p:cNvPr id="2322435" name="Rectangle 3"/>
          <p:cNvSpPr>
            <a:spLocks noGrp="1" noChangeArrowheads="1"/>
          </p:cNvSpPr>
          <p:nvPr>
            <p:ph type="body" idx="1"/>
          </p:nvPr>
        </p:nvSpPr>
        <p:spPr/>
        <p:txBody>
          <a:bodyPr/>
          <a:lstStyle/>
          <a:p>
            <a:endParaRPr lang="pt-BR"/>
          </a:p>
        </p:txBody>
      </p:sp>
      <p:pic>
        <p:nvPicPr>
          <p:cNvPr id="2322436" name="Picture 4" descr="E:\paps2a\Figs-2a edicao\jpg\Figura_08_29.jpg"/>
          <p:cNvPicPr>
            <a:picLocks noChangeAspect="1" noChangeArrowheads="1"/>
          </p:cNvPicPr>
          <p:nvPr/>
        </p:nvPicPr>
        <p:blipFill>
          <a:blip r:embed="rId2" cstate="print"/>
          <a:srcRect/>
          <a:stretch>
            <a:fillRect/>
          </a:stretch>
        </p:blipFill>
        <p:spPr bwMode="auto">
          <a:xfrm>
            <a:off x="1166813" y="2200275"/>
            <a:ext cx="6810375" cy="245745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DD5B9F25-C47D-459D-B849-1BA3E1FAF00C}" type="slidenum">
              <a:rPr lang="pt-BR"/>
              <a:pPr/>
              <a:t>71</a:t>
            </a:fld>
            <a:endParaRPr lang="pt-BR"/>
          </a:p>
        </p:txBody>
      </p:sp>
      <p:sp>
        <p:nvSpPr>
          <p:cNvPr id="2324482" name="Rectangle 2"/>
          <p:cNvSpPr>
            <a:spLocks noGrp="1" noChangeArrowheads="1"/>
          </p:cNvSpPr>
          <p:nvPr>
            <p:ph type="title"/>
          </p:nvPr>
        </p:nvSpPr>
        <p:spPr/>
        <p:txBody>
          <a:bodyPr/>
          <a:lstStyle/>
          <a:p>
            <a:r>
              <a:rPr lang="en-US"/>
              <a:t>Mediator</a:t>
            </a:r>
            <a:endParaRPr lang="pt-BR"/>
          </a:p>
        </p:txBody>
      </p:sp>
      <p:sp>
        <p:nvSpPr>
          <p:cNvPr id="2324483" name="Rectangle 3"/>
          <p:cNvSpPr>
            <a:spLocks noGrp="1" noChangeArrowheads="1"/>
          </p:cNvSpPr>
          <p:nvPr>
            <p:ph type="body" idx="1"/>
          </p:nvPr>
        </p:nvSpPr>
        <p:spPr/>
        <p:txBody>
          <a:bodyPr/>
          <a:lstStyle/>
          <a:p>
            <a:r>
              <a:rPr lang="pt-BR"/>
              <a:t>O padrão </a:t>
            </a:r>
            <a:r>
              <a:rPr lang="pt-BR" b="1" i="1"/>
              <a:t>Mediator</a:t>
            </a:r>
            <a:r>
              <a:rPr lang="pt-BR"/>
              <a:t> permite a um grupo de objetos interagirem, ao mesmo tempo em que mantém um acoplamento fraco entre os componentes desse grupo.</a:t>
            </a:r>
            <a:endParaRPr lang="en-US"/>
          </a:p>
          <a:p>
            <a:r>
              <a:rPr lang="pt-BR"/>
              <a:t>A solução proposta pelo Mediator é definir um objeto, o </a:t>
            </a:r>
            <a:r>
              <a:rPr lang="pt-BR" i="1"/>
              <a:t>mediador</a:t>
            </a:r>
            <a:r>
              <a:rPr lang="pt-BR"/>
              <a:t>, para encapsular interações da seguinte forma: o resultado da interação de um subgrupo de objeto é passado a outro subgrupo pelo mediador.</a:t>
            </a:r>
            <a:endParaRPr lang="en-US"/>
          </a:p>
          <a:p>
            <a:r>
              <a:rPr lang="pt-BR"/>
              <a:t>Dessa forma, os subgrupos não precisam ter conhecimento da existência um do outro e podem variar independentemente. </a:t>
            </a:r>
            <a:endParaRPr lang="en-US"/>
          </a:p>
          <a:p>
            <a:r>
              <a:rPr lang="en-US" i="1"/>
              <a:t>O</a:t>
            </a:r>
            <a:r>
              <a:rPr lang="pt-BR" i="1"/>
              <a:t>bjeto</a:t>
            </a:r>
            <a:r>
              <a:rPr lang="en-US" i="1"/>
              <a:t>s</a:t>
            </a:r>
            <a:r>
              <a:rPr lang="pt-BR" i="1"/>
              <a:t> de controle</a:t>
            </a:r>
            <a:r>
              <a:rPr lang="pt-BR"/>
              <a:t> são exemplos de mediadores.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4"/>
          <p:cNvSpPr>
            <a:spLocks noGrp="1"/>
          </p:cNvSpPr>
          <p:nvPr>
            <p:ph type="sldNum" sz="quarter" idx="11"/>
          </p:nvPr>
        </p:nvSpPr>
        <p:spPr/>
        <p:txBody>
          <a:bodyPr/>
          <a:lstStyle/>
          <a:p>
            <a:fld id="{C35E9898-7984-4D75-B6ED-32C123B5CCDA}" type="slidenum">
              <a:rPr lang="pt-BR"/>
              <a:pPr/>
              <a:t>72</a:t>
            </a:fld>
            <a:endParaRPr lang="pt-BR"/>
          </a:p>
        </p:txBody>
      </p:sp>
      <p:sp>
        <p:nvSpPr>
          <p:cNvPr id="2323458" name="Rectangle 2"/>
          <p:cNvSpPr>
            <a:spLocks noGrp="1" noChangeArrowheads="1"/>
          </p:cNvSpPr>
          <p:nvPr>
            <p:ph type="title"/>
          </p:nvPr>
        </p:nvSpPr>
        <p:spPr/>
        <p:txBody>
          <a:bodyPr/>
          <a:lstStyle/>
          <a:p>
            <a:r>
              <a:rPr lang="en-US"/>
              <a:t>Façade</a:t>
            </a:r>
            <a:endParaRPr lang="pt-BR"/>
          </a:p>
        </p:txBody>
      </p:sp>
      <p:sp>
        <p:nvSpPr>
          <p:cNvPr id="2323459" name="Rectangle 3"/>
          <p:cNvSpPr>
            <a:spLocks noGrp="1" noChangeArrowheads="1"/>
          </p:cNvSpPr>
          <p:nvPr>
            <p:ph type="body" idx="1"/>
          </p:nvPr>
        </p:nvSpPr>
        <p:spPr/>
        <p:txBody>
          <a:bodyPr/>
          <a:lstStyle/>
          <a:p>
            <a:endParaRPr lang="pt-BR"/>
          </a:p>
        </p:txBody>
      </p:sp>
      <p:pic>
        <p:nvPicPr>
          <p:cNvPr id="2323460" name="Picture 4" descr="E:\paps2a\Figs-2a edicao\jpg\Figura_08_30.jpg"/>
          <p:cNvPicPr>
            <a:picLocks noChangeAspect="1" noChangeArrowheads="1"/>
          </p:cNvPicPr>
          <p:nvPr/>
        </p:nvPicPr>
        <p:blipFill>
          <a:blip r:embed="rId2" cstate="print"/>
          <a:srcRect/>
          <a:stretch>
            <a:fillRect/>
          </a:stretch>
        </p:blipFill>
        <p:spPr bwMode="auto">
          <a:xfrm>
            <a:off x="1123950" y="1624013"/>
            <a:ext cx="6896100" cy="36099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846DE95E-7E7C-47B5-99B2-74D613C6EF6E}" type="slidenum">
              <a:rPr lang="pt-BR"/>
              <a:pPr/>
              <a:t>8</a:t>
            </a:fld>
            <a:endParaRPr lang="pt-BR"/>
          </a:p>
        </p:txBody>
      </p:sp>
      <p:sp>
        <p:nvSpPr>
          <p:cNvPr id="2260994" name="Rectangle 2"/>
          <p:cNvSpPr>
            <a:spLocks noGrp="1" noChangeArrowheads="1"/>
          </p:cNvSpPr>
          <p:nvPr>
            <p:ph type="title"/>
          </p:nvPr>
        </p:nvSpPr>
        <p:spPr/>
        <p:txBody>
          <a:bodyPr/>
          <a:lstStyle/>
          <a:p>
            <a:r>
              <a:rPr lang="pt-BR"/>
              <a:t>Especificação de classes de fronteira</a:t>
            </a:r>
          </a:p>
        </p:txBody>
      </p:sp>
      <p:sp>
        <p:nvSpPr>
          <p:cNvPr id="2260995" name="Rectangle 3"/>
          <p:cNvSpPr>
            <a:spLocks noGrp="1" noChangeArrowheads="1"/>
          </p:cNvSpPr>
          <p:nvPr>
            <p:ph type="body" idx="1"/>
          </p:nvPr>
        </p:nvSpPr>
        <p:spPr/>
        <p:txBody>
          <a:bodyPr/>
          <a:lstStyle/>
          <a:p>
            <a:pPr>
              <a:lnSpc>
                <a:spcPct val="90000"/>
              </a:lnSpc>
            </a:pPr>
            <a:r>
              <a:rPr lang="pt-BR"/>
              <a:t>Durante a análise, considera-se que há uma única classe de fronteira para cada ator. No projeto, algumas dessas classes podem resultar em várias outras.</a:t>
            </a:r>
          </a:p>
          <a:p>
            <a:pPr>
              <a:lnSpc>
                <a:spcPct val="90000"/>
              </a:lnSpc>
            </a:pPr>
            <a:r>
              <a:rPr lang="pt-BR"/>
              <a:t>Interface com </a:t>
            </a:r>
            <a:r>
              <a:rPr lang="pt-BR" u="sng"/>
              <a:t>seres humanos</a:t>
            </a:r>
            <a:r>
              <a:rPr lang="pt-BR"/>
              <a:t>: </a:t>
            </a:r>
            <a:r>
              <a:rPr lang="pt-BR" b="1" i="1"/>
              <a:t>projeto da interface gráfica</a:t>
            </a:r>
            <a:r>
              <a:rPr lang="pt-BR"/>
              <a:t> produz o detalhamento das classes.</a:t>
            </a:r>
          </a:p>
          <a:p>
            <a:pPr>
              <a:lnSpc>
                <a:spcPct val="90000"/>
              </a:lnSpc>
            </a:pPr>
            <a:r>
              <a:rPr lang="pt-BR" u="sng"/>
              <a:t>Outros sistemas</a:t>
            </a:r>
            <a:r>
              <a:rPr lang="pt-BR"/>
              <a:t> ou </a:t>
            </a:r>
            <a:r>
              <a:rPr lang="pt-BR" u="sng"/>
              <a:t>equipamentos</a:t>
            </a:r>
            <a:r>
              <a:rPr lang="pt-BR"/>
              <a:t>: </a:t>
            </a:r>
            <a:r>
              <a:rPr lang="en-US"/>
              <a:t>devemos </a:t>
            </a:r>
            <a:r>
              <a:rPr lang="pt-BR"/>
              <a:t>definir uma ou mais classes para encapsular o protocolo de comunicação.</a:t>
            </a:r>
          </a:p>
          <a:p>
            <a:pPr lvl="1">
              <a:lnSpc>
                <a:spcPct val="90000"/>
              </a:lnSpc>
            </a:pPr>
            <a:r>
              <a:rPr lang="pt-BR"/>
              <a:t>É usual a definição de um </a:t>
            </a:r>
            <a:r>
              <a:rPr lang="pt-BR" b="1"/>
              <a:t>subsistema</a:t>
            </a:r>
            <a:r>
              <a:rPr lang="pt-BR"/>
              <a:t> para representar a comunicação com outros sistemas de software ou com equipamentos.</a:t>
            </a:r>
          </a:p>
          <a:p>
            <a:pPr lvl="1">
              <a:lnSpc>
                <a:spcPct val="90000"/>
              </a:lnSpc>
            </a:pPr>
            <a:r>
              <a:rPr lang="pt-BR"/>
              <a:t>É comum nesse caso o uso do padrão Façade (mais adiante)</a:t>
            </a:r>
          </a:p>
          <a:p>
            <a:pPr>
              <a:lnSpc>
                <a:spcPct val="90000"/>
              </a:lnSpc>
            </a:pPr>
            <a:r>
              <a:rPr lang="pt-BR"/>
              <a:t>O projeto de objetos de fronteira é altamente dependente da natureza do ambiente…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1"/>
          </p:nvPr>
        </p:nvSpPr>
        <p:spPr/>
        <p:txBody>
          <a:bodyPr/>
          <a:lstStyle/>
          <a:p>
            <a:fld id="{3D0E2C1B-0E13-49CB-A25E-923906DA2B2E}" type="slidenum">
              <a:rPr lang="pt-BR"/>
              <a:pPr/>
              <a:t>9</a:t>
            </a:fld>
            <a:endParaRPr lang="pt-BR"/>
          </a:p>
        </p:txBody>
      </p:sp>
      <p:sp>
        <p:nvSpPr>
          <p:cNvPr id="2326530" name="Rectangle 2"/>
          <p:cNvSpPr>
            <a:spLocks noGrp="1" noChangeArrowheads="1"/>
          </p:cNvSpPr>
          <p:nvPr>
            <p:ph type="title"/>
          </p:nvPr>
        </p:nvSpPr>
        <p:spPr/>
        <p:txBody>
          <a:bodyPr/>
          <a:lstStyle/>
          <a:p>
            <a:r>
              <a:rPr lang="pt-BR"/>
              <a:t>Especificação de classes de fronteira</a:t>
            </a:r>
          </a:p>
        </p:txBody>
      </p:sp>
      <p:sp>
        <p:nvSpPr>
          <p:cNvPr id="2326531" name="Rectangle 3"/>
          <p:cNvSpPr>
            <a:spLocks noGrp="1" noChangeArrowheads="1"/>
          </p:cNvSpPr>
          <p:nvPr>
            <p:ph type="body" idx="1"/>
          </p:nvPr>
        </p:nvSpPr>
        <p:spPr/>
        <p:txBody>
          <a:bodyPr/>
          <a:lstStyle/>
          <a:p>
            <a:r>
              <a:rPr lang="pt-BR" sz="2000"/>
              <a:t>Clientes WEB clássicos</a:t>
            </a:r>
            <a:endParaRPr lang="en-US" sz="2000"/>
          </a:p>
          <a:p>
            <a:pPr lvl="1"/>
            <a:r>
              <a:rPr lang="en-US" sz="1800"/>
              <a:t>C</a:t>
            </a:r>
            <a:r>
              <a:rPr lang="pt-BR" sz="1800"/>
              <a:t>lasse</a:t>
            </a:r>
            <a:r>
              <a:rPr lang="en-US" sz="1800"/>
              <a:t>s</a:t>
            </a:r>
            <a:r>
              <a:rPr lang="pt-BR" sz="1800"/>
              <a:t> de fronteira </a:t>
            </a:r>
            <a:r>
              <a:rPr lang="en-US" sz="1800"/>
              <a:t>são</a:t>
            </a:r>
            <a:r>
              <a:rPr lang="pt-BR" sz="1800"/>
              <a:t> representada</a:t>
            </a:r>
            <a:r>
              <a:rPr lang="en-US" sz="1800"/>
              <a:t>s</a:t>
            </a:r>
            <a:r>
              <a:rPr lang="pt-BR" sz="1800"/>
              <a:t> por páginas HTML</a:t>
            </a:r>
            <a:r>
              <a:rPr lang="en-US" sz="1800"/>
              <a:t> que, m</a:t>
            </a:r>
            <a:r>
              <a:rPr lang="pt-BR" sz="1800"/>
              <a:t>uitas vezes, </a:t>
            </a:r>
            <a:r>
              <a:rPr lang="en-US" sz="1800"/>
              <a:t>representam </a:t>
            </a:r>
            <a:r>
              <a:rPr lang="en-US" sz="1800" u="sng"/>
              <a:t>sites</a:t>
            </a:r>
            <a:r>
              <a:rPr lang="pt-BR" sz="1800" u="sng"/>
              <a:t> dinâmic</a:t>
            </a:r>
            <a:r>
              <a:rPr lang="en-US" sz="1800" u="sng"/>
              <a:t>o</a:t>
            </a:r>
            <a:r>
              <a:rPr lang="pt-BR" sz="1800" u="sng"/>
              <a:t>s</a:t>
            </a:r>
            <a:r>
              <a:rPr lang="pt-BR" sz="1800"/>
              <a:t>. </a:t>
            </a:r>
          </a:p>
          <a:p>
            <a:r>
              <a:rPr lang="pt-BR" sz="2000"/>
              <a:t>Clientes móveis</a:t>
            </a:r>
            <a:endParaRPr lang="en-US" sz="2000"/>
          </a:p>
          <a:p>
            <a:pPr lvl="1"/>
            <a:r>
              <a:rPr lang="en-US" sz="1800"/>
              <a:t>C</a:t>
            </a:r>
            <a:r>
              <a:rPr lang="pt-BR" sz="1800"/>
              <a:t>lasses de fronteira implement</a:t>
            </a:r>
            <a:r>
              <a:rPr lang="en-US" sz="1800"/>
              <a:t>a</a:t>
            </a:r>
            <a:r>
              <a:rPr lang="pt-BR" sz="1800"/>
              <a:t>m algum protocolo específico com o ambiente. </a:t>
            </a:r>
            <a:endParaRPr lang="en-US" sz="1800"/>
          </a:p>
          <a:p>
            <a:pPr lvl="2"/>
            <a:r>
              <a:rPr lang="pt-BR" sz="1600"/>
              <a:t>Um exemplo é a WML (Wireless Markup Language).</a:t>
            </a:r>
          </a:p>
          <a:p>
            <a:r>
              <a:rPr lang="pt-BR" sz="2000"/>
              <a:t>Clientes stand-alone</a:t>
            </a:r>
            <a:endParaRPr lang="en-US" sz="2000"/>
          </a:p>
          <a:p>
            <a:pPr lvl="1"/>
            <a:r>
              <a:rPr lang="pt-BR" sz="1800"/>
              <a:t>Nesse caso, é recomendável que os desenvolvedores pesquisem os recursos fornecidos pelo ambiente de programação sendo utilizado. </a:t>
            </a:r>
            <a:endParaRPr lang="en-US" sz="1800"/>
          </a:p>
          <a:p>
            <a:pPr lvl="2"/>
            <a:r>
              <a:rPr lang="pt-BR" sz="1600"/>
              <a:t>Um exemplo disso é o Swing/JFC da linguagem Java.</a:t>
            </a:r>
          </a:p>
          <a:p>
            <a:r>
              <a:rPr lang="pt-BR" sz="2000"/>
              <a:t>Serviços WEB</a:t>
            </a:r>
            <a:r>
              <a:rPr lang="en-US" sz="2000"/>
              <a:t> </a:t>
            </a:r>
            <a:r>
              <a:rPr lang="pt-BR" sz="2000"/>
              <a:t>(</a:t>
            </a:r>
            <a:r>
              <a:rPr lang="pt-BR" sz="2000" i="1"/>
              <a:t>WEB services</a:t>
            </a:r>
            <a:r>
              <a:rPr lang="pt-BR" sz="2000"/>
              <a:t>) </a:t>
            </a:r>
            <a:endParaRPr lang="en-US" sz="2000"/>
          </a:p>
          <a:p>
            <a:pPr lvl="1"/>
            <a:r>
              <a:rPr lang="pt-BR" sz="1800"/>
              <a:t>Um serviço WEB é um uma forma de permitir que uma aplicação forneça seus serviços (funcionalidades) através da Internet.</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pt-BR" sz="3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pt-BR" sz="3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8038</TotalTime>
  <Words>5560</Words>
  <Application>Microsoft Office PowerPoint</Application>
  <PresentationFormat>Apresentação na tela (4:3)</PresentationFormat>
  <Paragraphs>636</Paragraphs>
  <Slides>72</Slides>
  <Notes>27</Notes>
  <HiddenSlides>0</HiddenSlides>
  <MMClips>0</MMClips>
  <ScaleCrop>false</ScaleCrop>
  <HeadingPairs>
    <vt:vector size="6" baseType="variant">
      <vt:variant>
        <vt:lpstr>Tema</vt:lpstr>
      </vt:variant>
      <vt:variant>
        <vt:i4>1</vt:i4>
      </vt:variant>
      <vt:variant>
        <vt:lpstr>Servidores OLE incorporados</vt:lpstr>
      </vt:variant>
      <vt:variant>
        <vt:i4>2</vt:i4>
      </vt:variant>
      <vt:variant>
        <vt:lpstr>Títulos de slides</vt:lpstr>
      </vt:variant>
      <vt:variant>
        <vt:i4>72</vt:i4>
      </vt:variant>
    </vt:vector>
  </HeadingPairs>
  <TitlesOfParts>
    <vt:vector size="75" baseType="lpstr">
      <vt:lpstr>Design padrão</vt:lpstr>
      <vt:lpstr>Clip</vt:lpstr>
      <vt:lpstr>Visio</vt:lpstr>
      <vt:lpstr>Princípios de Análise  e Projeto de Sistemas  com UML 3ª edição (2015)</vt:lpstr>
      <vt:lpstr>Capítulo 8  Modelagem de classes de projeto</vt:lpstr>
      <vt:lpstr>Tópicos</vt:lpstr>
      <vt:lpstr>Introdução</vt:lpstr>
      <vt:lpstr>Introdução</vt:lpstr>
      <vt:lpstr>8.1 Transformação de classes de análise em classes de projeto</vt:lpstr>
      <vt:lpstr>Especificação de classes de fronteira</vt:lpstr>
      <vt:lpstr>Especificação de classes de fronteira</vt:lpstr>
      <vt:lpstr>Especificação de classes de fronteira</vt:lpstr>
      <vt:lpstr>Especificação de classes de entidade</vt:lpstr>
      <vt:lpstr>Especificação de classes de entidade</vt:lpstr>
      <vt:lpstr>Especificação de classes de controle</vt:lpstr>
      <vt:lpstr>Especificação de classes de controle</vt:lpstr>
      <vt:lpstr>Especificação de classes de controle</vt:lpstr>
      <vt:lpstr>Especificação de classes de controle</vt:lpstr>
      <vt:lpstr>Especificação de outras classes</vt:lpstr>
      <vt:lpstr>8.2 Especificação de atributos 8.3 Especificação de operações</vt:lpstr>
      <vt:lpstr>Refinamento de Atributos e Métodos</vt:lpstr>
      <vt:lpstr>Sintaxe para atributos e operações</vt:lpstr>
      <vt:lpstr>Visibilidade e Encapsulamento</vt:lpstr>
      <vt:lpstr>Membros estáticos</vt:lpstr>
      <vt:lpstr>Projeto de métodos</vt:lpstr>
      <vt:lpstr>Operações para manutenção de associações (exemplo)</vt:lpstr>
      <vt:lpstr>Detalhamento de métodos</vt:lpstr>
      <vt:lpstr>8.4 Especificação de associações</vt:lpstr>
      <vt:lpstr>O conceito de dependência </vt:lpstr>
      <vt:lpstr>O conceito de dependência</vt:lpstr>
      <vt:lpstr>De associações para dependências  </vt:lpstr>
      <vt:lpstr>Navegabilidade de associações</vt:lpstr>
      <vt:lpstr>Navegabilidade de associações</vt:lpstr>
      <vt:lpstr>Implementação de associações</vt:lpstr>
      <vt:lpstr>Classe Parametrizada</vt:lpstr>
      <vt:lpstr>Conectividade 1:1</vt:lpstr>
      <vt:lpstr>Conectividade 1:N</vt:lpstr>
      <vt:lpstr>Conectividade 1:N (cont)</vt:lpstr>
      <vt:lpstr>Conectividade N:M</vt:lpstr>
      <vt:lpstr>Implementação de classes associativas</vt:lpstr>
      <vt:lpstr>8.5 Herança</vt:lpstr>
      <vt:lpstr>Relacionamento de Herança</vt:lpstr>
      <vt:lpstr>Tipos de herança</vt:lpstr>
      <vt:lpstr>Classes abstratas</vt:lpstr>
      <vt:lpstr>Classes abstratas (cont)</vt:lpstr>
      <vt:lpstr>Operações abstratas</vt:lpstr>
      <vt:lpstr>Operações abstratas (cont)</vt:lpstr>
      <vt:lpstr>Operações polimórficas </vt:lpstr>
      <vt:lpstr>Operações polimórficas (cont)</vt:lpstr>
      <vt:lpstr>Operações polimórficas (cont)</vt:lpstr>
      <vt:lpstr>Operações polimórficas (cont)</vt:lpstr>
      <vt:lpstr>Operações polimórficas (cont)</vt:lpstr>
      <vt:lpstr>Interfaces</vt:lpstr>
      <vt:lpstr>Interfaces (cont.)</vt:lpstr>
      <vt:lpstr>Interfaces (cont)</vt:lpstr>
      <vt:lpstr>Interface (cont)</vt:lpstr>
      <vt:lpstr>Acoplamentos concreto e abstrato</vt:lpstr>
      <vt:lpstr>Acoplamentos concreto e abstrato (cont)</vt:lpstr>
      <vt:lpstr>Reuso através de generalização</vt:lpstr>
      <vt:lpstr>Reuso através de delegação</vt:lpstr>
      <vt:lpstr>Generalização versus delegação</vt:lpstr>
      <vt:lpstr>Generalização versus delegação</vt:lpstr>
      <vt:lpstr>Classificação dinâmica</vt:lpstr>
      <vt:lpstr>Classificação dinâmica (cont)</vt:lpstr>
      <vt:lpstr>Classificação dinâmica (cont)</vt:lpstr>
      <vt:lpstr>8.6 Padrões de projeto</vt:lpstr>
      <vt:lpstr>Padrões de projeto</vt:lpstr>
      <vt:lpstr>Padrões GoF</vt:lpstr>
      <vt:lpstr>Padrões GoF</vt:lpstr>
      <vt:lpstr>Composite</vt:lpstr>
      <vt:lpstr>Observer</vt:lpstr>
      <vt:lpstr>Strategy</vt:lpstr>
      <vt:lpstr>Factory Method</vt:lpstr>
      <vt:lpstr>Mediator</vt:lpstr>
      <vt:lpstr>Façade</vt:lpstr>
    </vt:vector>
  </TitlesOfParts>
  <Company>Campus/Elsevier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Princípios de Análise e Projeto de Sistemas com UML</dc:title>
  <dc:creator>Eduardo Bezerra</dc:creator>
  <cp:lastModifiedBy>Eduardo</cp:lastModifiedBy>
  <cp:revision>399</cp:revision>
  <dcterms:created xsi:type="dcterms:W3CDTF">2004-06-18T14:30:18Z</dcterms:created>
  <dcterms:modified xsi:type="dcterms:W3CDTF">2015-03-11T15:10:03Z</dcterms:modified>
</cp:coreProperties>
</file>