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1503" r:id="rId2"/>
    <p:sldId id="1309" r:id="rId3"/>
    <p:sldId id="1502" r:id="rId4"/>
    <p:sldId id="1468" r:id="rId5"/>
    <p:sldId id="1501" r:id="rId6"/>
    <p:sldId id="1469" r:id="rId7"/>
    <p:sldId id="1470" r:id="rId8"/>
    <p:sldId id="1471" r:id="rId9"/>
    <p:sldId id="1472" r:id="rId10"/>
    <p:sldId id="1473" r:id="rId11"/>
    <p:sldId id="1474" r:id="rId12"/>
    <p:sldId id="1475" r:id="rId13"/>
    <p:sldId id="1476" r:id="rId14"/>
    <p:sldId id="1500" r:id="rId15"/>
    <p:sldId id="1477" r:id="rId16"/>
    <p:sldId id="1478" r:id="rId17"/>
    <p:sldId id="1479" r:id="rId18"/>
    <p:sldId id="1480" r:id="rId19"/>
    <p:sldId id="1481" r:id="rId20"/>
    <p:sldId id="1482" r:id="rId21"/>
    <p:sldId id="1483" r:id="rId22"/>
    <p:sldId id="1484" r:id="rId23"/>
    <p:sldId id="1485" r:id="rId24"/>
    <p:sldId id="1486" r:id="rId25"/>
    <p:sldId id="1487" r:id="rId26"/>
    <p:sldId id="1488" r:id="rId27"/>
    <p:sldId id="1489" r:id="rId28"/>
    <p:sldId id="1490" r:id="rId29"/>
    <p:sldId id="1491" r:id="rId30"/>
    <p:sldId id="1492" r:id="rId31"/>
    <p:sldId id="1493" r:id="rId32"/>
    <p:sldId id="1499" r:id="rId33"/>
    <p:sldId id="1494" r:id="rId34"/>
    <p:sldId id="1495" r:id="rId35"/>
    <p:sldId id="1496" r:id="rId36"/>
    <p:sldId id="1497" r:id="rId37"/>
    <p:sldId id="1498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0CED0"/>
    <a:srgbClr val="FF3300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 autoAdjust="0"/>
    <p:restoredTop sz="90148" autoAdjust="0"/>
  </p:normalViewPr>
  <p:slideViewPr>
    <p:cSldViewPr>
      <p:cViewPr>
        <p:scale>
          <a:sx n="75" d="100"/>
          <a:sy n="75" d="100"/>
        </p:scale>
        <p:origin x="-137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987B9934-C7B5-40A5-AA7E-7ABE66E23E90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1FB99-1957-4F66-8C76-68B2B35003A9}" type="slidenum">
              <a:rPr lang="pt-BR"/>
              <a:pPr/>
              <a:t>1</a:t>
            </a:fld>
            <a:endParaRPr lang="pt-BR"/>
          </a:p>
        </p:txBody>
      </p:sp>
      <p:sp>
        <p:nvSpPr>
          <p:cNvPr id="188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0A9D5-D27C-41E0-9723-9DDDE58D5379}" type="slidenum">
              <a:rPr lang="pt-BR"/>
              <a:pPr/>
              <a:t>11</a:t>
            </a:fld>
            <a:endParaRPr lang="pt-BR"/>
          </a:p>
        </p:txBody>
      </p:sp>
      <p:sp>
        <p:nvSpPr>
          <p:cNvPr id="236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B513D-220F-4DDA-846E-BCABEF150294}" type="slidenum">
              <a:rPr lang="pt-BR"/>
              <a:pPr/>
              <a:t>12</a:t>
            </a:fld>
            <a:endParaRPr lang="pt-BR"/>
          </a:p>
        </p:txBody>
      </p:sp>
      <p:sp>
        <p:nvSpPr>
          <p:cNvPr id="236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7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1C785-F375-4A4B-A51E-18646331E54E}" type="slidenum">
              <a:rPr lang="pt-BR"/>
              <a:pPr/>
              <a:t>13</a:t>
            </a:fld>
            <a:endParaRPr lang="pt-BR"/>
          </a:p>
        </p:txBody>
      </p:sp>
      <p:sp>
        <p:nvSpPr>
          <p:cNvPr id="23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91E27-F48D-41D3-B967-D38CCABF2BBA}" type="slidenum">
              <a:rPr lang="pt-BR"/>
              <a:pPr/>
              <a:t>15</a:t>
            </a:fld>
            <a:endParaRPr lang="pt-BR"/>
          </a:p>
        </p:txBody>
      </p:sp>
      <p:sp>
        <p:nvSpPr>
          <p:cNvPr id="23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1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EA475-8CE3-4C2E-9E9B-AD2F39664DA3}" type="slidenum">
              <a:rPr lang="pt-BR"/>
              <a:pPr/>
              <a:t>16</a:t>
            </a:fld>
            <a:endParaRPr lang="pt-BR"/>
          </a:p>
        </p:txBody>
      </p:sp>
      <p:sp>
        <p:nvSpPr>
          <p:cNvPr id="237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3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993EA-646D-4702-B93F-72A8E1FABCB1}" type="slidenum">
              <a:rPr lang="pt-BR"/>
              <a:pPr/>
              <a:t>17</a:t>
            </a:fld>
            <a:endParaRPr lang="pt-BR"/>
          </a:p>
        </p:txBody>
      </p:sp>
      <p:sp>
        <p:nvSpPr>
          <p:cNvPr id="237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4EE2-4BB9-42A0-AAB7-23AD354634E9}" type="slidenum">
              <a:rPr lang="pt-BR"/>
              <a:pPr/>
              <a:t>18</a:t>
            </a:fld>
            <a:endParaRPr lang="pt-BR"/>
          </a:p>
        </p:txBody>
      </p:sp>
      <p:sp>
        <p:nvSpPr>
          <p:cNvPr id="237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7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33F93-4913-42B6-87A0-84839EB074BF}" type="slidenum">
              <a:rPr lang="pt-BR"/>
              <a:pPr/>
              <a:t>19</a:t>
            </a:fld>
            <a:endParaRPr lang="pt-BR"/>
          </a:p>
        </p:txBody>
      </p:sp>
      <p:sp>
        <p:nvSpPr>
          <p:cNvPr id="237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0C0CB-0D40-4D61-9028-14280FDA1845}" type="slidenum">
              <a:rPr lang="pt-BR"/>
              <a:pPr/>
              <a:t>20</a:t>
            </a:fld>
            <a:endParaRPr lang="pt-BR"/>
          </a:p>
        </p:txBody>
      </p:sp>
      <p:sp>
        <p:nvSpPr>
          <p:cNvPr id="238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D25A5-A6B9-4AA9-85A7-5F9EC27DE5EE}" type="slidenum">
              <a:rPr lang="pt-BR"/>
              <a:pPr/>
              <a:t>21</a:t>
            </a:fld>
            <a:endParaRPr lang="pt-BR"/>
          </a:p>
        </p:txBody>
      </p:sp>
      <p:sp>
        <p:nvSpPr>
          <p:cNvPr id="238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3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36DDA-0DC6-4138-92FB-C493F14F26FD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0FA6D-29D7-42C8-BCF2-8E73B0EBE277}" type="slidenum">
              <a:rPr lang="pt-BR"/>
              <a:pPr/>
              <a:t>22</a:t>
            </a:fld>
            <a:endParaRPr lang="pt-BR"/>
          </a:p>
        </p:txBody>
      </p:sp>
      <p:sp>
        <p:nvSpPr>
          <p:cNvPr id="238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5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F2861-0BC4-42E6-959D-692A6740BEF3}" type="slidenum">
              <a:rPr lang="pt-BR"/>
              <a:pPr/>
              <a:t>23</a:t>
            </a:fld>
            <a:endParaRPr lang="pt-BR"/>
          </a:p>
        </p:txBody>
      </p:sp>
      <p:sp>
        <p:nvSpPr>
          <p:cNvPr id="238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281BC-B838-4A46-9E01-6E885401CCA7}" type="slidenum">
              <a:rPr lang="pt-BR"/>
              <a:pPr/>
              <a:t>24</a:t>
            </a:fld>
            <a:endParaRPr lang="pt-BR"/>
          </a:p>
        </p:txBody>
      </p:sp>
      <p:sp>
        <p:nvSpPr>
          <p:cNvPr id="239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0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D5D6E-840E-485E-B9FF-F888168BBE3A}" type="slidenum">
              <a:rPr lang="pt-BR"/>
              <a:pPr/>
              <a:t>25</a:t>
            </a:fld>
            <a:endParaRPr lang="pt-BR"/>
          </a:p>
        </p:txBody>
      </p:sp>
      <p:sp>
        <p:nvSpPr>
          <p:cNvPr id="239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5A79A-0876-47AE-9327-FAA9B5C19553}" type="slidenum">
              <a:rPr lang="pt-BR"/>
              <a:pPr/>
              <a:t>26</a:t>
            </a:fld>
            <a:endParaRPr lang="pt-BR"/>
          </a:p>
        </p:txBody>
      </p:sp>
      <p:sp>
        <p:nvSpPr>
          <p:cNvPr id="239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4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39635-C6F5-48A6-9F9B-1DFBCC3CE356}" type="slidenum">
              <a:rPr lang="pt-BR"/>
              <a:pPr/>
              <a:t>27</a:t>
            </a:fld>
            <a:endParaRPr lang="pt-BR"/>
          </a:p>
        </p:txBody>
      </p:sp>
      <p:sp>
        <p:nvSpPr>
          <p:cNvPr id="239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FDC73-A0A3-4750-B68E-850BF8675698}" type="slidenum">
              <a:rPr lang="pt-BR"/>
              <a:pPr/>
              <a:t>28</a:t>
            </a:fld>
            <a:endParaRPr lang="pt-BR"/>
          </a:p>
        </p:txBody>
      </p:sp>
      <p:sp>
        <p:nvSpPr>
          <p:cNvPr id="239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AB36F-4390-4353-AD4F-0EA5F8CEC8D6}" type="slidenum">
              <a:rPr lang="pt-BR"/>
              <a:pPr/>
              <a:t>29</a:t>
            </a:fld>
            <a:endParaRPr lang="pt-BR"/>
          </a:p>
        </p:txBody>
      </p:sp>
      <p:sp>
        <p:nvSpPr>
          <p:cNvPr id="240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0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CCB03-E024-4987-B238-82D79EA872CC}" type="slidenum">
              <a:rPr lang="pt-BR"/>
              <a:pPr/>
              <a:t>32</a:t>
            </a:fld>
            <a:endParaRPr lang="pt-BR"/>
          </a:p>
        </p:txBody>
      </p:sp>
      <p:sp>
        <p:nvSpPr>
          <p:cNvPr id="241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0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0BAD9-F86E-4F7A-833D-E9B2FC75CB58}" type="slidenum">
              <a:rPr lang="pt-BR"/>
              <a:pPr/>
              <a:t>35</a:t>
            </a:fld>
            <a:endParaRPr lang="pt-BR"/>
          </a:p>
        </p:txBody>
      </p:sp>
      <p:sp>
        <p:nvSpPr>
          <p:cNvPr id="240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05DB5-D841-4861-822C-696E6F44A4DF}" type="slidenum">
              <a:rPr lang="pt-BR"/>
              <a:pPr/>
              <a:t>4</a:t>
            </a:fld>
            <a:endParaRPr lang="pt-BR"/>
          </a:p>
        </p:txBody>
      </p:sp>
      <p:sp>
        <p:nvSpPr>
          <p:cNvPr id="235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70BF-1DF7-4C43-811F-053FA19EDED8}" type="slidenum">
              <a:rPr lang="pt-BR"/>
              <a:pPr/>
              <a:t>5</a:t>
            </a:fld>
            <a:endParaRPr lang="pt-BR"/>
          </a:p>
        </p:txBody>
      </p:sp>
      <p:sp>
        <p:nvSpPr>
          <p:cNvPr id="2413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3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5E43F-4D3C-4637-8792-6136DA111132}" type="slidenum">
              <a:rPr lang="pt-BR"/>
              <a:pPr/>
              <a:t>6</a:t>
            </a:fld>
            <a:endParaRPr lang="pt-BR"/>
          </a:p>
        </p:txBody>
      </p:sp>
      <p:sp>
        <p:nvSpPr>
          <p:cNvPr id="235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CD0EF-B1DF-4A7D-8DC2-AB3028D08CB1}" type="slidenum">
              <a:rPr lang="pt-BR"/>
              <a:pPr/>
              <a:t>7</a:t>
            </a:fld>
            <a:endParaRPr lang="pt-BR"/>
          </a:p>
        </p:txBody>
      </p:sp>
      <p:sp>
        <p:nvSpPr>
          <p:cNvPr id="235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75412-2718-4A67-B054-CFD425ACECB1}" type="slidenum">
              <a:rPr lang="pt-BR"/>
              <a:pPr/>
              <a:t>8</a:t>
            </a:fld>
            <a:endParaRPr lang="pt-BR"/>
          </a:p>
        </p:txBody>
      </p:sp>
      <p:sp>
        <p:nvSpPr>
          <p:cNvPr id="235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AF9E1-9C07-408A-804C-416732E55362}" type="slidenum">
              <a:rPr lang="pt-BR"/>
              <a:pPr/>
              <a:t>9</a:t>
            </a:fld>
            <a:endParaRPr lang="pt-BR"/>
          </a:p>
        </p:txBody>
      </p:sp>
      <p:sp>
        <p:nvSpPr>
          <p:cNvPr id="236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099CE-0852-473C-BA01-6FA1010DBDA9}" type="slidenum">
              <a:rPr lang="pt-BR"/>
              <a:pPr/>
              <a:t>10</a:t>
            </a:fld>
            <a:endParaRPr lang="pt-BR"/>
          </a:p>
        </p:txBody>
      </p:sp>
      <p:sp>
        <p:nvSpPr>
          <p:cNvPr id="236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3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AAC7E6-F247-4311-97CA-596EFE35943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F822AF-119E-4A8C-A1DF-9B6C894C4C3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EDB87B-7000-465F-B9C1-DC96A772661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1219200" y="6400800"/>
            <a:ext cx="60960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7543800" y="6400800"/>
            <a:ext cx="1143000" cy="320675"/>
          </a:xfrm>
        </p:spPr>
        <p:txBody>
          <a:bodyPr/>
          <a:lstStyle>
            <a:lvl1pPr>
              <a:defRPr/>
            </a:lvl1pPr>
          </a:lstStyle>
          <a:p>
            <a:fld id="{FB706835-282F-4257-8470-E7064C9C8F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B783AE-0789-4D3A-A953-09447D84E8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0BD3B5-40FA-43C2-A0EF-B66759BC4DC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0B2A90-3886-4598-83A6-EE613652FB4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94DDB-7618-46EE-81C3-EFD3BE7C59D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6060EB-9DAA-4FC8-B04B-88550E93889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1FF9C2-BB19-47C1-8260-609C65B025A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BB803-9F2D-43CB-80D7-B37ED5345DD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DDB026-05B5-424A-A200-0CBF86C552D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00800"/>
            <a:ext cx="609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00800"/>
            <a:ext cx="1143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A228C5B5-5860-490C-A449-ACF6F4D0D5B9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  <a:noFill/>
          <a:ln/>
        </p:spPr>
        <p:txBody>
          <a:bodyPr lIns="92075" tIns="46038" rIns="92075" bIns="46038"/>
          <a:lstStyle/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pt-B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ª edição (2015)</a:t>
            </a:r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86211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86212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</a:t>
            </a:r>
            <a:r>
              <a:rPr lang="en-US" dirty="0" err="1"/>
              <a:t>Bezerra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/>
              <a:t>Editora</a:t>
            </a:r>
            <a:r>
              <a:rPr lang="en-US" dirty="0" smtClean="0"/>
              <a:t> </a:t>
            </a:r>
            <a:r>
              <a:rPr lang="en-US" dirty="0"/>
              <a:t>Campus/Elsevier</a:t>
            </a:r>
          </a:p>
        </p:txBody>
      </p:sp>
      <p:pic>
        <p:nvPicPr>
          <p:cNvPr id="8" name="Imagem 7" descr="papsuml-3ed-ca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2996952"/>
            <a:ext cx="2267744" cy="320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02C57E-6271-4624-B8D0-46A781A8C1D0}" type="slidenum">
              <a:rPr lang="pt-BR"/>
              <a:pPr/>
              <a:t>10</a:t>
            </a:fld>
            <a:endParaRPr lang="pt-BR"/>
          </a:p>
        </p:txBody>
      </p:sp>
      <p:sp>
        <p:nvSpPr>
          <p:cNvPr id="236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Eventos </a:t>
            </a:r>
            <a:endParaRPr lang="en-US"/>
          </a:p>
        </p:txBody>
      </p:sp>
      <p:sp>
        <p:nvSpPr>
          <p:cNvPr id="236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Uma transição possui um evento associado.</a:t>
            </a:r>
          </a:p>
          <a:p>
            <a:r>
              <a:rPr lang="pt-BR"/>
              <a:t>Um evento é algo que acontece em algum ponto no tempo e que pode modificar o estado de um objeto:</a:t>
            </a:r>
          </a:p>
          <a:p>
            <a:pPr lvl="1"/>
            <a:r>
              <a:rPr lang="pt-BR" sz="1800"/>
              <a:t>Pedido realizado</a:t>
            </a:r>
          </a:p>
          <a:p>
            <a:pPr lvl="1"/>
            <a:r>
              <a:rPr lang="pt-BR" sz="1800"/>
              <a:t>Fatura paga</a:t>
            </a:r>
          </a:p>
          <a:p>
            <a:pPr lvl="1"/>
            <a:r>
              <a:rPr lang="pt-BR" sz="1800"/>
              <a:t>Cheque devolvido</a:t>
            </a:r>
          </a:p>
          <a:p>
            <a:r>
              <a:rPr lang="pt-BR"/>
              <a:t>Os eventos relevantes a um sistema de software podem ser classificados em nos seguintes tipos.</a:t>
            </a:r>
          </a:p>
          <a:p>
            <a:pPr lvl="1">
              <a:buFont typeface="Wingdings" pitchFamily="2" charset="2"/>
              <a:buAutoNum type="arabicPeriod"/>
            </a:pPr>
            <a:r>
              <a:rPr lang="pt-BR" sz="1800" b="1"/>
              <a:t>Evento de chamada</a:t>
            </a:r>
            <a:r>
              <a:rPr lang="pt-BR" sz="1800"/>
              <a:t>: recebimento de uma mensagem de outro objeto.</a:t>
            </a:r>
          </a:p>
          <a:p>
            <a:pPr lvl="1">
              <a:buFont typeface="Wingdings" pitchFamily="2" charset="2"/>
              <a:buAutoNum type="arabicPeriod"/>
            </a:pPr>
            <a:r>
              <a:rPr lang="pt-BR" sz="1800" b="1"/>
              <a:t>Evento de sinal</a:t>
            </a:r>
            <a:r>
              <a:rPr lang="pt-BR" sz="1800"/>
              <a:t>: recebimento de um sinal.</a:t>
            </a:r>
          </a:p>
          <a:p>
            <a:pPr lvl="1">
              <a:buFont typeface="Wingdings" pitchFamily="2" charset="2"/>
              <a:buAutoNum type="arabicPeriod"/>
            </a:pPr>
            <a:r>
              <a:rPr lang="pt-BR" sz="1800" b="1"/>
              <a:t>Evento temporal</a:t>
            </a:r>
            <a:r>
              <a:rPr lang="pt-BR" sz="1800"/>
              <a:t>: passagem de um intervalo de tempo predefinido.</a:t>
            </a:r>
          </a:p>
          <a:p>
            <a:pPr lvl="1">
              <a:buFont typeface="Wingdings" pitchFamily="2" charset="2"/>
              <a:buAutoNum type="arabicPeriod"/>
            </a:pPr>
            <a:r>
              <a:rPr lang="pt-BR" sz="1800" b="1"/>
              <a:t>Evento de mudança</a:t>
            </a:r>
            <a:r>
              <a:rPr lang="pt-BR" sz="1800"/>
              <a:t>: uma condição que se torna verdadeira.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1F0FF-34F8-468B-906B-9D12456E7330}" type="slidenum">
              <a:rPr lang="pt-BR"/>
              <a:pPr/>
              <a:t>11</a:t>
            </a:fld>
            <a:endParaRPr lang="pt-BR"/>
          </a:p>
        </p:txBody>
      </p:sp>
      <p:sp>
        <p:nvSpPr>
          <p:cNvPr id="236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Evento</a:t>
            </a:r>
            <a:endParaRPr lang="en-US"/>
          </a:p>
        </p:txBody>
      </p:sp>
      <p:sp>
        <p:nvSpPr>
          <p:cNvPr id="236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u="sng"/>
              <a:t>Evento de chamada</a:t>
            </a:r>
          </a:p>
          <a:p>
            <a:pPr lvl="1">
              <a:lnSpc>
                <a:spcPct val="80000"/>
              </a:lnSpc>
            </a:pPr>
            <a:r>
              <a:rPr lang="pt-BR"/>
              <a:t>corresponde ao recebimento de uma mensagem de outro objeto.</a:t>
            </a:r>
          </a:p>
          <a:p>
            <a:pPr lvl="1">
              <a:lnSpc>
                <a:spcPct val="80000"/>
              </a:lnSpc>
            </a:pPr>
            <a:r>
              <a:rPr lang="pt-BR"/>
              <a:t>Pode-se pensar neste tipo de evento como uma solicitação de serviço de um objeto a outro.</a:t>
            </a:r>
          </a:p>
          <a:p>
            <a:pPr>
              <a:lnSpc>
                <a:spcPct val="80000"/>
              </a:lnSpc>
            </a:pPr>
            <a:r>
              <a:rPr lang="pt-BR" u="sng"/>
              <a:t>Evento de sinal</a:t>
            </a:r>
          </a:p>
          <a:p>
            <a:pPr lvl="1">
              <a:lnSpc>
                <a:spcPct val="80000"/>
              </a:lnSpc>
            </a:pPr>
            <a:r>
              <a:rPr lang="pt-BR"/>
              <a:t>Neste evento o objeto recebe um sinal de outro objeto que pode fazê-lo mudar de estado.</a:t>
            </a:r>
          </a:p>
          <a:p>
            <a:pPr lvl="1">
              <a:lnSpc>
                <a:spcPct val="80000"/>
              </a:lnSpc>
            </a:pPr>
            <a:r>
              <a:rPr lang="pt-BR"/>
              <a:t>A diferença básica entre o evento de sinal e o evento de chamada é que neste último o objeto que envia a mensagem fica esperando a execução da mesma.</a:t>
            </a:r>
          </a:p>
          <a:p>
            <a:pPr lvl="2">
              <a:lnSpc>
                <a:spcPct val="80000"/>
              </a:lnSpc>
            </a:pPr>
            <a:r>
              <a:rPr lang="pt-BR"/>
              <a:t>No evento de sinal, o objeto remetente continua o seu processamento após ter enviado o sinal.</a:t>
            </a:r>
          </a:p>
          <a:p>
            <a:pPr>
              <a:lnSpc>
                <a:spcPct val="80000"/>
              </a:lnSpc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A89FE0-40AE-4168-9092-A1348A099AF2}" type="slidenum">
              <a:rPr lang="pt-BR"/>
              <a:pPr/>
              <a:t>12</a:t>
            </a:fld>
            <a:endParaRPr lang="pt-BR"/>
          </a:p>
        </p:txBody>
      </p:sp>
      <p:sp>
        <p:nvSpPr>
          <p:cNvPr id="236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Evento (cont.)</a:t>
            </a:r>
            <a:endParaRPr lang="en-US"/>
          </a:p>
        </p:txBody>
      </p:sp>
      <p:sp>
        <p:nvSpPr>
          <p:cNvPr id="236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u="sng"/>
              <a:t>Evento de temporal</a:t>
            </a:r>
          </a:p>
          <a:p>
            <a:pPr lvl="1">
              <a:lnSpc>
                <a:spcPct val="80000"/>
              </a:lnSpc>
            </a:pPr>
            <a:r>
              <a:rPr lang="pt-BR" sz="1700"/>
              <a:t>Corresponde à passagem de um intervalo de tempo predefinido.</a:t>
            </a:r>
          </a:p>
          <a:p>
            <a:pPr lvl="2">
              <a:lnSpc>
                <a:spcPct val="80000"/>
              </a:lnSpc>
            </a:pPr>
            <a:r>
              <a:rPr lang="pt-BR" sz="1600"/>
              <a:t>O objeto pode interpretar a passagem de um certo intervalo de tempo como sendo um evento. </a:t>
            </a:r>
          </a:p>
          <a:p>
            <a:pPr lvl="1">
              <a:lnSpc>
                <a:spcPct val="80000"/>
              </a:lnSpc>
            </a:pPr>
            <a:r>
              <a:rPr lang="pt-BR" sz="1700"/>
              <a:t>É especificado com a cláusula </a:t>
            </a:r>
            <a:r>
              <a:rPr lang="pt-BR" sz="1700" b="1"/>
              <a:t>after</a:t>
            </a:r>
            <a:r>
              <a:rPr lang="pt-BR" sz="1700"/>
              <a:t> seguida de um parâmetro que especifica um intervalo de tempo.</a:t>
            </a:r>
          </a:p>
          <a:p>
            <a:pPr lvl="2">
              <a:lnSpc>
                <a:spcPct val="80000"/>
              </a:lnSpc>
            </a:pPr>
            <a:r>
              <a:rPr lang="pt-BR" sz="1600" b="1"/>
              <a:t>after(30 segundos)</a:t>
            </a:r>
            <a:r>
              <a:rPr lang="pt-BR" sz="1600"/>
              <a:t>: indica que a transição será disparada 30 segundos após o objeto ter entrado no estado atual.</a:t>
            </a:r>
          </a:p>
          <a:p>
            <a:pPr>
              <a:lnSpc>
                <a:spcPct val="80000"/>
              </a:lnSpc>
            </a:pPr>
            <a:r>
              <a:rPr lang="pt-BR" u="sng"/>
              <a:t>Evento de mudança</a:t>
            </a:r>
          </a:p>
          <a:p>
            <a:pPr lvl="1">
              <a:lnSpc>
                <a:spcPct val="80000"/>
              </a:lnSpc>
            </a:pPr>
            <a:r>
              <a:rPr lang="pt-BR" sz="1700"/>
              <a:t>Corresponde a uma condição que se torna verdadeira. </a:t>
            </a:r>
          </a:p>
          <a:p>
            <a:pPr lvl="1">
              <a:lnSpc>
                <a:spcPct val="80000"/>
              </a:lnSpc>
            </a:pPr>
            <a:r>
              <a:rPr lang="pt-BR" sz="1700"/>
              <a:t>É representado por uma expressão de valor lógico (verdadeiro ou falso) e é especificado utilizando-se a cláusula </a:t>
            </a:r>
            <a:r>
              <a:rPr lang="pt-BR" sz="1700" b="1"/>
              <a:t>when</a:t>
            </a:r>
            <a:r>
              <a:rPr lang="pt-BR" sz="1700"/>
              <a:t>. </a:t>
            </a:r>
          </a:p>
          <a:p>
            <a:pPr lvl="2">
              <a:lnSpc>
                <a:spcPct val="80000"/>
              </a:lnSpc>
            </a:pPr>
            <a:r>
              <a:rPr lang="pt-BR" sz="1600" b="1"/>
              <a:t>when(saldo &gt; 0)</a:t>
            </a:r>
            <a:r>
              <a:rPr lang="pt-BR" sz="1600"/>
              <a:t>: significa que a transição é disparada quando o valor do atributo saldo for positivo.</a:t>
            </a:r>
          </a:p>
          <a:p>
            <a:pPr lvl="1">
              <a:lnSpc>
                <a:spcPct val="80000"/>
              </a:lnSpc>
            </a:pPr>
            <a:r>
              <a:rPr lang="pt-BR" sz="1700"/>
              <a:t>Eventos temporais também podem ser definidos utilizando-se a cláusula </a:t>
            </a:r>
            <a:r>
              <a:rPr lang="pt-BR" sz="1700" b="1"/>
              <a:t>when</a:t>
            </a:r>
            <a:r>
              <a:rPr lang="pt-BR" sz="1700"/>
              <a:t>.</a:t>
            </a:r>
          </a:p>
          <a:p>
            <a:pPr lvl="2">
              <a:lnSpc>
                <a:spcPct val="80000"/>
              </a:lnSpc>
            </a:pPr>
            <a:r>
              <a:rPr lang="pt-BR" sz="1600" b="1"/>
              <a:t>when(data = 13/07/2002)</a:t>
            </a:r>
          </a:p>
          <a:p>
            <a:pPr lvl="2">
              <a:lnSpc>
                <a:spcPct val="80000"/>
              </a:lnSpc>
            </a:pPr>
            <a:r>
              <a:rPr lang="pt-BR" sz="1600" b="1"/>
              <a:t>when(horário = 00:00h)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2AADEC-CA7F-4BE6-B107-A6F427D8F36D}" type="slidenum">
              <a:rPr lang="pt-BR"/>
              <a:pPr/>
              <a:t>13</a:t>
            </a:fld>
            <a:endParaRPr lang="pt-BR"/>
          </a:p>
        </p:txBody>
      </p:sp>
      <p:sp>
        <p:nvSpPr>
          <p:cNvPr id="236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Exemplo (</a:t>
            </a:r>
            <a:r>
              <a:rPr lang="pt-BR"/>
              <a:t>ContaBancária</a:t>
            </a:r>
            <a:r>
              <a:rPr lang="pt-BR" sz="3200"/>
              <a:t>)</a:t>
            </a:r>
            <a:endParaRPr lang="en-US" sz="3200"/>
          </a:p>
        </p:txBody>
      </p:sp>
      <p:pic>
        <p:nvPicPr>
          <p:cNvPr id="2368516" name="Picture 4" descr="E:\paps2a\Figs-2a edicao\jpg\Figura_9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488" y="1233488"/>
            <a:ext cx="5700712" cy="5005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D2F06-A504-4F46-86E0-388B4091C319}" type="slidenum">
              <a:rPr lang="pt-BR"/>
              <a:pPr/>
              <a:t>14</a:t>
            </a:fld>
            <a:endParaRPr lang="pt-BR"/>
          </a:p>
        </p:txBody>
      </p:sp>
      <p:sp>
        <p:nvSpPr>
          <p:cNvPr id="241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Exemplo (</a:t>
            </a:r>
            <a:r>
              <a:rPr lang="en-US"/>
              <a:t>OfertaDisciplina</a:t>
            </a:r>
            <a:r>
              <a:rPr lang="pt-BR" sz="3200"/>
              <a:t>)</a:t>
            </a:r>
          </a:p>
        </p:txBody>
      </p:sp>
      <p:pic>
        <p:nvPicPr>
          <p:cNvPr id="2411524" name="Picture 4" descr="E:\paps2a\Figs-2a edicao\jpg\Figura_9_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1914525"/>
            <a:ext cx="7486650" cy="3800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8E58B4-97EA-47D3-9495-47EAF8E768E6}" type="slidenum">
              <a:rPr lang="pt-BR"/>
              <a:pPr/>
              <a:t>15</a:t>
            </a:fld>
            <a:endParaRPr lang="pt-BR"/>
          </a:p>
        </p:txBody>
      </p:sp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Eventos resultando em eventos </a:t>
            </a:r>
            <a:endParaRPr lang="en-US"/>
          </a:p>
        </p:txBody>
      </p:sp>
      <p:sp>
        <p:nvSpPr>
          <p:cNvPr id="2370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2189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A ocorrência de um evento </a:t>
            </a:r>
            <a:r>
              <a:rPr lang="en-US"/>
              <a:t>A </a:t>
            </a:r>
            <a:r>
              <a:rPr lang="pt-BR"/>
              <a:t>relevante pode ocasionar a ocorrência de </a:t>
            </a:r>
            <a:r>
              <a:rPr lang="en-US"/>
              <a:t>um </a:t>
            </a:r>
            <a:r>
              <a:rPr lang="pt-BR"/>
              <a:t>evento</a:t>
            </a:r>
            <a:r>
              <a:rPr lang="en-US"/>
              <a:t> B relevante para outro objeto</a:t>
            </a:r>
            <a:r>
              <a:rPr lang="pt-BR"/>
              <a:t>.</a:t>
            </a:r>
          </a:p>
          <a:p>
            <a:pPr>
              <a:lnSpc>
                <a:spcPct val="80000"/>
              </a:lnSpc>
            </a:pPr>
            <a:r>
              <a:rPr lang="pt-BR"/>
              <a:t>No exemplo a seguir, além da transição de estados, o evento </a:t>
            </a:r>
            <a:r>
              <a:rPr lang="pt-BR" b="1"/>
              <a:t>OutroEvento</a:t>
            </a:r>
            <a:r>
              <a:rPr lang="pt-BR"/>
              <a:t> (relevante a </a:t>
            </a:r>
            <a:r>
              <a:rPr lang="pt-BR" b="1"/>
              <a:t>objetoAlvo</a:t>
            </a:r>
            <a:r>
              <a:rPr lang="pt-BR"/>
              <a:t>) também é disparado.</a:t>
            </a:r>
            <a:r>
              <a:rPr lang="pt-BR" sz="3600"/>
              <a:t> </a:t>
            </a:r>
          </a:p>
        </p:txBody>
      </p:sp>
      <p:pic>
        <p:nvPicPr>
          <p:cNvPr id="2370564" name="Picture 4" descr="Figura_10_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33413" y="4289425"/>
            <a:ext cx="7889875" cy="7334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8BCDB5-5B2E-4D87-98B1-38A435729680}" type="slidenum">
              <a:rPr lang="pt-BR"/>
              <a:pPr/>
              <a:t>16</a:t>
            </a:fld>
            <a:endParaRPr lang="pt-BR"/>
          </a:p>
        </p:txBody>
      </p:sp>
      <p:sp>
        <p:nvSpPr>
          <p:cNvPr id="237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Condição de guarda </a:t>
            </a:r>
            <a:endParaRPr lang="en-US"/>
          </a:p>
        </p:txBody>
      </p:sp>
      <p:sp>
        <p:nvSpPr>
          <p:cNvPr id="237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É uma expressão de valor lógico que condiciona o disparo de uma transição.</a:t>
            </a:r>
          </a:p>
          <a:p>
            <a:pPr>
              <a:lnSpc>
                <a:spcPct val="80000"/>
              </a:lnSpc>
            </a:pPr>
            <a:r>
              <a:rPr lang="pt-BR" sz="2200"/>
              <a:t>A transição correspondente é disparada se e somente se o evento associado ocorre </a:t>
            </a:r>
            <a:r>
              <a:rPr lang="pt-BR" sz="2200" i="1"/>
              <a:t>e</a:t>
            </a:r>
            <a:r>
              <a:rPr lang="pt-BR" sz="2200"/>
              <a:t> a condição de guarda é verdadeira.</a:t>
            </a:r>
          </a:p>
          <a:p>
            <a:pPr lvl="1">
              <a:lnSpc>
                <a:spcPct val="80000"/>
              </a:lnSpc>
            </a:pPr>
            <a:r>
              <a:rPr lang="pt-BR" sz="1800"/>
              <a:t>Uma transição que não possui condição de guarda é sempre disparada quando o evento ocorre.</a:t>
            </a:r>
          </a:p>
          <a:p>
            <a:pPr>
              <a:lnSpc>
                <a:spcPct val="80000"/>
              </a:lnSpc>
            </a:pPr>
            <a:r>
              <a:rPr lang="pt-BR"/>
              <a:t>A condição de guarda pode ser definida utilizando-se parâmetros passados no evento e também atributos e referências a ligações da classe em questão.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7C7DAF-15F4-4608-A474-1F55DF9757B0}" type="slidenum">
              <a:rPr lang="pt-BR"/>
              <a:pPr/>
              <a:t>17</a:t>
            </a:fld>
            <a:endParaRPr lang="pt-BR"/>
          </a:p>
        </p:txBody>
      </p:sp>
      <p:sp>
        <p:nvSpPr>
          <p:cNvPr id="237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Ações </a:t>
            </a:r>
            <a:endParaRPr lang="en-US"/>
          </a:p>
        </p:txBody>
      </p:sp>
      <p:sp>
        <p:nvSpPr>
          <p:cNvPr id="237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Ao transitar de um estado para outro, um objeto pode realizar uma ou mais </a:t>
            </a:r>
            <a:r>
              <a:rPr lang="pt-BR" b="1"/>
              <a:t>ações</a:t>
            </a:r>
            <a:r>
              <a:rPr lang="pt-BR"/>
              <a:t>.</a:t>
            </a:r>
          </a:p>
          <a:p>
            <a:pPr>
              <a:lnSpc>
                <a:spcPct val="90000"/>
              </a:lnSpc>
            </a:pPr>
            <a:r>
              <a:rPr lang="pt-BR"/>
              <a:t>Uma ação é uma expressão definida em termo dos atributos, operações, associações da classe ou dos parâmetros do evento também podem ser utilizados.</a:t>
            </a:r>
          </a:p>
          <a:p>
            <a:pPr>
              <a:lnSpc>
                <a:spcPct val="90000"/>
              </a:lnSpc>
            </a:pPr>
            <a:r>
              <a:rPr lang="pt-BR"/>
              <a:t>A ação associada a uma transição é executada se e somente se a transição for disparada.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BD3015-D474-4F80-AE16-5B815D988F48}" type="slidenum">
              <a:rPr lang="pt-BR"/>
              <a:pPr/>
              <a:t>18</a:t>
            </a:fld>
            <a:endParaRPr lang="pt-BR"/>
          </a:p>
        </p:txBody>
      </p:sp>
      <p:sp>
        <p:nvSpPr>
          <p:cNvPr id="237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Atividades </a:t>
            </a:r>
            <a:endParaRPr lang="en-US"/>
          </a:p>
        </p:txBody>
      </p:sp>
      <p:sp>
        <p:nvSpPr>
          <p:cNvPr id="237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Semelhantes a ações, atividades são algo que deve ser executado.</a:t>
            </a:r>
          </a:p>
          <a:p>
            <a:r>
              <a:rPr lang="pt-BR"/>
              <a:t>No entanto, uma atividade pode ser </a:t>
            </a:r>
            <a:r>
              <a:rPr lang="pt-BR" i="1"/>
              <a:t>interrompida</a:t>
            </a:r>
            <a:r>
              <a:rPr lang="pt-BR"/>
              <a:t> (uma ação não pode).</a:t>
            </a:r>
          </a:p>
          <a:p>
            <a:pPr lvl="1"/>
            <a:r>
              <a:rPr lang="pt-BR"/>
              <a:t>Por exemplo, enquanto a atividade estiver em execução, pode acontecer um evento que a interrompa.</a:t>
            </a:r>
          </a:p>
          <a:p>
            <a:r>
              <a:rPr lang="pt-BR"/>
              <a:t>Outra diferença: uma atividade sempre está associada a um estado (ao contrário, uma ação está associada a uma transição).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E2585B-5801-4CDE-A40E-BDFCD4F9ACB3}" type="slidenum">
              <a:rPr lang="pt-BR"/>
              <a:pPr/>
              <a:t>19</a:t>
            </a:fld>
            <a:endParaRPr lang="pt-BR"/>
          </a:p>
        </p:txBody>
      </p:sp>
      <p:sp>
        <p:nvSpPr>
          <p:cNvPr id="237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Ponto de junção </a:t>
            </a:r>
            <a:endParaRPr lang="en-US"/>
          </a:p>
        </p:txBody>
      </p:sp>
      <p:sp>
        <p:nvSpPr>
          <p:cNvPr id="237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Pode ser que o próximo estado de um objeto varie de acordo com uma condição.</a:t>
            </a:r>
          </a:p>
          <a:p>
            <a:pPr lvl="1"/>
            <a:r>
              <a:rPr lang="pt-BR" sz="2200"/>
              <a:t>Se o valor da condição for verdadeiro, o objeto vai para um estado E1; se o valor for falso, o objeto vai para outro estado E2.</a:t>
            </a:r>
          </a:p>
          <a:p>
            <a:pPr lvl="1"/>
            <a:r>
              <a:rPr lang="pt-BR" sz="2200"/>
              <a:t>É como se a transição tivesse bifurcações, e cada transição de saída da bifurcação tivesse uma condição de guarda.</a:t>
            </a:r>
          </a:p>
          <a:p>
            <a:r>
              <a:rPr lang="pt-BR"/>
              <a:t>Essa situação pode ser representada em um DTE através de um </a:t>
            </a:r>
            <a:r>
              <a:rPr lang="pt-BR" b="1" i="1"/>
              <a:t>ponto de junção</a:t>
            </a:r>
            <a:r>
              <a:rPr lang="pt-BR"/>
              <a:t> </a:t>
            </a:r>
          </a:p>
          <a:p>
            <a:r>
              <a:rPr lang="pt-BR"/>
              <a:t>Pontos de junção permitem que duas ou mais transições compartilhem uma “trajetória de transições”.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pt-BR" sz="3200"/>
              <a:t>Capítulo</a:t>
            </a:r>
            <a:r>
              <a:rPr lang="en-US" sz="3200"/>
              <a:t> 9</a:t>
            </a:r>
            <a:r>
              <a:rPr lang="pt-BR" sz="3200"/>
              <a:t> </a:t>
            </a:r>
            <a:br>
              <a:rPr lang="pt-BR" sz="3200"/>
            </a:br>
            <a:r>
              <a:rPr lang="en-US" sz="3200"/>
              <a:t>Modelagem de estados</a:t>
            </a:r>
          </a:p>
        </p:txBody>
      </p:sp>
      <p:sp>
        <p:nvSpPr>
          <p:cNvPr id="2084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  <a:noFill/>
          <a:ln/>
        </p:spPr>
        <p:txBody>
          <a:bodyPr/>
          <a:lstStyle/>
          <a:p>
            <a:pPr algn="l"/>
            <a:r>
              <a:rPr lang="pt-BR" sz="1800" i="1"/>
              <a:t>Todos os adultos um dia foram crianças, mas poucos se lembram disso.</a:t>
            </a:r>
          </a:p>
          <a:p>
            <a:pPr algn="r"/>
            <a:r>
              <a:rPr lang="en-US" sz="1800"/>
              <a:t>--</a:t>
            </a:r>
            <a:r>
              <a:rPr lang="pt-BR" sz="1800"/>
              <a:t>O Pequeno Príncipe, Antoine de Saint-Exupéry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F10C0-BBA0-4829-9F01-025C12A6D2D4}" type="slidenum">
              <a:rPr lang="pt-BR"/>
              <a:pPr/>
              <a:t>20</a:t>
            </a:fld>
            <a:endParaRPr lang="pt-BR"/>
          </a:p>
        </p:txBody>
      </p:sp>
      <p:sp>
        <p:nvSpPr>
          <p:cNvPr id="238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Ponto de junção </a:t>
            </a:r>
            <a:endParaRPr lang="en-US"/>
          </a:p>
        </p:txBody>
      </p:sp>
      <p:sp>
        <p:nvSpPr>
          <p:cNvPr id="238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De uma forma geral, pode haver um número ilimitado de transições saindo de um ponto de junção.</a:t>
            </a:r>
          </a:p>
          <a:p>
            <a:pPr>
              <a:lnSpc>
                <a:spcPct val="80000"/>
              </a:lnSpc>
            </a:pPr>
            <a:r>
              <a:rPr lang="pt-BR"/>
              <a:t>Pode haver também uma transição de saída que esteja rotulada com a cláusula </a:t>
            </a:r>
            <a:r>
              <a:rPr lang="pt-BR" b="1"/>
              <a:t>else</a:t>
            </a:r>
            <a:r>
              <a:rPr lang="pt-BR"/>
              <a:t>.</a:t>
            </a:r>
          </a:p>
          <a:p>
            <a:pPr lvl="1">
              <a:lnSpc>
                <a:spcPct val="80000"/>
              </a:lnSpc>
            </a:pPr>
            <a:r>
              <a:rPr lang="pt-BR" sz="1900"/>
              <a:t>Se as outras condições forem falsas, a transição da clausula </a:t>
            </a:r>
            <a:r>
              <a:rPr lang="pt-BR" sz="1900" b="1"/>
              <a:t>else</a:t>
            </a:r>
            <a:r>
              <a:rPr lang="pt-BR" sz="1900"/>
              <a:t> é disparada. </a:t>
            </a:r>
          </a:p>
          <a:p>
            <a:pPr>
              <a:lnSpc>
                <a:spcPct val="80000"/>
              </a:lnSpc>
            </a:pPr>
            <a:r>
              <a:rPr lang="pt-BR"/>
              <a:t>Pontos de junção permitem que duas ou mais transições compartilhem uma “trajetória de transições”.</a:t>
            </a:r>
          </a:p>
          <a:p>
            <a:pPr>
              <a:lnSpc>
                <a:spcPct val="80000"/>
              </a:lnSpc>
            </a:pPr>
            <a:r>
              <a:rPr lang="pt-BR"/>
              <a:t>De uma forma geral, pode haver um número ilimitado de transições saindo de um ponto de junção.</a:t>
            </a:r>
          </a:p>
          <a:p>
            <a:pPr>
              <a:lnSpc>
                <a:spcPct val="80000"/>
              </a:lnSpc>
            </a:pPr>
            <a:r>
              <a:rPr lang="pt-BR"/>
              <a:t>Pode haver também uma transição de saída que esteja rotulada com a cláusula </a:t>
            </a:r>
            <a:r>
              <a:rPr lang="pt-BR" b="1"/>
              <a:t>else</a:t>
            </a:r>
            <a:r>
              <a:rPr lang="pt-BR"/>
              <a:t>.</a:t>
            </a:r>
          </a:p>
          <a:p>
            <a:pPr lvl="1">
              <a:lnSpc>
                <a:spcPct val="80000"/>
              </a:lnSpc>
            </a:pPr>
            <a:r>
              <a:rPr lang="pt-BR" sz="1900"/>
              <a:t>Se as outras condições forem falsas, a transição da clausula </a:t>
            </a:r>
            <a:r>
              <a:rPr lang="pt-BR" sz="1900" b="1"/>
              <a:t>else</a:t>
            </a:r>
            <a:r>
              <a:rPr lang="pt-BR" sz="1900"/>
              <a:t> é disparada.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A161F9-F70F-4526-8E21-35797C857905}" type="slidenum">
              <a:rPr lang="pt-BR"/>
              <a:pPr/>
              <a:t>21</a:t>
            </a:fld>
            <a:endParaRPr lang="pt-BR"/>
          </a:p>
        </p:txBody>
      </p:sp>
      <p:sp>
        <p:nvSpPr>
          <p:cNvPr id="238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</a:t>
            </a:r>
            <a:r>
              <a:rPr lang="en-US"/>
              <a:t>p</a:t>
            </a:r>
            <a:r>
              <a:rPr lang="pt-BR"/>
              <a:t>onto de junção </a:t>
            </a:r>
            <a:endParaRPr lang="en-US"/>
          </a:p>
        </p:txBody>
      </p:sp>
      <p:pic>
        <p:nvPicPr>
          <p:cNvPr id="2382851" name="Picture 3" descr="Figura_10_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4213" y="1866900"/>
            <a:ext cx="8064500" cy="37941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49BC22-D39D-46C5-B4AE-F2368C533B0E}" type="slidenum">
              <a:rPr lang="pt-BR"/>
              <a:pPr/>
              <a:t>22</a:t>
            </a:fld>
            <a:endParaRPr lang="pt-BR"/>
          </a:p>
        </p:txBody>
      </p:sp>
      <p:sp>
        <p:nvSpPr>
          <p:cNvPr id="238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Cláusulas</a:t>
            </a:r>
            <a:endParaRPr lang="en-US" sz="3200"/>
          </a:p>
        </p:txBody>
      </p:sp>
      <p:sp>
        <p:nvSpPr>
          <p:cNvPr id="238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 compartimento adicional de um retângulo de estado podem-se especificar ações ou atividades a serem executadas. </a:t>
            </a:r>
          </a:p>
          <a:p>
            <a:r>
              <a:rPr lang="pt-BR"/>
              <a:t>Sintaxe geral: </a:t>
            </a:r>
            <a:r>
              <a:rPr lang="pt-BR" b="1"/>
              <a:t>evento / [ação | atividade]</a:t>
            </a:r>
          </a:p>
          <a:p>
            <a:r>
              <a:rPr lang="pt-BR"/>
              <a:t>Há três cláusulas predefinidas: e</a:t>
            </a:r>
            <a:r>
              <a:rPr lang="pt-BR" sz="2600" i="1"/>
              <a:t>ntry,exit,do</a:t>
            </a:r>
          </a:p>
          <a:p>
            <a:r>
              <a:rPr lang="pt-BR"/>
              <a:t>Cláusula </a:t>
            </a:r>
            <a:r>
              <a:rPr lang="pt-BR" b="1"/>
              <a:t>exit</a:t>
            </a:r>
          </a:p>
          <a:p>
            <a:pPr lvl="1"/>
            <a:r>
              <a:rPr lang="pt-BR" sz="1800"/>
              <a:t>Pode ser usada para especificar uma ação a ser realizada no momento em que o objeto entra em um estado.</a:t>
            </a:r>
          </a:p>
          <a:p>
            <a:pPr lvl="1"/>
            <a:r>
              <a:rPr lang="pt-BR" sz="1800"/>
              <a:t>A ação desta cláusula é sempre executada, independentemente do estado do qual o objeto veio. </a:t>
            </a:r>
          </a:p>
          <a:p>
            <a:pPr lvl="2"/>
            <a:r>
              <a:rPr lang="pt-BR" sz="1600"/>
              <a:t>É como se a ação especificada estivesse associada a todas as transições de entrada no estado.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001F6C-AF11-4EDB-8888-10E61D4500F6}" type="slidenum">
              <a:rPr lang="pt-BR"/>
              <a:pPr/>
              <a:t>23</a:t>
            </a:fld>
            <a:endParaRPr lang="pt-BR"/>
          </a:p>
        </p:txBody>
      </p:sp>
      <p:sp>
        <p:nvSpPr>
          <p:cNvPr id="238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Cláusulas</a:t>
            </a:r>
            <a:endParaRPr lang="en-US" sz="3200"/>
          </a:p>
        </p:txBody>
      </p:sp>
      <p:sp>
        <p:nvSpPr>
          <p:cNvPr id="238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Cláusula </a:t>
            </a:r>
            <a:r>
              <a:rPr lang="pt-BR" b="1"/>
              <a:t>exit</a:t>
            </a:r>
          </a:p>
          <a:p>
            <a:pPr lvl="1"/>
            <a:r>
              <a:rPr lang="pt-BR" sz="1800"/>
              <a:t>Serve para declarar ações que são executadas sempre que o objeto sai de um estado.</a:t>
            </a:r>
          </a:p>
          <a:p>
            <a:pPr lvl="1"/>
            <a:r>
              <a:rPr lang="pt-BR" sz="1800"/>
              <a:t>É sempre executada, independentemente do estado para o qual o objeto vai.</a:t>
            </a:r>
          </a:p>
          <a:p>
            <a:pPr lvl="2"/>
            <a:r>
              <a:rPr lang="pt-BR"/>
              <a:t>É como se a ação especificada estivesse associada a todas as transições de saída do estado.</a:t>
            </a:r>
          </a:p>
          <a:p>
            <a:r>
              <a:rPr lang="pt-BR"/>
              <a:t>Cláusula </a:t>
            </a:r>
            <a:r>
              <a:rPr lang="pt-BR" b="1"/>
              <a:t>do</a:t>
            </a:r>
          </a:p>
          <a:p>
            <a:pPr lvl="1"/>
            <a:r>
              <a:rPr lang="pt-BR" sz="1800"/>
              <a:t>Usada para definir alguma atividade a ser executada quando o objeto passa para um determinado estado.</a:t>
            </a:r>
          </a:p>
          <a:p>
            <a:pPr lvl="1"/>
            <a:r>
              <a:rPr lang="pt-BR" sz="1800"/>
              <a:t>Ao contrário da cláusula entry, serve para especificar uma atividade</a:t>
            </a:r>
            <a:r>
              <a:rPr lang="en-US" sz="1800"/>
              <a:t>, em vez</a:t>
            </a:r>
            <a:r>
              <a:rPr lang="pt-BR" sz="1800"/>
              <a:t> de uma ação.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17E1C-C34C-4A8F-865E-DB1B5C730F8C}" type="slidenum">
              <a:rPr lang="pt-BR"/>
              <a:pPr/>
              <a:t>24</a:t>
            </a:fld>
            <a:endParaRPr lang="pt-BR"/>
          </a:p>
        </p:txBody>
      </p:sp>
      <p:sp>
        <p:nvSpPr>
          <p:cNvPr id="238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Cláusula do</a:t>
            </a:r>
            <a:r>
              <a:rPr lang="pt-BR" sz="3200"/>
              <a:t> </a:t>
            </a:r>
            <a:r>
              <a:rPr lang="pt-BR" sz="4000"/>
              <a:t>- exemplo</a:t>
            </a:r>
            <a:r>
              <a:rPr lang="pt-BR" sz="3200"/>
              <a:t> </a:t>
            </a:r>
            <a:endParaRPr lang="en-US" sz="3200"/>
          </a:p>
        </p:txBody>
      </p:sp>
      <p:pic>
        <p:nvPicPr>
          <p:cNvPr id="2388995" name="Picture 3" descr="Figura_10_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152650" y="2563813"/>
            <a:ext cx="4386263" cy="29114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FC5A3D-CF0A-4D37-9EAD-FFDEF9474598}" type="slidenum">
              <a:rPr lang="pt-BR"/>
              <a:pPr/>
              <a:t>25</a:t>
            </a:fld>
            <a:endParaRPr lang="pt-BR"/>
          </a:p>
        </p:txBody>
      </p:sp>
      <p:sp>
        <p:nvSpPr>
          <p:cNvPr id="239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Cláusulas entry e exit - exemplo</a:t>
            </a:r>
            <a:r>
              <a:rPr lang="pt-BR" sz="3200"/>
              <a:t> </a:t>
            </a:r>
            <a:endParaRPr lang="en-US" sz="3200"/>
          </a:p>
        </p:txBody>
      </p:sp>
      <p:pic>
        <p:nvPicPr>
          <p:cNvPr id="2391043" name="Picture 3" descr="Figura_10_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347913" y="2651125"/>
            <a:ext cx="4344987" cy="27892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CAA7DF-F4B3-4824-B5F2-3E6817B4A7B7}" type="slidenum">
              <a:rPr lang="pt-BR"/>
              <a:pPr/>
              <a:t>26</a:t>
            </a:fld>
            <a:endParaRPr lang="pt-BR"/>
          </a:p>
        </p:txBody>
      </p:sp>
      <p:sp>
        <p:nvSpPr>
          <p:cNvPr id="239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/>
              <a:t>Cláusula do</a:t>
            </a:r>
            <a:r>
              <a:rPr lang="pt-BR"/>
              <a:t> </a:t>
            </a:r>
            <a:r>
              <a:rPr lang="pt-BR" sz="4400"/>
              <a:t>- exemplo</a:t>
            </a:r>
            <a:r>
              <a:rPr lang="pt-BR"/>
              <a:t> </a:t>
            </a:r>
            <a:endParaRPr lang="en-US"/>
          </a:p>
        </p:txBody>
      </p:sp>
      <p:pic>
        <p:nvPicPr>
          <p:cNvPr id="2393091" name="Picture 3" descr="Figura_10_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4213" y="1741488"/>
            <a:ext cx="8188325" cy="43973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309E3-3831-47F1-94BF-5D7407061C79}" type="slidenum">
              <a:rPr lang="pt-BR"/>
              <a:pPr/>
              <a:t>27</a:t>
            </a:fld>
            <a:endParaRPr lang="pt-BR"/>
          </a:p>
        </p:txBody>
      </p:sp>
      <p:sp>
        <p:nvSpPr>
          <p:cNvPr id="239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Exemplo</a:t>
            </a:r>
            <a:r>
              <a:rPr lang="pt-BR" sz="3200"/>
              <a:t> (</a:t>
            </a:r>
            <a:r>
              <a:rPr lang="pt-BR" sz="4000"/>
              <a:t>Despertador</a:t>
            </a:r>
            <a:r>
              <a:rPr lang="pt-BR" sz="3200"/>
              <a:t>)</a:t>
            </a:r>
            <a:endParaRPr lang="en-US" sz="3200"/>
          </a:p>
        </p:txBody>
      </p:sp>
      <p:pic>
        <p:nvPicPr>
          <p:cNvPr id="2395139" name="Picture 3" descr="Figura_10_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11188" y="1295400"/>
            <a:ext cx="7883525" cy="50450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 sz="3200"/>
              <a:t>9.2 </a:t>
            </a:r>
            <a:r>
              <a:rPr lang="pt-BR" sz="3200"/>
              <a:t>Identificação dos elementos de um diagrama de estados </a:t>
            </a:r>
            <a:r>
              <a:rPr lang="pt-BR" sz="2800"/>
              <a:t> </a:t>
            </a:r>
            <a:endParaRPr lang="en-US" sz="2800"/>
          </a:p>
        </p:txBody>
      </p:sp>
      <p:sp>
        <p:nvSpPr>
          <p:cNvPr id="23971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397188" name="Object 4"/>
          <p:cNvGraphicFramePr>
            <a:graphicFrameLocks noChangeAspect="1"/>
          </p:cNvGraphicFramePr>
          <p:nvPr/>
        </p:nvGraphicFramePr>
        <p:xfrm>
          <a:off x="2700338" y="981075"/>
          <a:ext cx="3276600" cy="2503488"/>
        </p:xfrm>
        <a:graphic>
          <a:graphicData uri="http://schemas.openxmlformats.org/presentationml/2006/ole">
            <p:oleObj spid="_x0000_s2397188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1145-4211-45E2-A0B3-EA05CAB401CE}" type="slidenum">
              <a:rPr lang="pt-BR"/>
              <a:pPr/>
              <a:t>29</a:t>
            </a:fld>
            <a:endParaRPr lang="pt-BR"/>
          </a:p>
        </p:txBody>
      </p:sp>
      <p:sp>
        <p:nvSpPr>
          <p:cNvPr id="239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Identificação de elementos do DTE</a:t>
            </a:r>
            <a:endParaRPr lang="en-US" sz="3200"/>
          </a:p>
        </p:txBody>
      </p:sp>
      <p:sp>
        <p:nvSpPr>
          <p:cNvPr id="239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 bom ponto de partida para identificar estados é analisar os possíveis valores de seus atributos e as ligações que ele pode realizar com outros objetos.</a:t>
            </a:r>
          </a:p>
          <a:p>
            <a:r>
              <a:rPr lang="pt-BR"/>
              <a:t>No entanto, a existência de atributos ou ligações não é suficiente para justificar a criação de um DTE.</a:t>
            </a:r>
          </a:p>
          <a:p>
            <a:pPr lvl="1"/>
            <a:r>
              <a:rPr lang="pt-BR" sz="1800"/>
              <a:t>O comportamento de objetos dessa classe deve depender de tais atributos ou ligações. </a:t>
            </a:r>
            <a:r>
              <a:rPr lang="pt-BR" sz="1600"/>
              <a:t>  </a:t>
            </a:r>
            <a:endParaRPr lang="pt-B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1B4DA3-D1FA-4E0F-A7D3-129A95D0E2CE}" type="slidenum">
              <a:rPr lang="pt-BR"/>
              <a:pPr/>
              <a:t>3</a:t>
            </a:fld>
            <a:endParaRPr lang="pt-BR"/>
          </a:p>
        </p:txBody>
      </p:sp>
      <p:sp>
        <p:nvSpPr>
          <p:cNvPr id="241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Tópicos</a:t>
            </a:r>
            <a:endParaRPr lang="pt-BR"/>
          </a:p>
        </p:txBody>
      </p:sp>
      <p:sp>
        <p:nvSpPr>
          <p:cNvPr id="241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Introdução</a:t>
            </a:r>
          </a:p>
          <a:p>
            <a:r>
              <a:rPr lang="pt-BR"/>
              <a:t>Diagramas de transição de estados</a:t>
            </a:r>
          </a:p>
          <a:p>
            <a:r>
              <a:rPr lang="pt-BR"/>
              <a:t>Identificação dos elementos de um diagrama de estados  </a:t>
            </a:r>
          </a:p>
          <a:p>
            <a:r>
              <a:rPr lang="pt-BR"/>
              <a:t>Construção de diagramas de transição de estados</a:t>
            </a:r>
          </a:p>
          <a:p>
            <a:r>
              <a:rPr lang="pt-BR"/>
              <a:t>Modelagem de estados no processo de desenvolvimento</a:t>
            </a:r>
          </a:p>
        </p:txBody>
      </p:sp>
      <p:graphicFrame>
        <p:nvGraphicFramePr>
          <p:cNvPr id="2415616" name="Object 0"/>
          <p:cNvGraphicFramePr>
            <a:graphicFrameLocks noChangeAspect="1"/>
          </p:cNvGraphicFramePr>
          <p:nvPr/>
        </p:nvGraphicFramePr>
        <p:xfrm>
          <a:off x="7620000" y="304800"/>
          <a:ext cx="1311275" cy="1001713"/>
        </p:xfrm>
        <a:graphic>
          <a:graphicData uri="http://schemas.openxmlformats.org/presentationml/2006/ole">
            <p:oleObj spid="_x0000_s2415616" name="Clip" r:id="rId3" imgW="2286000" imgH="1259640" progId="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76941-F53D-4272-A4DC-60DA7C5ECCA3}" type="slidenum">
              <a:rPr lang="pt-BR"/>
              <a:pPr/>
              <a:t>30</a:t>
            </a:fld>
            <a:endParaRPr lang="pt-BR"/>
          </a:p>
        </p:txBody>
      </p:sp>
      <p:sp>
        <p:nvSpPr>
          <p:cNvPr id="240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Identificação de elementos do DTE</a:t>
            </a:r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Já que transições dependem de eventos para ocorrer, devem-se identificar estes eventos primeiramente.</a:t>
            </a:r>
          </a:p>
          <a:p>
            <a:pPr>
              <a:lnSpc>
                <a:spcPct val="90000"/>
              </a:lnSpc>
            </a:pPr>
            <a:r>
              <a:rPr lang="pt-BR"/>
              <a:t>Além disso, deve-se examinar também se há algum fator que condicione o disparo da transição.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Se existir, este fator deve ser modelado como uma condição de guarda da transição.</a:t>
            </a:r>
          </a:p>
          <a:p>
            <a:pPr>
              <a:lnSpc>
                <a:spcPct val="90000"/>
              </a:lnSpc>
            </a:pPr>
            <a:r>
              <a:rPr lang="pt-BR"/>
              <a:t>Um bom ponto de partida para identificar eventos é a descrição dos casos de uso.</a:t>
            </a:r>
          </a:p>
          <a:p>
            <a:pPr>
              <a:lnSpc>
                <a:spcPct val="90000"/>
              </a:lnSpc>
            </a:pPr>
            <a:r>
              <a:rPr lang="pt-BR"/>
              <a:t>Os eventos encontrados na descrição dos casos de uso são externos ao sistema.</a:t>
            </a:r>
          </a:p>
          <a:p>
            <a:pPr>
              <a:lnSpc>
                <a:spcPct val="90000"/>
              </a:lnSpc>
            </a:pPr>
            <a:r>
              <a:rPr lang="pt-BR"/>
              <a:t>Contudo, uma transição pode também ser disparada por um evento </a:t>
            </a:r>
            <a:r>
              <a:rPr lang="pt-BR" i="1"/>
              <a:t>interno</a:t>
            </a:r>
            <a:r>
              <a:rPr lang="pt-BR"/>
              <a:t> ao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787C4C-CC81-43B6-88BF-DFE86F0D1ADE}" type="slidenum">
              <a:rPr lang="pt-BR"/>
              <a:pPr/>
              <a:t>31</a:t>
            </a:fld>
            <a:endParaRPr lang="pt-BR"/>
          </a:p>
        </p:txBody>
      </p:sp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Identificação de elementos do DTE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 uma forma geral, cada operação com visibilidade pública de uma classe pode ser vista como um evento em potencial.</a:t>
            </a:r>
          </a:p>
          <a:p>
            <a:r>
              <a:rPr lang="pt-BR"/>
              <a:t>Uma outra fonte para identificação de eventos associados a transições é analisar as </a:t>
            </a:r>
            <a:r>
              <a:rPr lang="pt-BR" i="1"/>
              <a:t>regras de negócio</a:t>
            </a:r>
            <a:r>
              <a:rPr lang="pt-BR"/>
              <a:t>.</a:t>
            </a:r>
          </a:p>
          <a:p>
            <a:pPr lvl="1"/>
            <a:r>
              <a:rPr lang="pt-BR" i="1"/>
              <a:t>“Um cliente do banco não pode retirar mais de R$ 1.000 por dia de sua conta</a:t>
            </a:r>
            <a:r>
              <a:rPr lang="pt-BR"/>
              <a:t>”. </a:t>
            </a:r>
          </a:p>
          <a:p>
            <a:pPr lvl="1"/>
            <a:r>
              <a:rPr lang="pt-BR" i="1"/>
              <a:t>“Os pedidos para um cliente não especial devem ser pagos antecipadamente”</a:t>
            </a:r>
            <a:r>
              <a:rPr lang="pt-BR"/>
              <a:t>. </a:t>
            </a:r>
          </a:p>
          <a:p>
            <a:pPr lvl="1"/>
            <a:r>
              <a:rPr lang="pt-BR" i="1"/>
              <a:t>“O número máximo de alunos por curso é igual a 30”</a:t>
            </a:r>
            <a:r>
              <a:rPr lang="pt-BR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 sz="3200"/>
              <a:t>9.3 Construção de d</a:t>
            </a:r>
            <a:r>
              <a:rPr lang="pt-BR" sz="3200"/>
              <a:t>iagramas de </a:t>
            </a:r>
            <a:r>
              <a:rPr lang="en-US" sz="3200"/>
              <a:t>transição de </a:t>
            </a:r>
            <a:r>
              <a:rPr lang="pt-BR" sz="3200"/>
              <a:t>estados</a:t>
            </a:r>
            <a:endParaRPr lang="en-US" sz="3200"/>
          </a:p>
        </p:txBody>
      </p:sp>
      <p:sp>
        <p:nvSpPr>
          <p:cNvPr id="24094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409476" name="Object 4"/>
          <p:cNvGraphicFramePr>
            <a:graphicFrameLocks noChangeAspect="1"/>
          </p:cNvGraphicFramePr>
          <p:nvPr/>
        </p:nvGraphicFramePr>
        <p:xfrm>
          <a:off x="2700338" y="981075"/>
          <a:ext cx="3276600" cy="2503488"/>
        </p:xfrm>
        <a:graphic>
          <a:graphicData uri="http://schemas.openxmlformats.org/presentationml/2006/ole">
            <p:oleObj spid="_x0000_s2409476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CB8963-EF5E-43B1-8161-8B0125A5C47F}" type="slidenum">
              <a:rPr lang="pt-BR"/>
              <a:pPr/>
              <a:t>33</a:t>
            </a:fld>
            <a:endParaRPr lang="pt-BR"/>
          </a:p>
        </p:txBody>
      </p:sp>
      <p:sp>
        <p:nvSpPr>
          <p:cNvPr id="240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Um DTE para uma classe</a:t>
            </a:r>
            <a:endParaRPr lang="pt-BR" sz="3200"/>
          </a:p>
        </p:txBody>
      </p:sp>
      <p:sp>
        <p:nvSpPr>
          <p:cNvPr id="240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diagramas de estados são desenhados por classe.</a:t>
            </a:r>
          </a:p>
          <a:p>
            <a:pPr lvl="1"/>
            <a:r>
              <a:rPr lang="pt-BR"/>
              <a:t>Desvantagem: dificuldade na visualização do estado do sistema como um todo.</a:t>
            </a:r>
          </a:p>
          <a:p>
            <a:pPr lvl="1"/>
            <a:r>
              <a:rPr lang="pt-BR"/>
              <a:t>Essa desvantagem é parcialmente compensada pelos diagramas de interação.</a:t>
            </a:r>
          </a:p>
          <a:p>
            <a:r>
              <a:rPr lang="pt-BR"/>
              <a:t>Nem todas as classes de um sistema precisam de um DTE.</a:t>
            </a:r>
          </a:p>
          <a:p>
            <a:pPr lvl="1"/>
            <a:r>
              <a:rPr lang="pt-BR"/>
              <a:t>Somente classes que exibem um comportamento dinâmico relevante.</a:t>
            </a:r>
          </a:p>
          <a:p>
            <a:pPr lvl="1"/>
            <a:r>
              <a:rPr lang="pt-BR"/>
              <a:t>Objetos cujo histórico precisa ser rastreado pelo sistema são típicos para se construir um diagrama de estados.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5F234-9884-4A4D-ABE8-AB2AB8A56D2C}" type="slidenum">
              <a:rPr lang="pt-BR"/>
              <a:pPr/>
              <a:t>34</a:t>
            </a:fld>
            <a:endParaRPr lang="pt-BR"/>
          </a:p>
        </p:txBody>
      </p:sp>
      <p:sp>
        <p:nvSpPr>
          <p:cNvPr id="240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Procedimento para construção</a:t>
            </a:r>
            <a:endParaRPr lang="pt-BR" sz="3200"/>
          </a:p>
        </p:txBody>
      </p:sp>
      <p:sp>
        <p:nvSpPr>
          <p:cNvPr id="240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pt-BR" sz="2000"/>
              <a:t>Identifique os estados relevantes para a classe.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sz="2000"/>
              <a:t>Identifique os eventos relevantes. Para cada evento, identifique qual a transição que ele ocasiona.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sz="2000"/>
              <a:t>Para cada estado: identifique as transições possíveis quando um evento ocorre.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sz="2000"/>
              <a:t>Para cada estado, identifique os eventos internos e ações correspondentes.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sz="2000"/>
              <a:t>Para cada transição, verifique se há fatores que influenciam no seu disparo. (definição de condições de guarda  e ações).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sz="2000"/>
              <a:t>Para cada condição de guarda e para cada ação, identifique os atributos e ligações que estão envolvidos.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sz="2000"/>
              <a:t>Defina o estado inicial e os eventuais estados finais.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sz="2000"/>
              <a:t>Desenhe o DTE.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 sz="3200"/>
              <a:t>9.4 Modelagem de </a:t>
            </a:r>
            <a:r>
              <a:rPr lang="pt-BR" sz="3200"/>
              <a:t>estados no processo</a:t>
            </a:r>
            <a:r>
              <a:rPr lang="en-US" sz="3200"/>
              <a:t> de desenvolvimento</a:t>
            </a:r>
          </a:p>
        </p:txBody>
      </p:sp>
      <p:sp>
        <p:nvSpPr>
          <p:cNvPr id="24053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405380" name="Object 4"/>
          <p:cNvGraphicFramePr>
            <a:graphicFrameLocks noChangeAspect="1"/>
          </p:cNvGraphicFramePr>
          <p:nvPr/>
        </p:nvGraphicFramePr>
        <p:xfrm>
          <a:off x="2700338" y="981075"/>
          <a:ext cx="3276600" cy="2503488"/>
        </p:xfrm>
        <a:graphic>
          <a:graphicData uri="http://schemas.openxmlformats.org/presentationml/2006/ole">
            <p:oleObj spid="_x0000_s2405380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A4EC2-8DC3-4162-89A9-F1BE59C6341E}" type="slidenum">
              <a:rPr lang="pt-BR"/>
              <a:pPr/>
              <a:t>36</a:t>
            </a:fld>
            <a:endParaRPr lang="pt-BR"/>
          </a:p>
        </p:txBody>
      </p:sp>
      <p:sp>
        <p:nvSpPr>
          <p:cNvPr id="240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Modelagem de </a:t>
            </a:r>
            <a:r>
              <a:rPr lang="pt-BR" sz="3200"/>
              <a:t>estados</a:t>
            </a:r>
            <a:r>
              <a:rPr lang="pt-BR"/>
              <a:t> </a:t>
            </a:r>
            <a:r>
              <a:rPr lang="en-US"/>
              <a:t>no </a:t>
            </a:r>
            <a:r>
              <a:rPr lang="pt-BR"/>
              <a:t>PD</a:t>
            </a:r>
            <a:r>
              <a:rPr lang="en-US"/>
              <a:t>S</a:t>
            </a:r>
            <a:endParaRPr lang="pt-BR"/>
          </a:p>
        </p:txBody>
      </p:sp>
      <p:sp>
        <p:nvSpPr>
          <p:cNvPr id="240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DTEs podem ser construídos com base nos diagramas de interação e nos diagramas de classes. </a:t>
            </a:r>
          </a:p>
          <a:p>
            <a:r>
              <a:rPr lang="pt-BR"/>
              <a:t>Durante a construção do DTE para uma classe, novos atributos e operações podem surgir.</a:t>
            </a:r>
          </a:p>
          <a:p>
            <a:pPr lvl="1"/>
            <a:r>
              <a:rPr lang="pt-BR" sz="1800"/>
              <a:t>Essas novas propriedades devem ser adicionadas ao modelo de classes. </a:t>
            </a:r>
          </a:p>
          <a:p>
            <a:r>
              <a:rPr lang="pt-BR"/>
              <a:t>A construção de um DTE freqüentemente leva à descoberta de novos atributos para uma classe</a:t>
            </a:r>
          </a:p>
          <a:p>
            <a:pPr lvl="1"/>
            <a:r>
              <a:rPr lang="pt-BR" sz="1800"/>
              <a:t>principalmente atributos para servirem de abstrações para estados.</a:t>
            </a:r>
          </a:p>
          <a:p>
            <a:r>
              <a:rPr lang="pt-BR"/>
              <a:t>Além disso, este processo de construção permite identificar novas operações na classe</a:t>
            </a:r>
          </a:p>
          <a:p>
            <a:pPr lvl="1"/>
            <a:r>
              <a:rPr lang="pt-BR" sz="1800"/>
              <a:t>pois os objetos precisam reagir aos eventos que eles recebem.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A2AA40-4693-4B7A-9C5E-473D4542C947}" type="slidenum">
              <a:rPr lang="pt-BR"/>
              <a:pPr/>
              <a:t>37</a:t>
            </a:fld>
            <a:endParaRPr lang="pt-BR"/>
          </a:p>
        </p:txBody>
      </p:sp>
      <p:sp>
        <p:nvSpPr>
          <p:cNvPr id="240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Modelagem de </a:t>
            </a:r>
            <a:r>
              <a:rPr lang="pt-BR" sz="3200"/>
              <a:t>estados</a:t>
            </a:r>
            <a:r>
              <a:rPr lang="pt-BR"/>
              <a:t> </a:t>
            </a:r>
            <a:r>
              <a:rPr lang="en-US"/>
              <a:t>no </a:t>
            </a:r>
            <a:r>
              <a:rPr lang="pt-BR"/>
              <a:t>PD</a:t>
            </a:r>
            <a:r>
              <a:rPr lang="en-US"/>
              <a:t>S</a:t>
            </a:r>
            <a:endParaRPr lang="pt-BR"/>
          </a:p>
        </p:txBody>
      </p:sp>
      <p:sp>
        <p:nvSpPr>
          <p:cNvPr id="240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O comportamento de um objeto varia em função do estado no qual ele se encontra. </a:t>
            </a:r>
          </a:p>
          <a:p>
            <a:pPr>
              <a:lnSpc>
                <a:spcPct val="90000"/>
              </a:lnSpc>
            </a:pPr>
            <a:r>
              <a:rPr lang="pt-BR"/>
              <a:t>Pode ser necessária a atualização de uma ou mais operações de uma classe para refletir o comportamento do objetos em cada estado.</a:t>
            </a:r>
          </a:p>
          <a:p>
            <a:pPr>
              <a:lnSpc>
                <a:spcPct val="90000"/>
              </a:lnSpc>
            </a:pPr>
            <a:r>
              <a:rPr lang="pt-BR"/>
              <a:t>Por exemplo, o comportamento da operação </a:t>
            </a:r>
            <a:r>
              <a:rPr lang="pt-BR" b="1"/>
              <a:t>sacar()</a:t>
            </a:r>
            <a:r>
              <a:rPr lang="pt-BR"/>
              <a:t> da classe </a:t>
            </a:r>
            <a:r>
              <a:rPr lang="pt-BR" b="1"/>
              <a:t>ContaBancária</a:t>
            </a:r>
            <a:r>
              <a:rPr lang="pt-BR"/>
              <a:t> varia em função do estado no qual esta classe se encontra </a:t>
            </a:r>
          </a:p>
          <a:p>
            <a:pPr lvl="1">
              <a:lnSpc>
                <a:spcPct val="90000"/>
              </a:lnSpc>
            </a:pPr>
            <a:r>
              <a:rPr lang="pt-BR"/>
              <a:t>saques não podem ser realizados em uma conta que esteja no estado </a:t>
            </a:r>
            <a:r>
              <a:rPr lang="pt-BR" b="1"/>
              <a:t>bloqueada</a:t>
            </a:r>
            <a:r>
              <a:rPr lang="pt-BR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15E32-6AD0-41D0-A44B-592199BDCAC1}" type="slidenum">
              <a:rPr lang="pt-BR"/>
              <a:pPr/>
              <a:t>4</a:t>
            </a:fld>
            <a:endParaRPr lang="pt-BR"/>
          </a:p>
        </p:txBody>
      </p:sp>
      <p:sp>
        <p:nvSpPr>
          <p:cNvPr id="235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  <a:endParaRPr lang="en-US"/>
          </a:p>
        </p:txBody>
      </p:sp>
      <p:sp>
        <p:nvSpPr>
          <p:cNvPr id="235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Objetos do mundo real se encontram em estados particulares a cada momento.</a:t>
            </a:r>
          </a:p>
          <a:p>
            <a:pPr lvl="1"/>
            <a:r>
              <a:rPr lang="pt-BR" sz="1600"/>
              <a:t>uma jarra está </a:t>
            </a:r>
            <a:r>
              <a:rPr lang="pt-BR" sz="1600" i="1" u="sng"/>
              <a:t>cheia</a:t>
            </a:r>
            <a:r>
              <a:rPr lang="pt-BR" sz="1600"/>
              <a:t> de líquido</a:t>
            </a:r>
          </a:p>
          <a:p>
            <a:pPr lvl="1"/>
            <a:r>
              <a:rPr lang="pt-BR" sz="1600"/>
              <a:t>uma pessoa está </a:t>
            </a:r>
            <a:r>
              <a:rPr lang="pt-BR" sz="1600" i="1" u="sng"/>
              <a:t>cansada</a:t>
            </a:r>
            <a:r>
              <a:rPr lang="pt-BR" sz="1600"/>
              <a:t>.</a:t>
            </a:r>
          </a:p>
          <a:p>
            <a:r>
              <a:rPr lang="pt-BR" sz="2000"/>
              <a:t>Da mesma forma, cada objeto participante de um sistema de software orientado a objetos se encontra em um </a:t>
            </a:r>
            <a:r>
              <a:rPr lang="pt-BR" sz="2000" i="1"/>
              <a:t>estado</a:t>
            </a:r>
            <a:r>
              <a:rPr lang="pt-BR" sz="2000"/>
              <a:t> particular.</a:t>
            </a:r>
          </a:p>
          <a:p>
            <a:r>
              <a:rPr lang="pt-BR" sz="2000"/>
              <a:t>Um objeto muda de estado quando acontece algum </a:t>
            </a:r>
            <a:r>
              <a:rPr lang="pt-BR" sz="2000" i="1"/>
              <a:t>evento</a:t>
            </a:r>
            <a:r>
              <a:rPr lang="pt-BR" sz="2000"/>
              <a:t> interno ou externo ao sistema.</a:t>
            </a:r>
          </a:p>
          <a:p>
            <a:pPr algn="just"/>
            <a:r>
              <a:rPr lang="pt-BR" sz="2000"/>
              <a:t>Durante a </a:t>
            </a:r>
            <a:r>
              <a:rPr lang="pt-BR" sz="2000" i="1" u="sng"/>
              <a:t>transição</a:t>
            </a:r>
            <a:r>
              <a:rPr lang="pt-BR" sz="2000"/>
              <a:t> de um estado para outro, um objeto realiza determinadas </a:t>
            </a:r>
            <a:r>
              <a:rPr lang="pt-BR" sz="2000" i="1"/>
              <a:t>ações</a:t>
            </a:r>
            <a:r>
              <a:rPr lang="pt-BR" sz="2000"/>
              <a:t> dentro do sistema.</a:t>
            </a:r>
          </a:p>
          <a:p>
            <a:pPr algn="just"/>
            <a:r>
              <a:rPr lang="pt-BR" sz="2000"/>
              <a:t>Quando um objeto transita de um estado para outro, significa que o sistema no qual ele está inserido também está mudando de estado.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 sz="3200"/>
              <a:t>9.1 D</a:t>
            </a:r>
            <a:r>
              <a:rPr lang="pt-BR" sz="3200"/>
              <a:t>iagramas de </a:t>
            </a:r>
            <a:r>
              <a:rPr lang="en-US" sz="3200"/>
              <a:t>transição de </a:t>
            </a:r>
            <a:r>
              <a:rPr lang="pt-BR" sz="3200"/>
              <a:t>estados</a:t>
            </a:r>
            <a:endParaRPr lang="en-US" sz="3200"/>
          </a:p>
        </p:txBody>
      </p:sp>
      <p:sp>
        <p:nvSpPr>
          <p:cNvPr id="2412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412548" name="Object 4"/>
          <p:cNvGraphicFramePr>
            <a:graphicFrameLocks noChangeAspect="1"/>
          </p:cNvGraphicFramePr>
          <p:nvPr/>
        </p:nvGraphicFramePr>
        <p:xfrm>
          <a:off x="2700338" y="981075"/>
          <a:ext cx="3276600" cy="2503488"/>
        </p:xfrm>
        <a:graphic>
          <a:graphicData uri="http://schemas.openxmlformats.org/presentationml/2006/ole">
            <p:oleObj spid="_x0000_s2412548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E763D-A79F-4B96-9D13-C40A25BD50B7}" type="slidenum">
              <a:rPr lang="pt-BR"/>
              <a:pPr/>
              <a:t>6</a:t>
            </a:fld>
            <a:endParaRPr lang="pt-BR"/>
          </a:p>
        </p:txBody>
      </p:sp>
      <p:sp>
        <p:nvSpPr>
          <p:cNvPr id="235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transição de estado </a:t>
            </a:r>
            <a:endParaRPr lang="en-US"/>
          </a:p>
        </p:txBody>
      </p:sp>
      <p:sp>
        <p:nvSpPr>
          <p:cNvPr id="235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Através da análise das </a:t>
            </a:r>
            <a:r>
              <a:rPr lang="pt-BR" sz="2000" i="1"/>
              <a:t>transições</a:t>
            </a:r>
            <a:r>
              <a:rPr lang="pt-BR" sz="2000"/>
              <a:t> entre </a:t>
            </a:r>
            <a:r>
              <a:rPr lang="pt-BR" sz="2000" i="1"/>
              <a:t>estados</a:t>
            </a:r>
            <a:r>
              <a:rPr lang="pt-BR" sz="2000"/>
              <a:t> dos objetos de um sistema de software, podem-se prever todas as possíveis </a:t>
            </a:r>
            <a:r>
              <a:rPr lang="pt-BR" sz="2000" i="1"/>
              <a:t>operações </a:t>
            </a:r>
            <a:r>
              <a:rPr lang="pt-BR" sz="2000"/>
              <a:t>realizadas, em função de </a:t>
            </a:r>
            <a:r>
              <a:rPr lang="pt-BR" sz="2000" i="1"/>
              <a:t>eventos</a:t>
            </a:r>
            <a:r>
              <a:rPr lang="pt-BR" sz="2000"/>
              <a:t> que possam ocorrer.</a:t>
            </a:r>
          </a:p>
          <a:p>
            <a:r>
              <a:rPr lang="pt-BR" sz="2000"/>
              <a:t>O diagrama da UML que é utilizado para realizar esta análise é o </a:t>
            </a:r>
            <a:r>
              <a:rPr lang="pt-BR" sz="2000" b="1" i="1"/>
              <a:t>diagrama de transição de estado</a:t>
            </a:r>
            <a:r>
              <a:rPr lang="pt-BR" sz="2000"/>
              <a:t> (DTE).</a:t>
            </a:r>
          </a:p>
          <a:p>
            <a:pPr algn="just"/>
            <a:r>
              <a:rPr lang="pt-BR" sz="1800"/>
              <a:t>A UML tem um conjunto rico de notações para desenhar um DTE.</a:t>
            </a:r>
          </a:p>
          <a:p>
            <a:pPr lvl="1" algn="just"/>
            <a:r>
              <a:rPr lang="pt-BR" sz="1600"/>
              <a:t>Estados</a:t>
            </a:r>
          </a:p>
          <a:p>
            <a:pPr lvl="1" algn="just"/>
            <a:r>
              <a:rPr lang="pt-BR" sz="1600" i="1"/>
              <a:t>Transições</a:t>
            </a:r>
          </a:p>
          <a:p>
            <a:pPr lvl="1" algn="just"/>
            <a:r>
              <a:rPr lang="pt-BR" sz="1600" i="1"/>
              <a:t>Evento</a:t>
            </a:r>
          </a:p>
          <a:p>
            <a:pPr lvl="1" algn="just"/>
            <a:r>
              <a:rPr lang="pt-BR" sz="1600" i="1"/>
              <a:t>Ação</a:t>
            </a:r>
          </a:p>
          <a:p>
            <a:pPr lvl="1" algn="just"/>
            <a:r>
              <a:rPr lang="pt-BR" sz="1600" i="1"/>
              <a:t>Atividade</a:t>
            </a:r>
          </a:p>
          <a:p>
            <a:pPr lvl="1" algn="just"/>
            <a:r>
              <a:rPr lang="pt-BR" sz="1600" i="1"/>
              <a:t>Transições internas</a:t>
            </a:r>
            <a:endParaRPr lang="pt-BR" sz="1600"/>
          </a:p>
          <a:p>
            <a:pPr lvl="1" algn="just"/>
            <a:r>
              <a:rPr lang="pt-BR" sz="1600" i="1"/>
              <a:t>Estados aninhados</a:t>
            </a:r>
            <a:r>
              <a:rPr lang="pt-BR" sz="1600"/>
              <a:t> </a:t>
            </a:r>
          </a:p>
          <a:p>
            <a:pPr lvl="1" algn="just"/>
            <a:r>
              <a:rPr lang="pt-BR" sz="1600" i="1"/>
              <a:t>Estados concorrentes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E8D78-33BD-4CD9-A8B2-A070898AF0D4}" type="slidenum">
              <a:rPr lang="pt-BR"/>
              <a:pPr/>
              <a:t>7</a:t>
            </a:fld>
            <a:endParaRPr lang="pt-BR"/>
          </a:p>
        </p:txBody>
      </p:sp>
      <p:sp>
        <p:nvSpPr>
          <p:cNvPr id="235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Estado</a:t>
            </a:r>
            <a:endParaRPr lang="en-US"/>
          </a:p>
        </p:txBody>
      </p:sp>
      <p:sp>
        <p:nvSpPr>
          <p:cNvPr id="235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Situação na vida de um objeto em que ele satisfaz a alguma condição ou realiza alguma atividade. É função dos </a:t>
            </a:r>
            <a:r>
              <a:rPr lang="pt-BR" b="1" i="1"/>
              <a:t>valores dos atributos</a:t>
            </a:r>
            <a:r>
              <a:rPr lang="pt-BR"/>
              <a:t> e (ou) das </a:t>
            </a:r>
            <a:r>
              <a:rPr lang="pt-BR" b="1" i="1"/>
              <a:t>ligações com outros objetos</a:t>
            </a:r>
            <a:r>
              <a:rPr lang="pt-BR"/>
              <a:t>.</a:t>
            </a:r>
          </a:p>
          <a:p>
            <a:pPr lvl="1"/>
            <a:r>
              <a:rPr lang="pt-BR" sz="1800"/>
              <a:t>O atributo </a:t>
            </a:r>
            <a:r>
              <a:rPr lang="pt-BR" sz="1800" i="1"/>
              <a:t>reservado</a:t>
            </a:r>
            <a:r>
              <a:rPr lang="pt-BR" sz="1800"/>
              <a:t> deste objeto livro tem valor </a:t>
            </a:r>
            <a:r>
              <a:rPr lang="pt-BR" sz="1800" i="1"/>
              <a:t>verdadeiro</a:t>
            </a:r>
            <a:r>
              <a:rPr lang="pt-BR" sz="1800"/>
              <a:t>.</a:t>
            </a:r>
          </a:p>
          <a:p>
            <a:pPr lvl="1"/>
            <a:r>
              <a:rPr lang="pt-BR" sz="1800"/>
              <a:t>Uma conta bancária passa para o </a:t>
            </a:r>
            <a:r>
              <a:rPr lang="pt-BR" sz="1800" i="1"/>
              <a:t>vermelho</a:t>
            </a:r>
            <a:r>
              <a:rPr lang="pt-BR" sz="1800"/>
              <a:t> quando o seu saldo fica </a:t>
            </a:r>
            <a:r>
              <a:rPr lang="pt-BR" sz="1800" i="1"/>
              <a:t>negativo</a:t>
            </a:r>
            <a:r>
              <a:rPr lang="pt-BR" sz="1800"/>
              <a:t>.</a:t>
            </a:r>
          </a:p>
          <a:p>
            <a:pPr lvl="1"/>
            <a:r>
              <a:rPr lang="pt-BR" sz="1800"/>
              <a:t>Um professor está </a:t>
            </a:r>
            <a:r>
              <a:rPr lang="pt-BR" sz="1800" i="1"/>
              <a:t>licenciado</a:t>
            </a:r>
            <a:r>
              <a:rPr lang="pt-BR" sz="1800"/>
              <a:t> quando não está ministrando curso algum durante o semestre.</a:t>
            </a:r>
          </a:p>
          <a:p>
            <a:pPr lvl="1"/>
            <a:r>
              <a:rPr lang="pt-BR" sz="1800"/>
              <a:t>Um tanque está </a:t>
            </a:r>
            <a:r>
              <a:rPr lang="pt-BR" sz="1800" i="1"/>
              <a:t>na reserva</a:t>
            </a:r>
            <a:r>
              <a:rPr lang="pt-BR" sz="1800"/>
              <a:t> quando nível de óleo está abaixo de 20%.</a:t>
            </a:r>
          </a:p>
          <a:p>
            <a:pPr lvl="1"/>
            <a:r>
              <a:rPr lang="pt-BR" sz="1800"/>
              <a:t>Um pedido está </a:t>
            </a:r>
            <a:r>
              <a:rPr lang="pt-BR" sz="1800" i="1"/>
              <a:t>atendido</a:t>
            </a:r>
            <a:r>
              <a:rPr lang="pt-BR" sz="1800"/>
              <a:t> quando todos os seus itens estão atendidos.  </a:t>
            </a:r>
          </a:p>
          <a:p>
            <a:r>
              <a:rPr lang="pt-BR"/>
              <a:t>Estados podem ser vistos como uma abstração dos atributos e associações de um objeto.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D09F5-4123-431E-A0EB-F0AF3E68D1A0}" type="slidenum">
              <a:rPr lang="pt-BR"/>
              <a:pPr/>
              <a:t>8</a:t>
            </a:fld>
            <a:endParaRPr lang="pt-BR"/>
          </a:p>
        </p:txBody>
      </p:sp>
      <p:sp>
        <p:nvSpPr>
          <p:cNvPr id="235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Estados inicial e final</a:t>
            </a:r>
            <a:endParaRPr lang="en-US"/>
          </a:p>
        </p:txBody>
      </p:sp>
      <p:sp>
        <p:nvSpPr>
          <p:cNvPr id="2358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00200"/>
            <a:ext cx="8280400" cy="3197225"/>
          </a:xfrm>
        </p:spPr>
        <p:txBody>
          <a:bodyPr/>
          <a:lstStyle/>
          <a:p>
            <a:r>
              <a:rPr lang="pt-BR"/>
              <a:t>O estado inicial indica o estado de um objeto quando ele é criado. Só pode haver um estado inicial em um DTE.</a:t>
            </a:r>
          </a:p>
          <a:p>
            <a:pPr lvl="1"/>
            <a:r>
              <a:rPr lang="pt-BR" sz="1800"/>
              <a:t>Essa restrição serve para definir a partir de que ponto um DTE deve começar a ser lido.</a:t>
            </a:r>
          </a:p>
          <a:p>
            <a:r>
              <a:rPr lang="pt-BR"/>
              <a:t>O estado final é representado como um círculo “eclipsado” e indica o fim do ciclo de vida de um objeto.</a:t>
            </a:r>
          </a:p>
          <a:p>
            <a:pPr lvl="1"/>
            <a:r>
              <a:rPr lang="pt-BR" sz="1800"/>
              <a:t>é opcional e pode haver mais de um estado final em um DTE.</a:t>
            </a:r>
          </a:p>
          <a:p>
            <a:r>
              <a:rPr lang="pt-BR"/>
              <a:t>Notação da UML para estados:</a:t>
            </a:r>
          </a:p>
        </p:txBody>
      </p:sp>
      <p:pic>
        <p:nvPicPr>
          <p:cNvPr id="2358276" name="Picture 4" descr="modif_Figura_10_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00113" y="5084763"/>
            <a:ext cx="7343775" cy="12573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4A5FCC-E4FC-412F-8765-1056F539B147}" type="slidenum">
              <a:rPr lang="pt-BR"/>
              <a:pPr/>
              <a:t>9</a:t>
            </a:fld>
            <a:endParaRPr lang="pt-BR"/>
          </a:p>
        </p:txBody>
      </p:sp>
      <p:sp>
        <p:nvSpPr>
          <p:cNvPr id="236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5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Os estados estão associados a outros pelas transições.</a:t>
            </a:r>
          </a:p>
          <a:p>
            <a:pPr>
              <a:lnSpc>
                <a:spcPct val="80000"/>
              </a:lnSpc>
            </a:pPr>
            <a:r>
              <a:rPr lang="pt-BR"/>
              <a:t>Uma transição é mostrada como uma linha conectando estados, com uma seta apontando para um dos estados.</a:t>
            </a:r>
          </a:p>
          <a:p>
            <a:pPr>
              <a:lnSpc>
                <a:spcPct val="80000"/>
              </a:lnSpc>
            </a:pPr>
            <a:r>
              <a:rPr lang="pt-BR"/>
              <a:t>Quando uma transição entre estados ocorre, diz-se que a transição foi disparada.</a:t>
            </a:r>
          </a:p>
          <a:p>
            <a:pPr>
              <a:lnSpc>
                <a:spcPct val="80000"/>
              </a:lnSpc>
            </a:pPr>
            <a:r>
              <a:rPr lang="pt-BR"/>
              <a:t>Uma transição pode ser rotulada com uma expressão da seguinte forma:</a:t>
            </a:r>
          </a:p>
        </p:txBody>
      </p:sp>
      <p:sp>
        <p:nvSpPr>
          <p:cNvPr id="2360323" name="Rectangle 3"/>
          <p:cNvSpPr>
            <a:spLocks noChangeArrowheads="1"/>
          </p:cNvSpPr>
          <p:nvPr/>
        </p:nvSpPr>
        <p:spPr bwMode="auto">
          <a:xfrm>
            <a:off x="1258888" y="4797425"/>
            <a:ext cx="6840537" cy="649288"/>
          </a:xfrm>
          <a:prstGeom prst="rect">
            <a:avLst/>
          </a:prstGeom>
          <a:solidFill>
            <a:srgbClr val="CCECFF">
              <a:alpha val="38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sz="2800"/>
              <a:t>evento (lista-parâmetros) [guarda] / ação</a:t>
            </a:r>
          </a:p>
        </p:txBody>
      </p:sp>
      <p:sp>
        <p:nvSpPr>
          <p:cNvPr id="2360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Transições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8043</TotalTime>
  <Words>2618</Words>
  <Application>Microsoft Office PowerPoint</Application>
  <PresentationFormat>Apresentação na tela (4:3)</PresentationFormat>
  <Paragraphs>282</Paragraphs>
  <Slides>37</Slides>
  <Notes>29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9" baseType="lpstr">
      <vt:lpstr>Design padrão</vt:lpstr>
      <vt:lpstr>Clip</vt:lpstr>
      <vt:lpstr>Princípios de Análise  e Projeto de Sistemas  com UML 3ª edição (2015)</vt:lpstr>
      <vt:lpstr>Capítulo 9  Modelagem de estados</vt:lpstr>
      <vt:lpstr>Tópicos</vt:lpstr>
      <vt:lpstr>Introdução</vt:lpstr>
      <vt:lpstr>9.1 Diagramas de transição de estados</vt:lpstr>
      <vt:lpstr>Diagrama de transição de estado </vt:lpstr>
      <vt:lpstr>Estado</vt:lpstr>
      <vt:lpstr>Estados inicial e final</vt:lpstr>
      <vt:lpstr>Transições </vt:lpstr>
      <vt:lpstr>Eventos </vt:lpstr>
      <vt:lpstr>Tipos de Evento</vt:lpstr>
      <vt:lpstr>Tipos de Evento (cont.)</vt:lpstr>
      <vt:lpstr>Exemplo (ContaBancária)</vt:lpstr>
      <vt:lpstr>Exemplo (OfertaDisciplina)</vt:lpstr>
      <vt:lpstr>Eventos resultando em eventos </vt:lpstr>
      <vt:lpstr>Condição de guarda </vt:lpstr>
      <vt:lpstr>Ações </vt:lpstr>
      <vt:lpstr>Atividades </vt:lpstr>
      <vt:lpstr>Ponto de junção </vt:lpstr>
      <vt:lpstr>Ponto de junção </vt:lpstr>
      <vt:lpstr>Exemplo de ponto de junção </vt:lpstr>
      <vt:lpstr>Cláusulas</vt:lpstr>
      <vt:lpstr>Cláusulas</vt:lpstr>
      <vt:lpstr>Cláusula do - exemplo </vt:lpstr>
      <vt:lpstr>Cláusulas entry e exit - exemplo </vt:lpstr>
      <vt:lpstr>Cláusula do - exemplo </vt:lpstr>
      <vt:lpstr>Exemplo (Despertador)</vt:lpstr>
      <vt:lpstr>9.2 Identificação dos elementos de um diagrama de estados  </vt:lpstr>
      <vt:lpstr>Identificação de elementos do DTE</vt:lpstr>
      <vt:lpstr>Identificação de elementos do DTE</vt:lpstr>
      <vt:lpstr>Identificação de elementos do DTE</vt:lpstr>
      <vt:lpstr>9.3 Construção de diagramas de transição de estados</vt:lpstr>
      <vt:lpstr>Um DTE para uma classe</vt:lpstr>
      <vt:lpstr>Procedimento para construção</vt:lpstr>
      <vt:lpstr>9.4 Modelagem de estados no processo de desenvolvimento</vt:lpstr>
      <vt:lpstr>Modelagem de estados no PDS</vt:lpstr>
      <vt:lpstr>Modelagem de estados no PDS</vt:lpstr>
    </vt:vector>
  </TitlesOfParts>
  <Company>Campus/Elsevier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</dc:creator>
  <cp:lastModifiedBy>Eduardo</cp:lastModifiedBy>
  <cp:revision>400</cp:revision>
  <dcterms:created xsi:type="dcterms:W3CDTF">2004-06-18T14:30:18Z</dcterms:created>
  <dcterms:modified xsi:type="dcterms:W3CDTF">2015-03-11T15:10:19Z</dcterms:modified>
</cp:coreProperties>
</file>