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1523" r:id="rId2"/>
    <p:sldId id="1503" r:id="rId3"/>
    <p:sldId id="1522" r:id="rId4"/>
    <p:sldId id="1504" r:id="rId5"/>
    <p:sldId id="1505" r:id="rId6"/>
    <p:sldId id="1507" r:id="rId7"/>
    <p:sldId id="1509" r:id="rId8"/>
    <p:sldId id="1510" r:id="rId9"/>
    <p:sldId id="1511" r:id="rId10"/>
    <p:sldId id="1512" r:id="rId11"/>
    <p:sldId id="1513" r:id="rId12"/>
    <p:sldId id="1514" r:id="rId13"/>
    <p:sldId id="1515" r:id="rId14"/>
    <p:sldId id="1516" r:id="rId15"/>
    <p:sldId id="1521" r:id="rId16"/>
    <p:sldId id="1517" r:id="rId17"/>
    <p:sldId id="1518" r:id="rId18"/>
    <p:sldId id="1520" r:id="rId19"/>
    <p:sldId id="1519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0CED0"/>
    <a:srgbClr val="FF330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0148" autoAdjust="0"/>
  </p:normalViewPr>
  <p:slideViewPr>
    <p:cSldViewPr>
      <p:cViewPr>
        <p:scale>
          <a:sx n="75" d="100"/>
          <a:sy n="75" d="100"/>
        </p:scale>
        <p:origin x="-127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E75692AB-6C64-4C5A-AC3B-BB5DF24C2A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F487-C364-406E-B55A-429E65039FE3}" type="slidenum">
              <a:rPr lang="pt-BR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A558E-10EC-4339-AB58-FA7A59D68F2A}" type="slidenum">
              <a:rPr lang="pt-BR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88815-9174-4E4B-AFE2-25E57D0DA7FC}" type="slidenum">
              <a:rPr lang="pt-BR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8DAC5-4AEE-459B-B5A4-AA2C36449FA9}" type="slidenum">
              <a:rPr lang="pt-BR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1764F-351C-4EED-8A64-372B2C42AC99}" type="slidenum">
              <a:rPr lang="pt-BR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A871D-21BC-41CA-B7B9-F9DDEDF5DCF6}" type="slidenum">
              <a:rPr lang="pt-BR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7F7EA-6CAB-42C9-9B1C-7E3D744F554A}" type="slidenum">
              <a:rPr lang="pt-BR">
                <a:latin typeface="Arial" charset="0"/>
              </a:rPr>
              <a:pPr/>
              <a:t>17</a:t>
            </a:fld>
            <a:endParaRPr lang="pt-BR">
              <a:latin typeface="Arial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F1395-CA88-49ED-BB80-48CF8D61CA4C}" type="slidenum">
              <a:rPr lang="pt-BR">
                <a:latin typeface="Arial" charset="0"/>
              </a:rPr>
              <a:pPr/>
              <a:t>19</a:t>
            </a:fld>
            <a:endParaRPr lang="pt-BR">
              <a:latin typeface="Arial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87185-2A49-4CCF-B0DA-C099CE4A4336}" type="slidenum">
              <a:rPr lang="pt-BR">
                <a:latin typeface="Arial" charset="0"/>
              </a:rPr>
              <a:pPr/>
              <a:t>2</a:t>
            </a:fld>
            <a:endParaRPr 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3C491-2F01-4E4F-A28D-8DF0762FA115}" type="slidenum">
              <a:rPr lang="pt-BR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F8745-76AE-40C7-956E-DBCD01563A85}" type="slidenum">
              <a:rPr lang="pt-BR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049BA-0B6B-4B7E-AD3E-E382C4BDB245}" type="slidenum">
              <a:rPr lang="pt-BR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96A31-E0AA-49EC-BAA2-6ED0A7A2C358}" type="slidenum">
              <a:rPr lang="pt-BR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6E2BA-420D-4840-B13E-B9AEAD0E4B91}" type="slidenum">
              <a:rPr lang="pt-BR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3B647-D0C7-4E6E-9366-AB9753487CA7}" type="slidenum">
              <a:rPr lang="pt-BR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00F4D-B506-44CC-B87D-4057AB45D72F}" type="slidenum">
              <a:rPr lang="pt-BR">
                <a:latin typeface="Arial" charset="0"/>
              </a:rPr>
              <a:pPr/>
              <a:t>10</a:t>
            </a:fld>
            <a:endParaRPr lang="pt-BR">
              <a:latin typeface="Arial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A244-C4A4-4398-8EC4-8424F7ED24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DF2A-D478-432F-A5A6-71AB30E810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2AB2-49B5-47A3-A76D-79BB2ED358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69C6C-71C5-4D61-8600-F98CE3B0B9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106C-1A08-4A04-AA13-93FA9D50EE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1694-B0CD-4500-814A-2A53DF7C5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B75A0-D84C-41B4-B71F-BDDFAAE4A2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99C47-6560-4644-A4A3-27E8DB3793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5010D-FB19-49E8-9869-CAA579DC99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9B54-3808-4033-BB45-16E0A00870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CA925-43B6-4007-8D03-989FC27F01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609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00800"/>
            <a:ext cx="1143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AC4AAC7-D28C-477B-B9A1-9F1B1A1895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Eduardo Bezerra</a:t>
            </a:r>
            <a:br>
              <a:rPr lang="en-US" smtClean="0"/>
            </a:br>
            <a:r>
              <a:rPr lang="pt-BR" smtClean="0"/>
              <a:t>Editora</a:t>
            </a:r>
            <a:r>
              <a:rPr lang="en-US" smtClean="0"/>
              <a:t> Campus/Elsevier</a:t>
            </a:r>
          </a:p>
        </p:txBody>
      </p:sp>
      <p:pic>
        <p:nvPicPr>
          <p:cNvPr id="4101" name="Imagem 7" descr="papsuml-3ed-cap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2997200"/>
            <a:ext cx="2268537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22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3312A3-D0AF-4512-96FE-47B578A05FDE}" type="slidenum">
              <a:rPr lang="pt-BR">
                <a:latin typeface="Arial" charset="0"/>
              </a:rPr>
              <a:pPr/>
              <a:t>10</a:t>
            </a:fld>
            <a:endParaRPr lang="pt-BR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Fluxos de controle paralelos</a:t>
            </a:r>
            <a:endParaRPr 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Algumas vezes, as atividades de um processo podem ser distribuídas por vários agentes que o executarão.</a:t>
            </a:r>
          </a:p>
          <a:p>
            <a:pPr lvl="1" eaLnBrk="1" hangingPunct="1"/>
            <a:r>
              <a:rPr lang="pt-BR" smtClean="0"/>
              <a:t>processos de negócio de uma organização.</a:t>
            </a:r>
          </a:p>
          <a:p>
            <a:pPr eaLnBrk="1" hangingPunct="1"/>
            <a:r>
              <a:rPr lang="pt-BR" smtClean="0"/>
              <a:t>Isso pode ser representado através de </a:t>
            </a:r>
            <a:r>
              <a:rPr lang="pt-BR" b="1" i="1" smtClean="0"/>
              <a:t>raias de natação</a:t>
            </a:r>
            <a:r>
              <a:rPr lang="pt-BR" smtClean="0"/>
              <a:t> (swim lanes).</a:t>
            </a:r>
          </a:p>
          <a:p>
            <a:pPr eaLnBrk="1" hangingPunct="1"/>
            <a:r>
              <a:rPr lang="pt-BR" smtClean="0"/>
              <a:t>As raias de natação dividem o diagrama de atividade em </a:t>
            </a:r>
            <a:r>
              <a:rPr lang="pt-BR" i="1" smtClean="0"/>
              <a:t>compartimentos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Cada compartimento contém atividades que são realizadas por uma entidade.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33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70415A-B651-4E10-A158-5435BE6DDF57}" type="slidenum">
              <a:rPr lang="pt-BR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(Raias de Natação) </a:t>
            </a:r>
            <a:endParaRPr lang="en-US" smtClean="0"/>
          </a:p>
        </p:txBody>
      </p:sp>
      <p:pic>
        <p:nvPicPr>
          <p:cNvPr id="13317" name="Picture 5" descr="E:\paps2a\Figs-2a edicao\jpg\Figura_10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751522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pPr eaLnBrk="1" hangingPunct="1"/>
            <a:r>
              <a:rPr lang="en-US" sz="3200" smtClean="0"/>
              <a:t>Diagrama de atividade no processo de desenvolvimento iterativo</a:t>
            </a:r>
            <a:endParaRPr lang="en-US" sz="280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700338" y="981075"/>
          <a:ext cx="3276600" cy="2503488"/>
        </p:xfrm>
        <a:graphic>
          <a:graphicData uri="http://schemas.openxmlformats.org/presentationml/2006/ole">
            <p:oleObj spid="_x0000_s2050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43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A05D9D-FD55-4684-A47C-9A9B7373B97A}" type="slidenum">
              <a:rPr lang="pt-BR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Usos de diagramas de atividades</a:t>
            </a:r>
            <a:endParaRPr 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Não são freqüentemente utilizados na prática...</a:t>
            </a:r>
          </a:p>
          <a:p>
            <a:pPr eaLnBrk="1" hangingPunct="1"/>
            <a:r>
              <a:rPr lang="pt-BR" smtClean="0"/>
              <a:t>Importante: na orientação a objetos o sistema é dividido em objetos, e não em módulos funcionais como na Análise Estruturada (Diagrama de Fluxos de Dados).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53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50F207-7A02-413F-AB73-18227FBFF896}" type="slidenum">
              <a:rPr lang="pt-BR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</a:t>
            </a:r>
            <a:r>
              <a:rPr lang="en-US" smtClean="0"/>
              <a:t>r</a:t>
            </a:r>
            <a:r>
              <a:rPr lang="pt-BR" smtClean="0"/>
              <a:t> </a:t>
            </a:r>
            <a:r>
              <a:rPr lang="en-US" smtClean="0"/>
              <a:t>o </a:t>
            </a:r>
            <a:r>
              <a:rPr lang="pt-BR" smtClean="0"/>
              <a:t>processo do negócio </a:t>
            </a:r>
            <a:endParaRPr 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i="1" smtClean="0"/>
              <a:t>Modelagem</a:t>
            </a:r>
            <a:r>
              <a:rPr lang="pt-BR" smtClean="0"/>
              <a:t> também é um processo de entendimento.</a:t>
            </a:r>
          </a:p>
          <a:p>
            <a:pPr lvl="1" eaLnBrk="1" hangingPunct="1"/>
            <a:r>
              <a:rPr lang="pt-BR" smtClean="0"/>
              <a:t>o desenvolvedor constrói modelos para entender melhor um problema.</a:t>
            </a:r>
          </a:p>
          <a:p>
            <a:pPr eaLnBrk="1" hangingPunct="1"/>
            <a:r>
              <a:rPr lang="pt-BR" smtClean="0"/>
              <a:t>Neste caso, o enfoque está em entender o comportamento do sistema no decorrer de diversos casos de uso (</a:t>
            </a:r>
            <a:r>
              <a:rPr lang="pt-BR" i="1" smtClean="0"/>
              <a:t>processos de negócio</a:t>
            </a:r>
            <a:r>
              <a:rPr lang="pt-BR" smtClean="0"/>
              <a:t>).</a:t>
            </a:r>
          </a:p>
          <a:p>
            <a:pPr lvl="1" eaLnBrk="1" hangingPunct="1"/>
            <a:r>
              <a:rPr lang="pt-BR" smtClean="0"/>
              <a:t>como determinados casos de uso do sistema se relacionam no decorrer do tempo.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63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3C52C8-8DEA-4ACD-A149-A3C6B5DE13FA}" type="slidenum">
              <a:rPr lang="pt-BR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</a:t>
            </a:r>
            <a:r>
              <a:rPr lang="en-US" smtClean="0"/>
              <a:t>r</a:t>
            </a:r>
            <a:r>
              <a:rPr lang="pt-BR" smtClean="0"/>
              <a:t> </a:t>
            </a:r>
            <a:r>
              <a:rPr lang="en-US" smtClean="0"/>
              <a:t>o </a:t>
            </a:r>
            <a:r>
              <a:rPr lang="pt-BR" smtClean="0"/>
              <a:t>processo do negócio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16390" name="Picture 4" descr="E:\paps2a\Figs-2a edicao\jpg\Figura_10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71600"/>
            <a:ext cx="5033963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74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F9D9C8-0703-4FBF-99A3-5F42A47559CE}" type="slidenum">
              <a:rPr lang="pt-BR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</a:t>
            </a:r>
            <a:r>
              <a:rPr lang="en-US" smtClean="0"/>
              <a:t>r</a:t>
            </a:r>
            <a:r>
              <a:rPr lang="pt-BR" smtClean="0"/>
              <a:t> </a:t>
            </a:r>
            <a:r>
              <a:rPr lang="en-US" smtClean="0"/>
              <a:t>a </a:t>
            </a:r>
            <a:r>
              <a:rPr lang="pt-BR" smtClean="0"/>
              <a:t>lógica de um caso de uso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32688" cy="4525963"/>
          </a:xfrm>
        </p:spPr>
        <p:txBody>
          <a:bodyPr/>
          <a:lstStyle/>
          <a:p>
            <a:pPr eaLnBrk="1" hangingPunct="1"/>
            <a:r>
              <a:rPr lang="pt-BR" smtClean="0"/>
              <a:t>A realização de um caso de uso requer que alguma computação seja realizada.</a:t>
            </a:r>
          </a:p>
          <a:p>
            <a:pPr lvl="1" eaLnBrk="1" hangingPunct="1"/>
            <a:r>
              <a:rPr lang="pt-BR" smtClean="0"/>
              <a:t>Esta computação pode ser dividida em atividades.</a:t>
            </a:r>
          </a:p>
          <a:p>
            <a:pPr lvl="1" eaLnBrk="1" hangingPunct="1"/>
            <a:r>
              <a:rPr lang="pt-BR" smtClean="0"/>
              <a:t>“Passo P ocorre até que a C seja verdadeira”</a:t>
            </a:r>
          </a:p>
          <a:p>
            <a:pPr lvl="1" eaLnBrk="1" hangingPunct="1"/>
            <a:r>
              <a:rPr lang="pt-BR" smtClean="0"/>
              <a:t>“Se ocorre C, vai para o passo P”.</a:t>
            </a:r>
          </a:p>
          <a:p>
            <a:pPr eaLnBrk="1" hangingPunct="1"/>
            <a:r>
              <a:rPr lang="pt-BR" smtClean="0"/>
              <a:t>Nessas situações, é interessante complementar a descrição do caso de uso com um diagrama de atividade.</a:t>
            </a: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8085138" y="1965325"/>
            <a:ext cx="879475" cy="3551238"/>
            <a:chOff x="4032" y="912"/>
            <a:chExt cx="1008" cy="2736"/>
          </a:xfrm>
        </p:grpSpPr>
        <p:sp>
          <p:nvSpPr>
            <p:cNvPr id="17415" name="AutoShape 5"/>
            <p:cNvSpPr>
              <a:spLocks noChangeArrowheads="1"/>
            </p:cNvSpPr>
            <p:nvPr/>
          </p:nvSpPr>
          <p:spPr bwMode="auto">
            <a:xfrm>
              <a:off x="4272" y="912"/>
              <a:ext cx="240" cy="240"/>
            </a:xfrm>
            <a:prstGeom prst="flowChartOffpageConnector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6" name="AutoShape 6"/>
            <p:cNvSpPr>
              <a:spLocks noChangeArrowheads="1"/>
            </p:cNvSpPr>
            <p:nvPr/>
          </p:nvSpPr>
          <p:spPr bwMode="auto">
            <a:xfrm>
              <a:off x="4032" y="1392"/>
              <a:ext cx="720" cy="480"/>
            </a:xfrm>
            <a:prstGeom prst="flowChartProcess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7" name="AutoShape 7"/>
            <p:cNvSpPr>
              <a:spLocks noChangeArrowheads="1"/>
            </p:cNvSpPr>
            <p:nvPr/>
          </p:nvSpPr>
          <p:spPr bwMode="auto">
            <a:xfrm>
              <a:off x="4032" y="2112"/>
              <a:ext cx="720" cy="384"/>
            </a:xfrm>
            <a:prstGeom prst="flowChartDecision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8" name="AutoShape 8"/>
            <p:cNvSpPr>
              <a:spLocks noChangeArrowheads="1"/>
            </p:cNvSpPr>
            <p:nvPr/>
          </p:nvSpPr>
          <p:spPr bwMode="auto">
            <a:xfrm>
              <a:off x="4032" y="2688"/>
              <a:ext cx="720" cy="480"/>
            </a:xfrm>
            <a:prstGeom prst="flowChartProcess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9" name="AutoShape 9"/>
            <p:cNvSpPr>
              <a:spLocks noChangeArrowheads="1"/>
            </p:cNvSpPr>
            <p:nvPr/>
          </p:nvSpPr>
          <p:spPr bwMode="auto">
            <a:xfrm>
              <a:off x="4032" y="3504"/>
              <a:ext cx="720" cy="144"/>
            </a:xfrm>
            <a:prstGeom prst="flowChartTerminator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7420" name="AutoShape 10"/>
            <p:cNvCxnSpPr>
              <a:cxnSpLocks noChangeShapeType="1"/>
              <a:stCxn id="17415" idx="2"/>
              <a:endCxn id="17416" idx="0"/>
            </p:cNvCxnSpPr>
            <p:nvPr/>
          </p:nvCxnSpPr>
          <p:spPr bwMode="auto">
            <a:xfrm>
              <a:off x="4392" y="1152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1" name="AutoShape 11"/>
            <p:cNvCxnSpPr>
              <a:cxnSpLocks noChangeShapeType="1"/>
              <a:stCxn id="17416" idx="2"/>
              <a:endCxn id="17417" idx="0"/>
            </p:cNvCxnSpPr>
            <p:nvPr/>
          </p:nvCxnSpPr>
          <p:spPr bwMode="auto">
            <a:xfrm>
              <a:off x="4392" y="1872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2" name="AutoShape 12"/>
            <p:cNvCxnSpPr>
              <a:cxnSpLocks noChangeShapeType="1"/>
              <a:stCxn id="17417" idx="2"/>
              <a:endCxn id="17418" idx="0"/>
            </p:cNvCxnSpPr>
            <p:nvPr/>
          </p:nvCxnSpPr>
          <p:spPr bwMode="auto">
            <a:xfrm>
              <a:off x="4392" y="249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3" name="AutoShape 13"/>
            <p:cNvCxnSpPr>
              <a:cxnSpLocks noChangeShapeType="1"/>
              <a:stCxn id="17418" idx="2"/>
              <a:endCxn id="17419" idx="0"/>
            </p:cNvCxnSpPr>
            <p:nvPr/>
          </p:nvCxnSpPr>
          <p:spPr bwMode="auto">
            <a:xfrm>
              <a:off x="4392" y="3168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>
              <a:off x="4752" y="23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6" name="Line 16"/>
            <p:cNvSpPr>
              <a:spLocks noChangeShapeType="1"/>
            </p:cNvSpPr>
            <p:nvPr/>
          </p:nvSpPr>
          <p:spPr bwMode="auto">
            <a:xfrm flipV="1">
              <a:off x="5040" y="230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843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391590-8C4D-4B09-BBD7-C5E01F45E97E}" type="slidenum">
              <a:rPr lang="pt-BR">
                <a:latin typeface="Arial" charset="0"/>
              </a:rPr>
              <a:pPr/>
              <a:t>17</a:t>
            </a:fld>
            <a:endParaRPr lang="pt-BR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</a:t>
            </a:r>
            <a:r>
              <a:rPr lang="en-US" smtClean="0"/>
              <a:t>r</a:t>
            </a:r>
            <a:r>
              <a:rPr lang="pt-BR" smtClean="0"/>
              <a:t> </a:t>
            </a:r>
            <a:r>
              <a:rPr lang="en-US" smtClean="0"/>
              <a:t>a </a:t>
            </a:r>
            <a:r>
              <a:rPr lang="pt-BR" smtClean="0"/>
              <a:t>lógica de um caso de uso </a:t>
            </a:r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Os fluxos principal, alternativos e de exceção podem ser representados em um único diagrama de atividade.</a:t>
            </a:r>
          </a:p>
          <a:p>
            <a:pPr lvl="1" eaLnBrk="1" hangingPunct="1"/>
            <a:r>
              <a:rPr lang="pt-BR" smtClean="0"/>
              <a:t>complementar e não substituir a descrição.</a:t>
            </a:r>
          </a:p>
          <a:p>
            <a:pPr eaLnBrk="1" hangingPunct="1"/>
            <a:r>
              <a:rPr lang="pt-BR" smtClean="0"/>
              <a:t>Identificação de </a:t>
            </a:r>
            <a:r>
              <a:rPr lang="pt-BR" u="sng" smtClean="0"/>
              <a:t>atividades</a:t>
            </a:r>
            <a:r>
              <a:rPr lang="pt-BR" smtClean="0"/>
              <a:t> através do exame dos </a:t>
            </a:r>
            <a:r>
              <a:rPr lang="pt-BR" u="sng" smtClean="0"/>
              <a:t>fluxos</a:t>
            </a:r>
            <a:r>
              <a:rPr lang="pt-BR" smtClean="0"/>
              <a:t> do caso de uso.</a:t>
            </a:r>
          </a:p>
          <a:p>
            <a:pPr eaLnBrk="1" hangingPunct="1"/>
            <a:r>
              <a:rPr lang="pt-BR" smtClean="0"/>
              <a:t>Casos de uso são descritos na perspectiva dos atores, enquanto diagramas de atividade descrevem atividades internas ao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94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A89CAF-DEC6-4EF5-9C63-723D5EA14E82}" type="slidenum">
              <a:rPr lang="pt-BR">
                <a:latin typeface="Arial" charset="0"/>
              </a:rPr>
              <a:pPr/>
              <a:t>18</a:t>
            </a:fld>
            <a:endParaRPr lang="pt-BR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</a:t>
            </a:r>
            <a:r>
              <a:rPr lang="en-US" smtClean="0"/>
              <a:t>r</a:t>
            </a:r>
            <a:r>
              <a:rPr lang="pt-BR" smtClean="0"/>
              <a:t> </a:t>
            </a:r>
            <a:r>
              <a:rPr lang="en-US" smtClean="0"/>
              <a:t>a </a:t>
            </a:r>
            <a:r>
              <a:rPr lang="pt-BR" smtClean="0"/>
              <a:t>lógica de um caso de uso</a:t>
            </a:r>
          </a:p>
        </p:txBody>
      </p:sp>
      <p:pic>
        <p:nvPicPr>
          <p:cNvPr id="19461" name="Picture 4" descr="E:\paps2a\Figs-2a edicao\jpg\Figura_10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28725"/>
            <a:ext cx="6324600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2048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8ADD02-EBFA-44D7-8F46-F4BD204A797A}" type="slidenum">
              <a:rPr lang="pt-BR">
                <a:latin typeface="Arial" charset="0"/>
              </a:rPr>
              <a:pPr/>
              <a:t>19</a:t>
            </a:fld>
            <a:endParaRPr lang="pt-BR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</a:t>
            </a:r>
            <a:r>
              <a:rPr lang="en-US" smtClean="0"/>
              <a:t>r</a:t>
            </a:r>
            <a:r>
              <a:rPr lang="pt-BR" smtClean="0"/>
              <a:t> a lógica de uma operação</a:t>
            </a:r>
            <a:endParaRPr lang="en-U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Quando um sistema é adequadamente decomposto em seus objetos, a maioria das operações são bastante simples.</a:t>
            </a:r>
          </a:p>
          <a:p>
            <a:pPr lvl="1" eaLnBrk="1" hangingPunct="1"/>
            <a:r>
              <a:rPr lang="pt-BR" smtClean="0"/>
              <a:t>Estas não necessitam de modelagem gráfica. </a:t>
            </a:r>
          </a:p>
          <a:p>
            <a:pPr eaLnBrk="1" hangingPunct="1"/>
            <a:r>
              <a:rPr lang="pt-BR" smtClean="0"/>
              <a:t>No entanto, pode haver a necessidade de descrever a lógica de uma operação mais complexa.</a:t>
            </a:r>
          </a:p>
          <a:p>
            <a:pPr lvl="1" eaLnBrk="1" hangingPunct="1"/>
            <a:r>
              <a:rPr lang="pt-BR" smtClean="0"/>
              <a:t>Implementação de regras de negócio.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BR" smtClean="0"/>
              <a:t>Capítulo</a:t>
            </a:r>
            <a:r>
              <a:rPr lang="en-US" smtClean="0"/>
              <a:t> 10</a:t>
            </a:r>
            <a:r>
              <a:rPr lang="sv-SE" sz="4000" smtClean="0"/>
              <a:t> </a:t>
            </a:r>
            <a:br>
              <a:rPr lang="sv-SE" sz="4000" smtClean="0"/>
            </a:br>
            <a:r>
              <a:rPr lang="pt-BR" smtClean="0"/>
              <a:t>Modelagem de </a:t>
            </a:r>
            <a:r>
              <a:rPr lang="en-US" smtClean="0"/>
              <a:t>a</a:t>
            </a:r>
            <a:r>
              <a:rPr lang="pt-BR" smtClean="0"/>
              <a:t>tividades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/>
          <a:p>
            <a:pPr eaLnBrk="1" hangingPunct="1"/>
            <a:r>
              <a:rPr lang="en-US" sz="1800" i="1" smtClean="0"/>
              <a:t>Qualquer um pode escrever código que um computador pode entender. Bons programadores escrevem código que seres humanos podem entender. </a:t>
            </a:r>
          </a:p>
          <a:p>
            <a:pPr algn="r" eaLnBrk="1" hangingPunct="1"/>
            <a:r>
              <a:rPr lang="en-US" sz="1800" smtClean="0"/>
              <a:t>-- Martin Fowler</a:t>
            </a:r>
            <a:endParaRPr lang="pt-B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02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FD1BA6-F4BB-483E-A07E-C1EE257CB27F}" type="slidenum">
              <a:rPr lang="pt-BR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Tópicos</a:t>
            </a:r>
            <a:endParaRPr lang="pt-B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Diagrama de atividade </a:t>
            </a:r>
          </a:p>
          <a:p>
            <a:pPr eaLnBrk="1" hangingPunct="1"/>
            <a:r>
              <a:rPr lang="en-US" smtClean="0"/>
              <a:t>Diagrama de atividade no processo de desenvolvimento iterativo</a:t>
            </a:r>
            <a:endParaRPr lang="pt-BR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1026" name="Clip" r:id="rId3" imgW="2286000" imgH="12596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61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E1A08E-8778-4DD1-99C3-B5BB78D46493}" type="slidenum">
              <a:rPr lang="pt-BR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Diagrama de atividade</a:t>
            </a:r>
            <a:endParaRPr 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Há </a:t>
            </a:r>
            <a:r>
              <a:rPr lang="en-US" smtClean="0"/>
              <a:t>diversos</a:t>
            </a:r>
            <a:r>
              <a:rPr lang="pt-BR" smtClean="0"/>
              <a:t> diagramas da UML que descrevem os aspectos dinâmicos de um sistema.</a:t>
            </a:r>
          </a:p>
          <a:p>
            <a:pPr lvl="1" eaLnBrk="1" hangingPunct="1"/>
            <a:r>
              <a:rPr lang="pt-BR" smtClean="0"/>
              <a:t>diagramas de estados</a:t>
            </a:r>
            <a:r>
              <a:rPr lang="en-US" smtClean="0"/>
              <a:t>, </a:t>
            </a:r>
            <a:r>
              <a:rPr lang="pt-BR" smtClean="0"/>
              <a:t>diagramas de seqüência e de </a:t>
            </a:r>
            <a:r>
              <a:rPr lang="en-US" smtClean="0"/>
              <a:t>comunicação e </a:t>
            </a:r>
            <a:r>
              <a:rPr lang="pt-BR" smtClean="0">
                <a:solidFill>
                  <a:srgbClr val="FF3300"/>
                </a:solidFill>
              </a:rPr>
              <a:t>diagrama de atividade</a:t>
            </a:r>
          </a:p>
          <a:p>
            <a:pPr eaLnBrk="1" hangingPunct="1"/>
            <a:r>
              <a:rPr lang="en-US" smtClean="0"/>
              <a:t>O diagrama de atividade é</a:t>
            </a:r>
            <a:r>
              <a:rPr lang="pt-BR" smtClean="0"/>
              <a:t> um tipo especial de diagrama de estados, onde são representados os estados de uma atividade.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Um diagrama de atividade exibe </a:t>
            </a:r>
            <a:r>
              <a:rPr lang="pt-BR" u="sng" smtClean="0"/>
              <a:t>passos de uma computação</a:t>
            </a:r>
            <a:r>
              <a:rPr lang="pt-BR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 smtClean="0"/>
              <a:t>Cada </a:t>
            </a:r>
            <a:r>
              <a:rPr lang="en-US" sz="1900" smtClean="0"/>
              <a:t>atividade </a:t>
            </a:r>
            <a:r>
              <a:rPr lang="pt-BR" sz="1900" smtClean="0"/>
              <a:t>é um passo da computação. 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É orientado a fluxos de controle (ao contrário dos DTEs que são orientados a eventos).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São um tipo de </a:t>
            </a:r>
            <a:r>
              <a:rPr lang="en-US" i="1" smtClean="0"/>
              <a:t>f</a:t>
            </a:r>
            <a:r>
              <a:rPr lang="pt-BR" i="1" smtClean="0"/>
              <a:t>luxograma</a:t>
            </a:r>
            <a:r>
              <a:rPr lang="pt-BR" smtClean="0"/>
              <a:t> </a:t>
            </a:r>
            <a:r>
              <a:rPr lang="pt-BR" i="1" smtClean="0"/>
              <a:t>estendido</a:t>
            </a:r>
            <a:r>
              <a:rPr lang="pt-BR" smtClean="0"/>
              <a:t>...</a:t>
            </a:r>
            <a:r>
              <a:rPr lang="en-US" smtClean="0"/>
              <a:t>, pois p</a:t>
            </a:r>
            <a:r>
              <a:rPr lang="pt-BR" smtClean="0"/>
              <a:t>ermite</a:t>
            </a:r>
            <a:r>
              <a:rPr lang="en-US" smtClean="0"/>
              <a:t>m</a:t>
            </a:r>
            <a:r>
              <a:rPr lang="pt-BR" smtClean="0"/>
              <a:t> representar ações concorrentes e sua sincronização.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71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0D48F-568A-42DB-B7EA-A0E8C5FBFDE6}" type="slidenum">
              <a:rPr lang="pt-BR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Diagrama de atividade </a:t>
            </a:r>
            <a:endParaRPr lang="en-U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Elementos podem ser divididos em dois grupos: </a:t>
            </a:r>
            <a:r>
              <a:rPr lang="pt-BR" u="sng" smtClean="0"/>
              <a:t>controle seqüencial</a:t>
            </a:r>
            <a:r>
              <a:rPr lang="pt-BR" smtClean="0"/>
              <a:t> e </a:t>
            </a:r>
            <a:r>
              <a:rPr lang="pt-BR" u="sng" smtClean="0"/>
              <a:t>controle paralelo</a:t>
            </a:r>
            <a:r>
              <a:rPr lang="pt-BR" smtClean="0"/>
              <a:t>.</a:t>
            </a:r>
            <a:endParaRPr lang="en-US" smtClean="0"/>
          </a:p>
          <a:p>
            <a:pPr eaLnBrk="1" hangingPunct="1"/>
            <a:r>
              <a:rPr lang="pt-BR" smtClean="0"/>
              <a:t>Elementos utilizados em fluxos seqüenciais:</a:t>
            </a:r>
          </a:p>
          <a:p>
            <a:pPr lvl="1" eaLnBrk="1" hangingPunct="1"/>
            <a:r>
              <a:rPr lang="pt-BR" smtClean="0"/>
              <a:t>Estado ação</a:t>
            </a:r>
          </a:p>
          <a:p>
            <a:pPr lvl="1" eaLnBrk="1" hangingPunct="1"/>
            <a:r>
              <a:rPr lang="pt-BR" smtClean="0"/>
              <a:t>Estado atividade</a:t>
            </a:r>
          </a:p>
          <a:p>
            <a:pPr lvl="1" eaLnBrk="1" hangingPunct="1"/>
            <a:r>
              <a:rPr lang="pt-BR" smtClean="0"/>
              <a:t>Estados inicial e final, e condição de guarda</a:t>
            </a:r>
          </a:p>
          <a:p>
            <a:pPr lvl="1" eaLnBrk="1" hangingPunct="1"/>
            <a:r>
              <a:rPr lang="pt-BR" smtClean="0"/>
              <a:t>Transição de término</a:t>
            </a:r>
          </a:p>
          <a:p>
            <a:pPr lvl="1" eaLnBrk="1" hangingPunct="1"/>
            <a:r>
              <a:rPr lang="pt-BR" smtClean="0"/>
              <a:t>Pontos de ramificação e de união </a:t>
            </a:r>
          </a:p>
          <a:p>
            <a:pPr eaLnBrk="1" hangingPunct="1"/>
            <a:r>
              <a:rPr lang="pt-BR" smtClean="0"/>
              <a:t>Elementos utilizados em fluxos paralelos:</a:t>
            </a:r>
          </a:p>
          <a:p>
            <a:pPr lvl="1" eaLnBrk="1" hangingPunct="1"/>
            <a:r>
              <a:rPr lang="pt-BR" smtClean="0"/>
              <a:t>Barras de sincronização</a:t>
            </a:r>
          </a:p>
          <a:p>
            <a:pPr lvl="2" eaLnBrk="1" hangingPunct="1"/>
            <a:r>
              <a:rPr lang="pt-BR" smtClean="0"/>
              <a:t>Barra de bifurcação (fork)</a:t>
            </a:r>
          </a:p>
          <a:p>
            <a:pPr lvl="2" eaLnBrk="1" hangingPunct="1"/>
            <a:r>
              <a:rPr lang="pt-BR" smtClean="0"/>
              <a:t>Barra de junção (join)</a:t>
            </a:r>
            <a:endParaRPr lang="pt-BR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81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D0E0E0-82EB-4FE2-8FA4-9FA11C994470}" type="slidenum">
              <a:rPr lang="pt-BR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Fluxos de controle seqüenciais</a:t>
            </a:r>
            <a:endParaRPr 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Um estado em um diagrama de atividade pode ser: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</a:t>
            </a:r>
            <a:r>
              <a:rPr lang="pt-BR" b="1" i="1" smtClean="0"/>
              <a:t> estado atividade</a:t>
            </a:r>
            <a:r>
              <a:rPr lang="pt-BR" smtClean="0"/>
              <a:t> leva um certo tempo para ser finalizado.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</a:t>
            </a:r>
            <a:r>
              <a:rPr lang="pt-BR" b="1" i="1" smtClean="0"/>
              <a:t> estado ação</a:t>
            </a:r>
            <a:r>
              <a:rPr lang="pt-BR" smtClean="0"/>
              <a:t>: realizado instantaneamente.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Deve haver um </a:t>
            </a:r>
            <a:r>
              <a:rPr lang="pt-BR" b="1" i="1" smtClean="0"/>
              <a:t>estado inicial</a:t>
            </a:r>
            <a:r>
              <a:rPr lang="pt-BR" smtClean="0"/>
              <a:t> e pode haver vários </a:t>
            </a:r>
            <a:r>
              <a:rPr lang="pt-BR" b="1" i="1" smtClean="0"/>
              <a:t>estados finais</a:t>
            </a:r>
            <a:r>
              <a:rPr lang="pt-BR" smtClean="0"/>
              <a:t> e </a:t>
            </a:r>
            <a:r>
              <a:rPr lang="pt-BR" b="1" i="1" smtClean="0"/>
              <a:t>guardas</a:t>
            </a:r>
            <a:r>
              <a:rPr lang="pt-BR" smtClean="0"/>
              <a:t> associadas a transições.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pode não ter estado final, o que significa que o processo ou procedimento é </a:t>
            </a:r>
            <a:r>
              <a:rPr lang="pt-BR" u="sng" smtClean="0"/>
              <a:t>cíclico</a:t>
            </a:r>
            <a:r>
              <a:rPr lang="pt-BR" smtClean="0"/>
              <a:t>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Uma </a:t>
            </a:r>
            <a:r>
              <a:rPr lang="pt-BR" b="1" i="1" smtClean="0"/>
              <a:t>transição de término</a:t>
            </a:r>
            <a:r>
              <a:rPr lang="pt-BR" smtClean="0"/>
              <a:t> significa o término de um passo e o conseqüente início do outro.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Em vez </a:t>
            </a:r>
            <a:r>
              <a:rPr lang="pt-BR" smtClean="0"/>
              <a:t>de ser disparada pela ocorrência de um evento, é disparada pelo término de um passo.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92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7FB3A0-DD1C-4F43-BE04-09B9125C2D84}" type="slidenum">
              <a:rPr lang="pt-BR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Fluxos de controle seqüenciais</a:t>
            </a:r>
            <a:endParaRPr 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Um </a:t>
            </a:r>
            <a:r>
              <a:rPr lang="pt-BR" b="1" i="1" smtClean="0"/>
              <a:t>ponto de ramificação</a:t>
            </a:r>
            <a:r>
              <a:rPr lang="pt-BR" smtClean="0"/>
              <a:t> possui uma única transição de entrada e várias transições de saída.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Para cada transição de saída, há uma condição de guarda associada.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Quando o fluxo de controle chega a um ponto de ramificação, uma e somente uma das condições de guarda deve ser verdadeira.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Pode haver uma transição com </a:t>
            </a:r>
            <a:r>
              <a:rPr lang="pt-BR" b="1" smtClean="0"/>
              <a:t>[else]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Um </a:t>
            </a:r>
            <a:r>
              <a:rPr lang="pt-BR" b="1" i="1" smtClean="0"/>
              <a:t>ponto de união</a:t>
            </a:r>
            <a:r>
              <a:rPr lang="pt-BR" smtClean="0"/>
              <a:t> reúne diversas transições que, direta ou indiretamente, têm um ponto de ramificação em comum.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99B081-23CA-4369-B52A-6216465DA9CD}" type="slidenum">
              <a:rPr lang="pt-BR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Diagrama de atividade</a:t>
            </a:r>
            <a:endParaRPr lang="en-US" smtClean="0"/>
          </a:p>
        </p:txBody>
      </p:sp>
      <p:pic>
        <p:nvPicPr>
          <p:cNvPr id="10245" name="Picture 5" descr="E:\paps2a\Figs-2a edicao\jpg\Figura_10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1419225"/>
            <a:ext cx="67913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12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F787C8-55F4-48B2-AA12-FEA8BE28A075}" type="slidenum">
              <a:rPr lang="pt-BR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Fluxos de controle paralelo</a:t>
            </a:r>
            <a:endParaRPr 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Fluxos de controle paralelos: dois ou mais fluxos sendo executados simultaneamente.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Uma </a:t>
            </a:r>
            <a:r>
              <a:rPr lang="pt-BR" b="1" i="1" smtClean="0"/>
              <a:t>barra de bifurcação</a:t>
            </a:r>
            <a:r>
              <a:rPr lang="pt-BR" smtClean="0"/>
              <a:t> recebe uma transição de entrada, e cria dois ou mais fluxos de controle paralelos.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smtClean="0"/>
              <a:t>cada fluxo é executado independentemente e em paralelo com os demais.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Uma </a:t>
            </a:r>
            <a:r>
              <a:rPr lang="pt-BR" b="1" i="1" smtClean="0"/>
              <a:t>barra de junção</a:t>
            </a:r>
            <a:r>
              <a:rPr lang="pt-BR" smtClean="0"/>
              <a:t> recebe duas ou mais transições de entrada e une os fluxos de controle em um único fluxo.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smtClean="0"/>
              <a:t>Objetivo: sincronizar fluxos paralelos.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smtClean="0"/>
              <a:t>A transição de saída da barra de junção somente é disparada quando </a:t>
            </a:r>
            <a:r>
              <a:rPr lang="pt-BR" sz="1800" i="1" u="sng" smtClean="0"/>
              <a:t>todas</a:t>
            </a:r>
            <a:r>
              <a:rPr lang="pt-BR" sz="1800" smtClean="0"/>
              <a:t> as transições de entrada tiverem sido disparadas.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8057</TotalTime>
  <Words>1121</Words>
  <Application>Microsoft Office PowerPoint</Application>
  <PresentationFormat>Apresentação na tela (4:3)</PresentationFormat>
  <Paragraphs>133</Paragraphs>
  <Slides>19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Arial Black</vt:lpstr>
      <vt:lpstr>Design padrão</vt:lpstr>
      <vt:lpstr>Microsoft Clip Gallery</vt:lpstr>
      <vt:lpstr>Princípios de Análise  e Projeto de Sistemas  com UML 3ª edição (2015)</vt:lpstr>
      <vt:lpstr>Capítulo 10  Modelagem de atividades</vt:lpstr>
      <vt:lpstr>Tópicos</vt:lpstr>
      <vt:lpstr>Diagrama de atividade</vt:lpstr>
      <vt:lpstr>Diagrama de atividade </vt:lpstr>
      <vt:lpstr>Fluxos de controle seqüenciais</vt:lpstr>
      <vt:lpstr>Fluxos de controle seqüenciais</vt:lpstr>
      <vt:lpstr>Diagrama de atividade</vt:lpstr>
      <vt:lpstr>Fluxos de controle paralelo</vt:lpstr>
      <vt:lpstr>Fluxos de controle paralelos</vt:lpstr>
      <vt:lpstr>Exemplo (Raias de Natação) </vt:lpstr>
      <vt:lpstr>Diagrama de atividade no processo de desenvolvimento iterativo</vt:lpstr>
      <vt:lpstr>Usos de diagramas de atividades</vt:lpstr>
      <vt:lpstr>Modelar o processo do negócio </vt:lpstr>
      <vt:lpstr>Modelar o processo do negócio</vt:lpstr>
      <vt:lpstr>Modelar a lógica de um caso de uso</vt:lpstr>
      <vt:lpstr>Modelar a lógica de um caso de uso </vt:lpstr>
      <vt:lpstr>Modelar a lógica de um caso de uso</vt:lpstr>
      <vt:lpstr>Modelar a lógica de uma operação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</dc:creator>
  <cp:lastModifiedBy>Eduardo</cp:lastModifiedBy>
  <cp:revision>400</cp:revision>
  <dcterms:created xsi:type="dcterms:W3CDTF">2004-06-18T14:30:18Z</dcterms:created>
  <dcterms:modified xsi:type="dcterms:W3CDTF">2015-03-11T15:10:37Z</dcterms:modified>
</cp:coreProperties>
</file>