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1611" r:id="rId2"/>
    <p:sldId id="1523" r:id="rId3"/>
    <p:sldId id="1525" r:id="rId4"/>
    <p:sldId id="1582" r:id="rId5"/>
    <p:sldId id="1524" r:id="rId6"/>
    <p:sldId id="1581" r:id="rId7"/>
    <p:sldId id="1583" r:id="rId8"/>
    <p:sldId id="1584" r:id="rId9"/>
    <p:sldId id="1585" r:id="rId10"/>
    <p:sldId id="1540" r:id="rId11"/>
    <p:sldId id="1542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593" r:id="rId20"/>
    <p:sldId id="1594" r:id="rId21"/>
    <p:sldId id="1561" r:id="rId22"/>
    <p:sldId id="1596" r:id="rId23"/>
    <p:sldId id="1597" r:id="rId24"/>
    <p:sldId id="1598" r:id="rId25"/>
    <p:sldId id="1599" r:id="rId26"/>
    <p:sldId id="1600" r:id="rId27"/>
    <p:sldId id="1605" r:id="rId28"/>
    <p:sldId id="1601" r:id="rId29"/>
    <p:sldId id="1606" r:id="rId30"/>
    <p:sldId id="1607" r:id="rId31"/>
    <p:sldId id="1608" r:id="rId32"/>
    <p:sldId id="1564" r:id="rId33"/>
    <p:sldId id="1565" r:id="rId34"/>
    <p:sldId id="1570" r:id="rId35"/>
    <p:sldId id="1609" r:id="rId36"/>
    <p:sldId id="1610" r:id="rId37"/>
    <p:sldId id="1573" r:id="rId38"/>
    <p:sldId id="1580" r:id="rId39"/>
    <p:sldId id="1604" r:id="rId40"/>
    <p:sldId id="1603" r:id="rId41"/>
    <p:sldId id="1602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 autoAdjust="0"/>
    <p:restoredTop sz="90148" autoAdjust="0"/>
  </p:normalViewPr>
  <p:slideViewPr>
    <p:cSldViewPr>
      <p:cViewPr>
        <p:scale>
          <a:sx n="75" d="100"/>
          <a:sy n="75" d="100"/>
        </p:scale>
        <p:origin x="-124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576AB022-D1FE-4DAC-93CD-37134000155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FB99-1957-4F66-8C76-68B2B35003A9}" type="slidenum">
              <a:rPr lang="pt-BR"/>
              <a:pPr/>
              <a:t>1</a:t>
            </a:fld>
            <a:endParaRPr lang="pt-BR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8072E-32B1-4506-9DF6-8BD3CD2CCAF7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74C2A-3F58-4AEB-A276-E596A3F2A3F2}" type="slidenum">
              <a:rPr lang="pt-BR"/>
              <a:pPr/>
              <a:t>3</a:t>
            </a:fld>
            <a:endParaRPr lang="pt-BR"/>
          </a:p>
        </p:txBody>
      </p:sp>
      <p:sp>
        <p:nvSpPr>
          <p:cNvPr id="246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44419-3E18-4EB4-A70F-2B4F4EE8DCB9}" type="slidenum">
              <a:rPr lang="pt-BR"/>
              <a:pPr/>
              <a:t>5</a:t>
            </a:fld>
            <a:endParaRPr lang="pt-BR"/>
          </a:p>
        </p:txBody>
      </p:sp>
      <p:sp>
        <p:nvSpPr>
          <p:cNvPr id="245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B7DB6-F021-4F62-9CB9-5CE5A7C077D3}" type="slidenum">
              <a:rPr lang="pt-BR"/>
              <a:pPr/>
              <a:t>6</a:t>
            </a:fld>
            <a:endParaRPr lang="pt-BR"/>
          </a:p>
        </p:txBody>
      </p:sp>
      <p:sp>
        <p:nvSpPr>
          <p:cNvPr id="253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E4887-C923-4DCB-AA77-95ABB7ED3F49}" type="slidenum">
              <a:rPr lang="pt-BR"/>
              <a:pPr/>
              <a:t>20</a:t>
            </a:fld>
            <a:endParaRPr lang="pt-BR"/>
          </a:p>
        </p:txBody>
      </p:sp>
      <p:sp>
        <p:nvSpPr>
          <p:cNvPr id="254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DBF82-B263-4542-AAA3-3639EE55B9C5}" type="slidenum">
              <a:rPr lang="pt-BR"/>
              <a:pPr/>
              <a:t>38</a:t>
            </a:fld>
            <a:endParaRPr lang="pt-BR"/>
          </a:p>
        </p:txBody>
      </p:sp>
      <p:sp>
        <p:nvSpPr>
          <p:cNvPr id="253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82C36-FE5F-46C7-901D-01D89B4B2EB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EE2BA-2BA3-4651-85E7-7149D9062F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CFFCDC-5A94-4B2E-8844-B93CB4FBD29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1219200" y="6400800"/>
            <a:ext cx="609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543800" y="6400800"/>
            <a:ext cx="1143000" cy="320675"/>
          </a:xfrm>
        </p:spPr>
        <p:txBody>
          <a:bodyPr/>
          <a:lstStyle>
            <a:lvl1pPr>
              <a:defRPr/>
            </a:lvl1pPr>
          </a:lstStyle>
          <a:p>
            <a:fld id="{003252E9-BE82-48C1-9299-8D540CA9AF4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0A933-2DC6-4C12-91D9-D8E1A670964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79BCE-3A1F-4272-9B96-C7AFA1AE4D9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4D11F-BF9F-41CF-8BEA-74A04BAEE0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E812B9-7C5E-49A0-B900-56428D2150D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C5F0-853B-45BE-82AD-5D73DD63494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FB5B79-7FBA-44FE-98C8-1BBBE60A40C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04B4DA-5148-4DA1-AB5A-41E1B555A8D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261B30-0573-40FE-8F37-009DF1A9A7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09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00800"/>
            <a:ext cx="1143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156EA6AB-7D06-4269-B2D0-58EFF1D709D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  <a:noFill/>
          <a:ln/>
        </p:spPr>
        <p:txBody>
          <a:bodyPr lIns="92075" tIns="46038" rIns="92075" bIns="46038"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62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62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Bezerra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Editora</a:t>
            </a:r>
            <a:r>
              <a:rPr lang="en-US" dirty="0" smtClean="0"/>
              <a:t> </a:t>
            </a:r>
            <a:r>
              <a:rPr lang="en-US" dirty="0"/>
              <a:t>Campus/Elsevier</a:t>
            </a:r>
          </a:p>
        </p:txBody>
      </p:sp>
      <p:pic>
        <p:nvPicPr>
          <p:cNvPr id="8" name="Imagem 7" descr="papsuml-3ed-c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2267744" cy="320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0E3308-4B6B-4C3D-857A-43C8685B50C9}" type="slidenum">
              <a:rPr lang="pt-BR"/>
              <a:pPr/>
              <a:t>10</a:t>
            </a:fld>
            <a:endParaRPr lang="pt-BR"/>
          </a:p>
        </p:txBody>
      </p:sp>
      <p:sp>
        <p:nvSpPr>
          <p:cNvPr id="248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Alocação </a:t>
            </a:r>
            <a:r>
              <a:rPr lang="pt-BR"/>
              <a:t>classes a subsistemas</a:t>
            </a:r>
          </a:p>
        </p:txBody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/>
              <a:t>Modelo de classes de domínio: </a:t>
            </a:r>
            <a:r>
              <a:rPr lang="en-US" sz="2000"/>
              <a:t>este é o </a:t>
            </a:r>
            <a:r>
              <a:rPr lang="pt-BR" sz="2000"/>
              <a:t>ponto de partida para a identificação dos subsistemas</a:t>
            </a:r>
            <a:r>
              <a:rPr lang="en-US" sz="2000"/>
              <a:t> de um SSOO</a:t>
            </a:r>
            <a:r>
              <a:rPr lang="pt-B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</a:t>
            </a:r>
            <a:r>
              <a:rPr lang="pt-BR" sz="1800"/>
              <a:t>lasses devem ser </a:t>
            </a:r>
            <a:r>
              <a:rPr lang="pt-BR" sz="1800" u="sng"/>
              <a:t>agrupadas</a:t>
            </a:r>
            <a:r>
              <a:rPr lang="pt-BR" sz="1800"/>
              <a:t> segundo algum critério para formar subsistemas.</a:t>
            </a:r>
          </a:p>
          <a:p>
            <a:pPr>
              <a:lnSpc>
                <a:spcPct val="80000"/>
              </a:lnSpc>
            </a:pPr>
            <a:r>
              <a:rPr lang="pt-BR" sz="2000"/>
              <a:t>Um critério de agrupamento possível:  considerar as classes mais importantes do modelo de classes de domínio.</a:t>
            </a:r>
          </a:p>
          <a:p>
            <a:pPr lvl="1">
              <a:lnSpc>
                <a:spcPct val="80000"/>
              </a:lnSpc>
            </a:pPr>
            <a:r>
              <a:rPr lang="pt-BR" sz="1800"/>
              <a:t>Para cada uma dessas classes, um subsistema é criado.</a:t>
            </a:r>
          </a:p>
          <a:p>
            <a:pPr lvl="1">
              <a:lnSpc>
                <a:spcPct val="80000"/>
              </a:lnSpc>
            </a:pPr>
            <a:r>
              <a:rPr lang="pt-BR" sz="1800"/>
              <a:t>Outras classes menos importantes e relacionadas a uma classe considerada importante são posicionadas no subsistema desta última.</a:t>
            </a:r>
            <a:endParaRPr lang="en-US" sz="1800"/>
          </a:p>
          <a:p>
            <a:r>
              <a:rPr lang="pt-BR" sz="2000"/>
              <a:t>Por outro lado, na fase </a:t>
            </a:r>
            <a:r>
              <a:rPr lang="en-US" sz="2000"/>
              <a:t>de projeto</a:t>
            </a:r>
            <a:r>
              <a:rPr lang="pt-BR" sz="2000"/>
              <a:t>:</a:t>
            </a:r>
          </a:p>
          <a:p>
            <a:pPr lvl="1"/>
            <a:r>
              <a:rPr lang="pt-BR" sz="1800"/>
              <a:t>Algumas das classes do modelo de domínio podem sofrer decomposições adicionais, o que resulta em novas classes.</a:t>
            </a:r>
          </a:p>
          <a:p>
            <a:pPr lvl="1"/>
            <a:r>
              <a:rPr lang="pt-BR" sz="1800"/>
              <a:t>Pode ser que uma classe de domínio seja ela própria um subsistema.</a:t>
            </a:r>
          </a:p>
          <a:p>
            <a:r>
              <a:rPr lang="pt-BR" sz="2000"/>
              <a:t>Quando essas classes forem criadas, elas são adicionadas aos subsistemas pré-definidos.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28DD81-F8F9-4261-985E-C265C26CA324}" type="slidenum">
              <a:rPr lang="pt-BR"/>
              <a:pPr/>
              <a:t>11</a:t>
            </a:fld>
            <a:endParaRPr lang="pt-BR"/>
          </a:p>
        </p:txBody>
      </p:sp>
      <p:sp>
        <p:nvSpPr>
          <p:cNvPr id="249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Alocação </a:t>
            </a:r>
            <a:r>
              <a:rPr lang="pt-BR"/>
              <a:t>classes a subsistemas</a:t>
            </a:r>
          </a:p>
        </p:txBody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Subsistemas devem ser minimamente acoplados.</a:t>
            </a:r>
          </a:p>
          <a:p>
            <a:r>
              <a:rPr lang="pt-BR"/>
              <a:t>Subsistemas devem ser maximamente coesivos.</a:t>
            </a:r>
          </a:p>
          <a:p>
            <a:r>
              <a:rPr lang="pt-BR"/>
              <a:t>Dependências cíclicas entre subsistemas devem ser evitadas.</a:t>
            </a:r>
          </a:p>
          <a:p>
            <a:pPr lvl="1"/>
            <a:r>
              <a:rPr lang="pt-BR"/>
              <a:t>A alternativa para eliminar ciclos é quebrar um subsistema pertencente ao ciclo em dois ou mais. Uma outra solução é combinar dois ou mais subsistemas do ciclo em um único.</a:t>
            </a:r>
          </a:p>
          <a:p>
            <a:r>
              <a:rPr lang="pt-BR"/>
              <a:t>Uma classe deve ser definida em um único subsistema (embora possa ser utilizada em vários).</a:t>
            </a:r>
          </a:p>
          <a:p>
            <a:pPr lvl="1"/>
            <a:r>
              <a:rPr lang="pt-BR"/>
              <a:t>O subsistema que define a classe deve mostrar todas as propriedades da mesma.</a:t>
            </a:r>
          </a:p>
          <a:p>
            <a:pPr lvl="1"/>
            <a:r>
              <a:rPr lang="pt-BR"/>
              <a:t>Outros subsistemas que fazem referência a essa classe podem utilizar a notação simplificada da mesma.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1C6FD-4B1F-4CFC-88CF-44612B80B555}" type="slidenum">
              <a:rPr lang="pt-BR"/>
              <a:pPr/>
              <a:t>12</a:t>
            </a:fld>
            <a:endParaRPr lang="pt-BR"/>
          </a:p>
        </p:txBody>
      </p:sp>
      <p:sp>
        <p:nvSpPr>
          <p:cNvPr id="253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Camadas de software</a:t>
            </a:r>
            <a:endParaRPr lang="pt-BR"/>
          </a:p>
        </p:txBody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Dizemos que dois subsistemas interagem quando um precisa dos serviços do outro.</a:t>
            </a:r>
            <a:endParaRPr lang="en-US"/>
          </a:p>
          <a:p>
            <a:r>
              <a:rPr lang="pt-BR"/>
              <a:t>Há basicamente duas formas de interação entre subsistemas: </a:t>
            </a:r>
            <a:endParaRPr lang="en-US"/>
          </a:p>
          <a:p>
            <a:pPr lvl="1"/>
            <a:r>
              <a:rPr lang="pt-BR" b="1" i="1"/>
              <a:t>ponto a ponto</a:t>
            </a:r>
            <a:r>
              <a:rPr lang="en-US"/>
              <a:t>: na arquitetura ponto a ponto, a comunicação pode acontecer em duas vias. </a:t>
            </a:r>
            <a:r>
              <a:rPr lang="pt-BR"/>
              <a:t> </a:t>
            </a:r>
            <a:endParaRPr lang="en-US"/>
          </a:p>
          <a:p>
            <a:pPr lvl="1"/>
            <a:r>
              <a:rPr lang="pt-BR" b="1" i="1"/>
              <a:t>cliente-servidor</a:t>
            </a:r>
            <a:r>
              <a:rPr lang="en-US"/>
              <a:t>: há a comunicação somente em uma via entre dois subsistemas, do </a:t>
            </a:r>
            <a:r>
              <a:rPr lang="en-US" u="sng"/>
              <a:t>cliente</a:t>
            </a:r>
            <a:r>
              <a:rPr lang="en-US"/>
              <a:t> para o </a:t>
            </a:r>
            <a:r>
              <a:rPr lang="en-US" u="sng"/>
              <a:t>servidor</a:t>
            </a:r>
            <a:r>
              <a:rPr lang="en-US"/>
              <a:t>. Nessa arquitetura, chamamos de </a:t>
            </a:r>
            <a:r>
              <a:rPr lang="en-US" b="1" i="1" u="sng"/>
              <a:t>camadas</a:t>
            </a:r>
            <a:r>
              <a:rPr lang="en-US"/>
              <a:t> os subsistemas envolvidos. </a:t>
            </a:r>
          </a:p>
          <a:p>
            <a:r>
              <a:rPr lang="pt-BR"/>
              <a:t>Essas formas </a:t>
            </a:r>
            <a:r>
              <a:rPr lang="en-US"/>
              <a:t>de interação entre </a:t>
            </a:r>
            <a:r>
              <a:rPr lang="pt-BR"/>
              <a:t>subsistemas influenciam a </a:t>
            </a:r>
            <a:r>
              <a:rPr lang="en-US"/>
              <a:t>o modo </a:t>
            </a:r>
            <a:r>
              <a:rPr lang="pt-BR"/>
              <a:t>pel</a:t>
            </a:r>
            <a:r>
              <a:rPr lang="en-US"/>
              <a:t>o</a:t>
            </a:r>
            <a:r>
              <a:rPr lang="pt-BR"/>
              <a:t> qual </a:t>
            </a:r>
            <a:r>
              <a:rPr lang="en-US"/>
              <a:t>os </a:t>
            </a:r>
            <a:r>
              <a:rPr lang="pt-BR"/>
              <a:t>subsistemas são distribuídos fisicamente pelos nós de processamento.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2705DF-792E-4380-AE70-E46AC5DC9E27}" type="slidenum">
              <a:rPr lang="pt-BR"/>
              <a:pPr/>
              <a:t>13</a:t>
            </a:fld>
            <a:endParaRPr lang="pt-BR"/>
          </a:p>
        </p:txBody>
      </p:sp>
      <p:sp>
        <p:nvSpPr>
          <p:cNvPr id="2540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Camadas de software</a:t>
            </a:r>
            <a:endParaRPr lang="pt-BR"/>
          </a:p>
        </p:txBody>
      </p:sp>
      <p:sp>
        <p:nvSpPr>
          <p:cNvPr id="2540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Arquiteturas cliente-servidor e ponto a ponto</a:t>
            </a:r>
          </a:p>
        </p:txBody>
      </p:sp>
      <p:pic>
        <p:nvPicPr>
          <p:cNvPr id="2540548" name="Picture 1028" descr="E:\paps2a\Figs-2a edicao\jpg\Figura_11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76500"/>
            <a:ext cx="5638800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CF82AE-71B9-469E-9C67-9F925F6FD516}" type="slidenum">
              <a:rPr lang="pt-BR"/>
              <a:pPr/>
              <a:t>14</a:t>
            </a:fld>
            <a:endParaRPr lang="pt-BR"/>
          </a:p>
        </p:txBody>
      </p:sp>
      <p:sp>
        <p:nvSpPr>
          <p:cNvPr id="2541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Camadas de software</a:t>
            </a:r>
            <a:endParaRPr lang="pt-BR"/>
          </a:p>
        </p:txBody>
      </p:sp>
      <p:sp>
        <p:nvSpPr>
          <p:cNvPr id="2541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</a:t>
            </a:r>
            <a:r>
              <a:rPr lang="pt-BR">
                <a:latin typeface="Berkeley" charset="0"/>
                <a:cs typeface="Times New Roman" pitchFamily="18" charset="0"/>
              </a:rPr>
              <a:t>m SSOO projetado em camadas pode ter uma </a:t>
            </a:r>
            <a:r>
              <a:rPr lang="pt-BR" b="1" i="1">
                <a:latin typeface="Berkeley" charset="0"/>
                <a:cs typeface="Times New Roman" pitchFamily="18" charset="0"/>
              </a:rPr>
              <a:t>arquitetura aberta</a:t>
            </a:r>
            <a:r>
              <a:rPr lang="pt-BR">
                <a:latin typeface="Berkeley" charset="0"/>
                <a:cs typeface="Times New Roman" pitchFamily="18" charset="0"/>
              </a:rPr>
              <a:t> ou uma  </a:t>
            </a:r>
            <a:r>
              <a:rPr lang="pt-BR" b="1" i="1">
                <a:latin typeface="Berkeley" charset="0"/>
                <a:cs typeface="Times New Roman" pitchFamily="18" charset="0"/>
              </a:rPr>
              <a:t>arquitetura fechada</a:t>
            </a:r>
            <a:r>
              <a:rPr lang="pt-BR">
                <a:latin typeface="Berkeley" charset="0"/>
                <a:cs typeface="Times New Roman" pitchFamily="18" charset="0"/>
              </a:rPr>
              <a:t>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/>
            <a:r>
              <a:rPr lang="pt-BR">
                <a:latin typeface="Berkeley" charset="0"/>
                <a:cs typeface="Times New Roman" pitchFamily="18" charset="0"/>
              </a:rPr>
              <a:t>Em uma arquitetura fechada, um componente de uma camada de certo nível somente pode utilizar os serviços de componentes da sua própria camada ou da imediatamente inferior.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/>
            <a:r>
              <a:rPr lang="pt-BR">
                <a:latin typeface="Berkeley" charset="0"/>
                <a:cs typeface="Times New Roman" pitchFamily="18" charset="0"/>
              </a:rPr>
              <a:t>Em uma arquitetura aberta, uma camada em certo nível pode utilizar os serviços de qualquer camada inferior.</a:t>
            </a:r>
            <a:endParaRPr lang="en-US">
              <a:latin typeface="Berkeley" charset="0"/>
              <a:cs typeface="Times New Roman" pitchFamily="18" charset="0"/>
            </a:endParaRPr>
          </a:p>
          <a:p>
            <a:r>
              <a:rPr lang="pt-BR">
                <a:latin typeface="Berkeley" charset="0"/>
                <a:cs typeface="Times New Roman" pitchFamily="18" charset="0"/>
              </a:rPr>
              <a:t>Na maioria dos casos práticos, encontramos sistemas construídos através do uso de uma arquitetura aberta.</a:t>
            </a:r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350BE-3508-4BD9-AC67-58926F7F485C}" type="slidenum">
              <a:rPr lang="pt-BR"/>
              <a:pPr/>
              <a:t>15</a:t>
            </a:fld>
            <a:endParaRPr lang="pt-BR"/>
          </a:p>
        </p:txBody>
      </p:sp>
      <p:sp>
        <p:nvSpPr>
          <p:cNvPr id="254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Camadas de software</a:t>
            </a:r>
            <a:endParaRPr lang="pt-BR"/>
          </a:p>
        </p:txBody>
      </p:sp>
      <p:sp>
        <p:nvSpPr>
          <p:cNvPr id="254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latin typeface="Zurich Cn BT" charset="0"/>
                <a:cs typeface="Times New Roman" pitchFamily="18" charset="0"/>
              </a:rPr>
              <a:t>Arquiteturas abertas e fechadas</a:t>
            </a:r>
            <a:r>
              <a:rPr lang="pt-BR"/>
              <a:t> </a:t>
            </a:r>
          </a:p>
        </p:txBody>
      </p:sp>
      <p:pic>
        <p:nvPicPr>
          <p:cNvPr id="2542596" name="Picture 4" descr="E:\paps2a\Figs-2a edicao\jpg\Figura_11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6210300" cy="337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59A70-7CFF-41BF-A559-7FE7DF82938A}" type="slidenum">
              <a:rPr lang="pt-BR"/>
              <a:pPr/>
              <a:t>16</a:t>
            </a:fld>
            <a:endParaRPr lang="pt-BR"/>
          </a:p>
        </p:txBody>
      </p:sp>
      <p:sp>
        <p:nvSpPr>
          <p:cNvPr id="254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Divisão em camadas lógicas</a:t>
            </a:r>
          </a:p>
        </p:txBody>
      </p:sp>
      <p:sp>
        <p:nvSpPr>
          <p:cNvPr id="254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4525963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U</a:t>
            </a:r>
            <a:r>
              <a:rPr lang="pt-BR">
                <a:cs typeface="Times New Roman" pitchFamily="18" charset="0"/>
              </a:rPr>
              <a:t>ma divisão tipicamente encontrada  para as camadas lógicas de um SSOO é a que separa o sistema nas seguintes camadas: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pt-BR" b="1" i="1">
                <a:cs typeface="Times New Roman" pitchFamily="18" charset="0"/>
              </a:rPr>
              <a:t>apresentação</a:t>
            </a:r>
            <a:r>
              <a:rPr lang="pt-BR" i="1">
                <a:cs typeface="Times New Roman" pitchFamily="18" charset="0"/>
              </a:rPr>
              <a:t>, </a:t>
            </a:r>
            <a:r>
              <a:rPr lang="pt-BR" b="1" i="1">
                <a:cs typeface="Times New Roman" pitchFamily="18" charset="0"/>
              </a:rPr>
              <a:t>aplicação</a:t>
            </a:r>
            <a:r>
              <a:rPr lang="pt-BR" i="1">
                <a:cs typeface="Times New Roman" pitchFamily="18" charset="0"/>
              </a:rPr>
              <a:t>, </a:t>
            </a:r>
            <a:r>
              <a:rPr lang="pt-BR" b="1" i="1">
                <a:cs typeface="Times New Roman" pitchFamily="18" charset="0"/>
              </a:rPr>
              <a:t>domínio</a:t>
            </a:r>
            <a:r>
              <a:rPr lang="pt-BR">
                <a:cs typeface="Times New Roman" pitchFamily="18" charset="0"/>
              </a:rPr>
              <a:t> e </a:t>
            </a:r>
            <a:r>
              <a:rPr lang="pt-BR" b="1" i="1">
                <a:cs typeface="Times New Roman" pitchFamily="18" charset="0"/>
              </a:rPr>
              <a:t>serviços técnicos</a:t>
            </a:r>
            <a:r>
              <a:rPr lang="pt-BR">
                <a:cs typeface="Times New Roman" pitchFamily="18" charset="0"/>
              </a:rPr>
              <a:t>. </a:t>
            </a:r>
            <a:endParaRPr lang="en-US">
              <a:cs typeface="Times New Roman" pitchFamily="18" charset="0"/>
            </a:endParaRPr>
          </a:p>
          <a:p>
            <a:r>
              <a:rPr lang="pt-BR">
                <a:cs typeface="Times New Roman" pitchFamily="18" charset="0"/>
              </a:rPr>
              <a:t>Da esquerda para a direita, temos camadas cada vez mais genéricas. </a:t>
            </a:r>
            <a:endParaRPr lang="en-US">
              <a:cs typeface="Times New Roman" pitchFamily="18" charset="0"/>
            </a:endParaRPr>
          </a:p>
          <a:p>
            <a:r>
              <a:rPr lang="pt-BR">
                <a:cs typeface="Times New Roman" pitchFamily="18" charset="0"/>
              </a:rPr>
              <a:t>Também da esquerda para a direita, temos a ordem de dependência entre as camadas;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pt-BR">
                <a:cs typeface="Times New Roman" pitchFamily="18" charset="0"/>
              </a:rPr>
              <a:t>por exemplo a camada da apresentação depende (requisita serviços) da camada de aplicação, mas não o contrário. </a:t>
            </a:r>
            <a:endParaRPr lang="pt-BR"/>
          </a:p>
        </p:txBody>
      </p:sp>
      <p:pic>
        <p:nvPicPr>
          <p:cNvPr id="2543620" name="Picture 4" descr="E:\paps2a\Figs-2a edicao\jpg\Figura_11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981200"/>
            <a:ext cx="1657350" cy="3562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BA9C16-F200-4BB9-936F-BF266D4ADEF3}" type="slidenum">
              <a:rPr lang="pt-BR"/>
              <a:pPr/>
              <a:t>17</a:t>
            </a:fld>
            <a:endParaRPr lang="pt-BR"/>
          </a:p>
        </p:txBody>
      </p:sp>
      <p:sp>
        <p:nvSpPr>
          <p:cNvPr id="254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Princípio básico</a:t>
            </a:r>
          </a:p>
        </p:txBody>
      </p:sp>
      <p:sp>
        <p:nvSpPr>
          <p:cNvPr id="254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pt-BR"/>
              <a:t>rincípio básico</a:t>
            </a:r>
            <a:r>
              <a:rPr lang="en-US"/>
              <a:t>: </a:t>
            </a:r>
            <a:r>
              <a:rPr lang="pt-BR">
                <a:solidFill>
                  <a:srgbClr val="FF3300"/>
                </a:solidFill>
              </a:rPr>
              <a:t>camadas mais altas devem depender das camadas mais baixas</a:t>
            </a:r>
            <a:r>
              <a:rPr lang="en-US">
                <a:solidFill>
                  <a:srgbClr val="FF3300"/>
                </a:solidFill>
              </a:rPr>
              <a:t>,</a:t>
            </a:r>
            <a:r>
              <a:rPr lang="pt-BR">
                <a:solidFill>
                  <a:srgbClr val="FF3300"/>
                </a:solidFill>
              </a:rPr>
              <a:t> e não o contrário</a:t>
            </a:r>
            <a:r>
              <a:rPr lang="pt-BR"/>
              <a:t>. </a:t>
            </a:r>
            <a:endParaRPr lang="en-US"/>
          </a:p>
          <a:p>
            <a:pPr lvl="1"/>
            <a:r>
              <a:rPr lang="pt-BR"/>
              <a:t>Essa disposição ajuda a gerenciar a complexidade através da divisão do sistema em partes menos complexas que o todo.</a:t>
            </a:r>
            <a:endParaRPr lang="en-US"/>
          </a:p>
          <a:p>
            <a:pPr lvl="1"/>
            <a:r>
              <a:rPr lang="pt-BR"/>
              <a:t>Também incentiva o reuso, porque as camadas inferiores são projetadas para serem independentes das camadas superiores. </a:t>
            </a:r>
            <a:endParaRPr lang="en-US"/>
          </a:p>
          <a:p>
            <a:pPr lvl="1"/>
            <a:r>
              <a:rPr lang="en-US"/>
              <a:t>O</a:t>
            </a:r>
            <a:r>
              <a:rPr lang="pt-BR"/>
              <a:t> acoplamento entre camadas é mantido no nível mínimo possível.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/>
              <a:t>Uma mudança em uma camada mais baixa que não afete a sua interface não implicará em mudanças nas camadas mais altas.</a:t>
            </a:r>
          </a:p>
          <a:p>
            <a:pPr lvl="1">
              <a:lnSpc>
                <a:spcPct val="80000"/>
              </a:lnSpc>
            </a:pPr>
            <a:r>
              <a:rPr lang="pt-BR"/>
              <a:t>E vice-versa, uma mudança em uma camada mais alta que não implica na criação de um novo serviço em uma camada mais baixa não irá afetar estas últimas.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D0FAD3-6BA8-4ECB-8C35-B3A927EF907B}" type="slidenum">
              <a:rPr lang="pt-BR"/>
              <a:pPr/>
              <a:t>18</a:t>
            </a:fld>
            <a:endParaRPr lang="pt-BR"/>
          </a:p>
        </p:txBody>
      </p:sp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Partições</a:t>
            </a:r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>
                <a:latin typeface="Berkeley" charset="0"/>
                <a:cs typeface="Times New Roman" pitchFamily="18" charset="0"/>
              </a:rPr>
              <a:t>É importante notar que uma aplicação típica normalmente possui diversos subsistemas (ou pacotes) internamente a cada uma das camadas.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pt-BR">
                <a:latin typeface="Berkeley" charset="0"/>
                <a:cs typeface="Times New Roman" pitchFamily="18" charset="0"/>
              </a:rPr>
              <a:t>Por exemplo, em uma aplicação que forneça certo serviço que é acessível tanto por um usuário final, quando por outra aplicação (através de um serviço WEB), há duas camadas de aplicação, possivelmente fazendo acesso a mesma camada da aplicação.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algn="just"/>
            <a:r>
              <a:rPr lang="en-US">
                <a:latin typeface="Berkeley" charset="0"/>
                <a:cs typeface="Times New Roman" pitchFamily="18" charset="0"/>
              </a:rPr>
              <a:t>U</a:t>
            </a:r>
            <a:r>
              <a:rPr lang="pt-BR">
                <a:latin typeface="Berkeley" charset="0"/>
                <a:cs typeface="Times New Roman" pitchFamily="18" charset="0"/>
              </a:rPr>
              <a:t>ma certa camada pode ser dividida verticalmente no que costumamos chamar de </a:t>
            </a:r>
            <a:r>
              <a:rPr lang="pt-BR" b="1" i="1">
                <a:latin typeface="Berkeley" charset="0"/>
                <a:cs typeface="Times New Roman" pitchFamily="18" charset="0"/>
              </a:rPr>
              <a:t>partições</a:t>
            </a:r>
            <a:r>
              <a:rPr lang="pt-BR">
                <a:latin typeface="Berkeley" charset="0"/>
                <a:cs typeface="Times New Roman" pitchFamily="18" charset="0"/>
              </a:rPr>
              <a:t>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/>
            <a:r>
              <a:rPr lang="en-US">
                <a:latin typeface="Berkeley" charset="0"/>
                <a:cs typeface="Times New Roman" pitchFamily="18" charset="0"/>
              </a:rPr>
              <a:t>Por </a:t>
            </a:r>
            <a:r>
              <a:rPr lang="pt-BR">
                <a:latin typeface="Berkeley" charset="0"/>
                <a:cs typeface="Times New Roman" pitchFamily="18" charset="0"/>
              </a:rPr>
              <a:t>exemplo, </a:t>
            </a:r>
            <a:r>
              <a:rPr lang="en-US">
                <a:latin typeface="Berkeley" charset="0"/>
                <a:cs typeface="Times New Roman" pitchFamily="18" charset="0"/>
              </a:rPr>
              <a:t>em </a:t>
            </a:r>
            <a:r>
              <a:rPr lang="pt-BR">
                <a:latin typeface="Berkeley" charset="0"/>
                <a:cs typeface="Times New Roman" pitchFamily="18" charset="0"/>
              </a:rPr>
              <a:t>um sistema de vendas pela WEB, </a:t>
            </a:r>
            <a:r>
              <a:rPr lang="en-US">
                <a:latin typeface="Berkeley" charset="0"/>
                <a:cs typeface="Times New Roman" pitchFamily="18" charset="0"/>
              </a:rPr>
              <a:t>a </a:t>
            </a:r>
            <a:r>
              <a:rPr lang="pt-BR">
                <a:latin typeface="Berkeley" charset="0"/>
                <a:cs typeface="Times New Roman" pitchFamily="18" charset="0"/>
              </a:rPr>
              <a:t>camada de domínio </a:t>
            </a:r>
            <a:r>
              <a:rPr lang="en-US">
                <a:latin typeface="Berkeley" charset="0"/>
                <a:cs typeface="Times New Roman" pitchFamily="18" charset="0"/>
              </a:rPr>
              <a:t>pode ser </a:t>
            </a:r>
            <a:r>
              <a:rPr lang="pt-BR">
                <a:latin typeface="Berkeley" charset="0"/>
                <a:cs typeface="Times New Roman" pitchFamily="18" charset="0"/>
              </a:rPr>
              <a:t>decompost</a:t>
            </a:r>
            <a:r>
              <a:rPr lang="en-US">
                <a:latin typeface="Berkeley" charset="0"/>
                <a:cs typeface="Times New Roman" pitchFamily="18" charset="0"/>
              </a:rPr>
              <a:t>a</a:t>
            </a:r>
            <a:r>
              <a:rPr lang="pt-BR">
                <a:latin typeface="Berkeley" charset="0"/>
                <a:cs typeface="Times New Roman" pitchFamily="18" charset="0"/>
              </a:rPr>
              <a:t> nos </a:t>
            </a:r>
            <a:r>
              <a:rPr lang="en-US">
                <a:latin typeface="Berkeley" charset="0"/>
                <a:cs typeface="Times New Roman" pitchFamily="18" charset="0"/>
              </a:rPr>
              <a:t>seguintes </a:t>
            </a:r>
            <a:r>
              <a:rPr lang="pt-BR">
                <a:latin typeface="Berkeley" charset="0"/>
                <a:cs typeface="Times New Roman" pitchFamily="18" charset="0"/>
              </a:rPr>
              <a:t>subsistemas (partições): </a:t>
            </a:r>
            <a:r>
              <a:rPr lang="pt-BR">
                <a:latin typeface="LettrGoth12 BT"/>
                <a:cs typeface="Times New Roman" pitchFamily="18" charset="0"/>
              </a:rPr>
              <a:t>Clientes</a:t>
            </a:r>
            <a:r>
              <a:rPr lang="pt-BR">
                <a:latin typeface="Berkeley" charset="0"/>
                <a:cs typeface="Times New Roman" pitchFamily="18" charset="0"/>
              </a:rPr>
              <a:t>, </a:t>
            </a:r>
            <a:r>
              <a:rPr lang="pt-BR">
                <a:latin typeface="LettrGoth12 BT"/>
                <a:cs typeface="Times New Roman" pitchFamily="18" charset="0"/>
              </a:rPr>
              <a:t>Pedidos</a:t>
            </a:r>
            <a:r>
              <a:rPr lang="pt-BR">
                <a:latin typeface="Berkeley" charset="0"/>
                <a:cs typeface="Times New Roman" pitchFamily="18" charset="0"/>
              </a:rPr>
              <a:t> e </a:t>
            </a:r>
            <a:r>
              <a:rPr lang="pt-BR">
                <a:latin typeface="LettrGoth12 BT"/>
                <a:cs typeface="Times New Roman" pitchFamily="18" charset="0"/>
              </a:rPr>
              <a:t>Entregas</a:t>
            </a:r>
            <a:r>
              <a:rPr lang="pt-BR">
                <a:latin typeface="Berkeley" charset="0"/>
                <a:cs typeface="Times New Roman" pitchFamily="18" charset="0"/>
              </a:rPr>
              <a:t>.</a:t>
            </a:r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2AA1A6-2470-4756-BA1C-8B0F06D43086}" type="slidenum">
              <a:rPr lang="pt-BR"/>
              <a:pPr/>
              <a:t>19</a:t>
            </a:fld>
            <a:endParaRPr lang="pt-BR"/>
          </a:p>
        </p:txBody>
      </p:sp>
      <p:sp>
        <p:nvSpPr>
          <p:cNvPr id="254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Uso de padrões de projeto</a:t>
            </a:r>
          </a:p>
        </p:txBody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>
                <a:latin typeface="Berkeley" charset="0"/>
                <a:cs typeface="Times New Roman" pitchFamily="18" charset="0"/>
              </a:rPr>
              <a:t>Durante a definição da arquitetura lógica de um SSOO, o uso de </a:t>
            </a:r>
            <a:r>
              <a:rPr lang="pt-BR" b="1" i="1">
                <a:latin typeface="Berkeley" charset="0"/>
                <a:cs typeface="Times New Roman" pitchFamily="18" charset="0"/>
              </a:rPr>
              <a:t>padrões de projeto</a:t>
            </a:r>
            <a:r>
              <a:rPr lang="pt-BR">
                <a:latin typeface="Berkeley" charset="0"/>
                <a:cs typeface="Times New Roman" pitchFamily="18" charset="0"/>
              </a:rPr>
              <a:t> é comum.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en-US">
                <a:latin typeface="Berkeley" charset="0"/>
                <a:cs typeface="Times New Roman" pitchFamily="18" charset="0"/>
              </a:rPr>
              <a:t>P</a:t>
            </a:r>
            <a:r>
              <a:rPr lang="pt-BR">
                <a:latin typeface="Berkeley" charset="0"/>
                <a:cs typeface="Times New Roman" pitchFamily="18" charset="0"/>
              </a:rPr>
              <a:t>ara comunicação entre subsistemas, normalmente o padrão </a:t>
            </a:r>
            <a:r>
              <a:rPr lang="pt-BR" b="1" i="1">
                <a:latin typeface="Berkeley" charset="0"/>
                <a:cs typeface="Times New Roman" pitchFamily="18" charset="0"/>
              </a:rPr>
              <a:t>Façade</a:t>
            </a:r>
            <a:r>
              <a:rPr lang="pt-BR">
                <a:latin typeface="Berkeley" charset="0"/>
                <a:cs typeface="Times New Roman" pitchFamily="18" charset="0"/>
              </a:rPr>
              <a:t> é utilizado.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pt-BR">
                <a:latin typeface="Berkeley" charset="0"/>
                <a:cs typeface="Times New Roman" pitchFamily="18" charset="0"/>
              </a:rPr>
              <a:t>Para diminuir o acoplamento entre camadas (ou entre partições dentro de uma camada), o padrão </a:t>
            </a:r>
            <a:r>
              <a:rPr lang="pt-BR" b="1" i="1">
                <a:latin typeface="Berkeley" charset="0"/>
                <a:cs typeface="Times New Roman" pitchFamily="18" charset="0"/>
              </a:rPr>
              <a:t>Factory Method</a:t>
            </a:r>
            <a:r>
              <a:rPr lang="pt-BR">
                <a:latin typeface="Berkeley" charset="0"/>
                <a:cs typeface="Times New Roman" pitchFamily="18" charset="0"/>
              </a:rPr>
              <a:t> pode ser utilizado.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en-US">
                <a:latin typeface="Berkeley" charset="0"/>
                <a:cs typeface="Times New Roman" pitchFamily="18" charset="0"/>
              </a:rPr>
              <a:t>O</a:t>
            </a:r>
            <a:r>
              <a:rPr lang="pt-BR">
                <a:latin typeface="Berkeley" charset="0"/>
                <a:cs typeface="Times New Roman" pitchFamily="18" charset="0"/>
              </a:rPr>
              <a:t> padrão </a:t>
            </a:r>
            <a:r>
              <a:rPr lang="pt-BR" b="1" i="1">
                <a:latin typeface="Berkeley" charset="0"/>
                <a:cs typeface="Times New Roman" pitchFamily="18" charset="0"/>
              </a:rPr>
              <a:t>Observer</a:t>
            </a:r>
            <a:r>
              <a:rPr lang="pt-BR">
                <a:latin typeface="Berkeley" charset="0"/>
                <a:cs typeface="Times New Roman" pitchFamily="18" charset="0"/>
              </a:rPr>
              <a:t> também pode ser utilizado quando uma camada em certo nível precisa ser comunicar com uma camada de um nível superior.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2"/>
            <a:r>
              <a:rPr lang="en-US">
                <a:latin typeface="Berkeley" charset="0"/>
                <a:cs typeface="Times New Roman" pitchFamily="18" charset="0"/>
              </a:rPr>
              <a:t>O </a:t>
            </a:r>
            <a:r>
              <a:rPr lang="pt-BR">
                <a:latin typeface="Berkeley" charset="0"/>
                <a:cs typeface="Times New Roman" pitchFamily="18" charset="0"/>
              </a:rPr>
              <a:t>componente da camada inferior representa o </a:t>
            </a:r>
            <a:r>
              <a:rPr lang="pt-BR" u="sng">
                <a:latin typeface="Berkeley" charset="0"/>
                <a:cs typeface="Times New Roman" pitchFamily="18" charset="0"/>
              </a:rPr>
              <a:t>sujeito</a:t>
            </a:r>
            <a:r>
              <a:rPr lang="pt-BR">
                <a:latin typeface="Berkeley" charset="0"/>
                <a:cs typeface="Times New Roman" pitchFamily="18" charset="0"/>
              </a:rPr>
              <a:t>, enquanto o componente da camada superior representa o </a:t>
            </a:r>
            <a:r>
              <a:rPr lang="pt-BR" u="sng">
                <a:latin typeface="Berkeley" charset="0"/>
                <a:cs typeface="Times New Roman" pitchFamily="18" charset="0"/>
              </a:rPr>
              <a:t>ob</a:t>
            </a:r>
            <a:r>
              <a:rPr lang="en-US" u="sng">
                <a:latin typeface="Berkeley" charset="0"/>
                <a:cs typeface="Times New Roman" pitchFamily="18" charset="0"/>
              </a:rPr>
              <a:t>s</a:t>
            </a:r>
            <a:r>
              <a:rPr lang="pt-BR" u="sng">
                <a:latin typeface="Berkeley" charset="0"/>
                <a:cs typeface="Times New Roman" pitchFamily="18" charset="0"/>
              </a:rPr>
              <a:t>ervador</a:t>
            </a:r>
            <a:r>
              <a:rPr lang="pt-BR">
                <a:latin typeface="Berkeley" charset="0"/>
                <a:cs typeface="Times New Roman" pitchFamily="18" charset="0"/>
              </a:rPr>
              <a:t>. O </a:t>
            </a:r>
            <a:r>
              <a:rPr lang="en-US">
                <a:latin typeface="Berkeley" charset="0"/>
                <a:cs typeface="Times New Roman" pitchFamily="18" charset="0"/>
              </a:rPr>
              <a:t>sujeito </a:t>
            </a:r>
            <a:r>
              <a:rPr lang="pt-BR">
                <a:latin typeface="Berkeley" charset="0"/>
                <a:cs typeface="Times New Roman" pitchFamily="18" charset="0"/>
              </a:rPr>
              <a:t>não precisa ter conhecimento da classe específica do observador.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sz="3200"/>
              <a:t>Capítulo</a:t>
            </a:r>
            <a:r>
              <a:rPr lang="en-US" sz="3200"/>
              <a:t> 11</a:t>
            </a:r>
            <a:r>
              <a:rPr lang="sv-SE"/>
              <a:t> </a:t>
            </a:r>
            <a:br>
              <a:rPr lang="sv-SE"/>
            </a:br>
            <a:r>
              <a:rPr lang="sv-SE"/>
              <a:t>Arquitetura d</a:t>
            </a:r>
            <a:r>
              <a:rPr lang="pt-BR"/>
              <a:t>o </a:t>
            </a:r>
            <a:r>
              <a:rPr lang="en-US"/>
              <a:t>s</a:t>
            </a:r>
            <a:r>
              <a:rPr lang="pt-BR"/>
              <a:t>istema</a:t>
            </a:r>
            <a:endParaRPr lang="en-US" sz="3200"/>
          </a:p>
        </p:txBody>
      </p:sp>
      <p:sp>
        <p:nvSpPr>
          <p:cNvPr id="2455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pPr algn="l"/>
            <a:r>
              <a:rPr lang="pt-PT" sz="1800" i="1"/>
              <a:t>Nada que é visto, é visto de uma vez e por completo. </a:t>
            </a:r>
          </a:p>
          <a:p>
            <a:pPr algn="r"/>
            <a:r>
              <a:rPr lang="pt-PT" sz="1800"/>
              <a:t>--EUCLIDES</a:t>
            </a:r>
            <a:endParaRPr lang="pt-B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11.2 Implantação física</a:t>
            </a:r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54874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54874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1E3FF4-F3AA-411F-B7E9-678930FA0C92}" type="slidenum">
              <a:rPr lang="pt-BR"/>
              <a:pPr/>
              <a:t>21</a:t>
            </a:fld>
            <a:endParaRPr lang="pt-BR"/>
          </a:p>
        </p:txBody>
      </p:sp>
      <p:sp>
        <p:nvSpPr>
          <p:cNvPr id="250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</a:t>
            </a:r>
            <a:r>
              <a:rPr lang="en-US"/>
              <a:t>de implantação</a:t>
            </a:r>
            <a:endParaRPr lang="pt-BR"/>
          </a:p>
        </p:txBody>
      </p:sp>
      <p:sp>
        <p:nvSpPr>
          <p:cNvPr id="250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Representa a disposição física do sistema de software pelo hardware disponível. </a:t>
            </a:r>
          </a:p>
          <a:p>
            <a:pPr>
              <a:lnSpc>
                <a:spcPct val="80000"/>
              </a:lnSpc>
            </a:pPr>
            <a:r>
              <a:rPr lang="pt-BR"/>
              <a:t>A divisão de um sistema em camadas é independente da sua disposição física.</a:t>
            </a:r>
          </a:p>
          <a:p>
            <a:pPr lvl="1">
              <a:lnSpc>
                <a:spcPct val="80000"/>
              </a:lnSpc>
            </a:pPr>
            <a:r>
              <a:rPr lang="pt-BR"/>
              <a:t>As camadas de software podem estar fisicamente localizadas em uma única máquina, ou podem estar distribuídas por diversos processadores.</a:t>
            </a:r>
          </a:p>
          <a:p>
            <a:pPr lvl="1">
              <a:lnSpc>
                <a:spcPct val="80000"/>
              </a:lnSpc>
            </a:pPr>
            <a:r>
              <a:rPr lang="pt-BR"/>
              <a:t>Alternativamente, essas camadas podem estar distribuídas fisicamente em vários processadores. (Por exemplo, quando a camada da lógica do negócio é dividida em duas ou mais máquinas.)</a:t>
            </a:r>
            <a:endParaRPr lang="en-US"/>
          </a:p>
          <a:p>
            <a:pPr>
              <a:lnSpc>
                <a:spcPct val="80000"/>
              </a:lnSpc>
            </a:pPr>
            <a:r>
              <a:rPr lang="pt-BR"/>
              <a:t>O modelo que representa a arquitetura física é denominado </a:t>
            </a:r>
            <a:r>
              <a:rPr lang="pt-BR" b="1" i="1"/>
              <a:t>modelo de implementação</a:t>
            </a:r>
            <a:r>
              <a:rPr lang="pt-BR"/>
              <a:t> ou </a:t>
            </a:r>
            <a:r>
              <a:rPr lang="pt-BR" b="1" i="1"/>
              <a:t>modelo da arquitetura física</a:t>
            </a:r>
            <a:r>
              <a:rPr lang="pt-BR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4817A8-656D-4C09-B5D4-220E8BA3F299}" type="slidenum">
              <a:rPr lang="pt-BR"/>
              <a:pPr/>
              <a:t>22</a:t>
            </a:fld>
            <a:endParaRPr lang="pt-BR"/>
          </a:p>
        </p:txBody>
      </p:sp>
      <p:sp>
        <p:nvSpPr>
          <p:cNvPr id="255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</a:t>
            </a:r>
            <a:r>
              <a:rPr lang="en-US"/>
              <a:t>de implantação</a:t>
            </a:r>
            <a:endParaRPr lang="pt-BR"/>
          </a:p>
        </p:txBody>
      </p:sp>
      <p:sp>
        <p:nvSpPr>
          <p:cNvPr id="255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arquitetura de implantação diz respeito à disposição dos subsistemas de um SSOO pelos nós de processamento disponíveis. </a:t>
            </a:r>
            <a:endParaRPr lang="en-US"/>
          </a:p>
          <a:p>
            <a:r>
              <a:rPr lang="pt-BR"/>
              <a:t>Para sistemas simples, a arquitetura de implantação não tem tanta importância.</a:t>
            </a:r>
            <a:endParaRPr lang="en-US"/>
          </a:p>
          <a:p>
            <a:r>
              <a:rPr lang="pt-BR"/>
              <a:t>No entanto, na modelagem de sistemas complexos, é fundamental conhecer quais são os componentes físicos do sistema, quais são as interdependências entre eles e de que forma as camadas lógicas do sistema são dispostas por esses componentes.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63D14-F034-4746-844F-F152CA897361}" type="slidenum">
              <a:rPr lang="pt-BR"/>
              <a:pPr/>
              <a:t>23</a:t>
            </a:fld>
            <a:endParaRPr lang="pt-BR"/>
          </a:p>
        </p:txBody>
      </p:sp>
      <p:sp>
        <p:nvSpPr>
          <p:cNvPr id="2553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Alocação de camadas</a:t>
            </a:r>
            <a:endParaRPr lang="pt-BR"/>
          </a:p>
        </p:txBody>
      </p:sp>
      <p:sp>
        <p:nvSpPr>
          <p:cNvPr id="2553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erkeley" charset="0"/>
                <a:cs typeface="Arial" pitchFamily="34" charset="0"/>
              </a:rPr>
              <a:t>Em </a:t>
            </a:r>
            <a:r>
              <a:rPr lang="pt-BR">
                <a:latin typeface="Berkeley" charset="0"/>
                <a:cs typeface="Arial" pitchFamily="34" charset="0"/>
              </a:rPr>
              <a:t>um sistema construído segundo a arquitetura a cliente-servidor, é comum utilizar as definições das camadas lógicas como um guia para a alocação física dos subsistemas.</a:t>
            </a:r>
            <a:endParaRPr lang="en-US">
              <a:latin typeface="Berkeley" charset="0"/>
              <a:cs typeface="Arial" pitchFamily="34" charset="0"/>
            </a:endParaRPr>
          </a:p>
          <a:p>
            <a:r>
              <a:rPr lang="pt-BR">
                <a:latin typeface="Berkeley" charset="0"/>
                <a:cs typeface="Arial" pitchFamily="34" charset="0"/>
              </a:rPr>
              <a:t>Sendo assim, a cada nó de processamento são alocadas uma ou mais camadas lógicas.</a:t>
            </a:r>
            <a:endParaRPr lang="en-US">
              <a:latin typeface="Berkeley" charset="0"/>
              <a:cs typeface="Arial" pitchFamily="34" charset="0"/>
            </a:endParaRPr>
          </a:p>
          <a:p>
            <a:r>
              <a:rPr lang="pt-BR">
                <a:latin typeface="Berkeley" charset="0"/>
                <a:cs typeface="Arial" pitchFamily="34" charset="0"/>
              </a:rPr>
              <a:t>Note que</a:t>
            </a:r>
            <a:r>
              <a:rPr lang="en-US">
                <a:latin typeface="Berkeley" charset="0"/>
                <a:cs typeface="Arial" pitchFamily="34" charset="0"/>
              </a:rPr>
              <a:t> </a:t>
            </a:r>
            <a:r>
              <a:rPr lang="pt-BR">
                <a:latin typeface="Berkeley" charset="0"/>
                <a:cs typeface="Arial" pitchFamily="34" charset="0"/>
              </a:rPr>
              <a:t>o termo </a:t>
            </a:r>
            <a:r>
              <a:rPr lang="pt-BR" i="1">
                <a:latin typeface="Berkeley" charset="0"/>
                <a:cs typeface="Arial" pitchFamily="34" charset="0"/>
              </a:rPr>
              <a:t>camada</a:t>
            </a:r>
            <a:r>
              <a:rPr lang="pt-BR">
                <a:latin typeface="Berkeley" charset="0"/>
                <a:cs typeface="Arial" pitchFamily="34" charset="0"/>
              </a:rPr>
              <a:t> é </a:t>
            </a:r>
            <a:r>
              <a:rPr lang="en-US">
                <a:latin typeface="Berkeley" charset="0"/>
                <a:cs typeface="Arial" pitchFamily="34" charset="0"/>
              </a:rPr>
              <a:t>normalmente </a:t>
            </a:r>
            <a:r>
              <a:rPr lang="pt-BR">
                <a:latin typeface="Berkeley" charset="0"/>
                <a:cs typeface="Arial" pitchFamily="34" charset="0"/>
              </a:rPr>
              <a:t>utilizado com dois sentidos diferentes: </a:t>
            </a:r>
            <a:endParaRPr lang="en-US">
              <a:latin typeface="Berkeley" charset="0"/>
              <a:cs typeface="Arial" pitchFamily="34" charset="0"/>
            </a:endParaRPr>
          </a:p>
          <a:p>
            <a:pPr lvl="1"/>
            <a:r>
              <a:rPr lang="pt-BR">
                <a:latin typeface="Berkeley" charset="0"/>
                <a:cs typeface="Arial" pitchFamily="34" charset="0"/>
              </a:rPr>
              <a:t>para significar uma camada lógica </a:t>
            </a:r>
            <a:r>
              <a:rPr lang="en-US">
                <a:latin typeface="Berkeley" charset="0"/>
                <a:cs typeface="Arial" pitchFamily="34" charset="0"/>
              </a:rPr>
              <a:t>(</a:t>
            </a:r>
            <a:r>
              <a:rPr lang="pt-BR" i="1">
                <a:latin typeface="Berkeley" charset="0"/>
                <a:cs typeface="Arial" pitchFamily="34" charset="0"/>
              </a:rPr>
              <a:t>layer</a:t>
            </a:r>
            <a:r>
              <a:rPr lang="en-US">
                <a:latin typeface="Berkeley" charset="0"/>
                <a:cs typeface="Arial" pitchFamily="34" charset="0"/>
              </a:rPr>
              <a:t>)</a:t>
            </a:r>
          </a:p>
          <a:p>
            <a:pPr lvl="1"/>
            <a:r>
              <a:rPr lang="pt-BR">
                <a:latin typeface="Berkeley" charset="0"/>
                <a:cs typeface="Arial" pitchFamily="34" charset="0"/>
              </a:rPr>
              <a:t>e para significar uma camada física, esta última normalmente associada a um nó de processamento</a:t>
            </a:r>
            <a:r>
              <a:rPr lang="en-US">
                <a:latin typeface="Berkeley" charset="0"/>
                <a:cs typeface="Arial" pitchFamily="34" charset="0"/>
              </a:rPr>
              <a:t> (</a:t>
            </a:r>
            <a:r>
              <a:rPr lang="pt-BR" i="1">
                <a:latin typeface="Berkeley" charset="0"/>
                <a:cs typeface="Arial" pitchFamily="34" charset="0"/>
              </a:rPr>
              <a:t>tier</a:t>
            </a:r>
            <a:r>
              <a:rPr lang="en-US">
                <a:latin typeface="Berkeley" charset="0"/>
                <a:cs typeface="Arial" pitchFamily="34" charset="0"/>
              </a:rPr>
              <a:t>)</a:t>
            </a:r>
            <a:r>
              <a:rPr lang="pt-BR">
                <a:latin typeface="Berkeley" charset="0"/>
                <a:cs typeface="Arial" pitchFamily="34" charset="0"/>
              </a:rPr>
              <a:t>. </a:t>
            </a:r>
            <a:endParaRPr lang="en-US">
              <a:latin typeface="Berkeley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18C37D-F86B-48C7-8894-20EC2C6B24EE}" type="slidenum">
              <a:rPr lang="pt-BR"/>
              <a:pPr/>
              <a:t>24</a:t>
            </a:fld>
            <a:endParaRPr lang="pt-BR"/>
          </a:p>
        </p:txBody>
      </p:sp>
      <p:sp>
        <p:nvSpPr>
          <p:cNvPr id="255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5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>
                <a:latin typeface="Berkeley" charset="0"/>
                <a:cs typeface="Arial" pitchFamily="34" charset="0"/>
              </a:rPr>
              <a:t>Vantagens</a:t>
            </a:r>
            <a:r>
              <a:rPr lang="en-US">
                <a:latin typeface="Berkeley" charset="0"/>
                <a:cs typeface="Arial" pitchFamily="34" charset="0"/>
              </a:rPr>
              <a:t> da</a:t>
            </a:r>
            <a:r>
              <a:rPr lang="pt-BR">
                <a:latin typeface="Berkeley" charset="0"/>
                <a:cs typeface="Arial" pitchFamily="34" charset="0"/>
              </a:rPr>
              <a:t> alocação das camadas lógicas a diferentes nós de processamento</a:t>
            </a:r>
            <a:r>
              <a:rPr lang="en-US">
                <a:latin typeface="Berkeley" charset="0"/>
                <a:cs typeface="Arial" pitchFamily="34" charset="0"/>
              </a:rPr>
              <a:t>:</a:t>
            </a:r>
            <a:r>
              <a:rPr lang="pt-BR">
                <a:latin typeface="Berkeley" charset="0"/>
                <a:cs typeface="Arial" pitchFamily="34" charset="0"/>
              </a:rPr>
              <a:t> </a:t>
            </a:r>
            <a:endParaRPr lang="en-US">
              <a:latin typeface="Berkeley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Berkeley" charset="0"/>
                <a:cs typeface="Arial" pitchFamily="34" charset="0"/>
              </a:rPr>
              <a:t>A</a:t>
            </a:r>
            <a:r>
              <a:rPr lang="pt-BR">
                <a:latin typeface="Berkeley" charset="0"/>
                <a:cs typeface="Arial" pitchFamily="34" charset="0"/>
              </a:rPr>
              <a:t> divisão dos objetos permite um maior grau de manutenção e reutilização, porque sistemas de software construídos em camadas podem ser mais facilmente estendidos. </a:t>
            </a:r>
            <a:endParaRPr lang="en-US">
              <a:latin typeface="Berkeley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Berkeley" charset="0"/>
                <a:cs typeface="Arial" pitchFamily="34" charset="0"/>
              </a:rPr>
              <a:t>S</a:t>
            </a:r>
            <a:r>
              <a:rPr lang="pt-BR">
                <a:latin typeface="Berkeley" charset="0"/>
                <a:cs typeface="Arial" pitchFamily="34" charset="0"/>
              </a:rPr>
              <a:t>istemas em camadas também são mais adaptáveis a uma quantidade maior de usuários. </a:t>
            </a:r>
            <a:endParaRPr lang="en-US">
              <a:latin typeface="Berkeley" charset="0"/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Berkeley" charset="0"/>
                <a:cs typeface="Arial" pitchFamily="34" charset="0"/>
              </a:rPr>
              <a:t>S</a:t>
            </a:r>
            <a:r>
              <a:rPr lang="pt-BR">
                <a:latin typeface="Berkeley" charset="0"/>
                <a:cs typeface="Arial" pitchFamily="34" charset="0"/>
              </a:rPr>
              <a:t>ervidores mais potentes podem ser acrescentados para compensar um eventual crescimento no número de usuários do sistema. </a:t>
            </a:r>
            <a:endParaRPr lang="en-US">
              <a:latin typeface="Berkeley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>
                <a:latin typeface="Berkeley" charset="0"/>
                <a:cs typeface="Arial" pitchFamily="34" charset="0"/>
              </a:rPr>
              <a:t>No entanto, a divisão do sistema em camadas apresenta a desvantagem de </a:t>
            </a:r>
            <a:r>
              <a:rPr lang="pt-BR" i="1">
                <a:latin typeface="Berkeley" charset="0"/>
                <a:cs typeface="Arial" pitchFamily="34" charset="0"/>
              </a:rPr>
              <a:t>potencialmente</a:t>
            </a:r>
            <a:r>
              <a:rPr lang="pt-BR">
                <a:latin typeface="Berkeley" charset="0"/>
                <a:cs typeface="Arial" pitchFamily="34" charset="0"/>
              </a:rPr>
              <a:t> diminuir o desempenho do mesmo</a:t>
            </a:r>
            <a:r>
              <a:rPr lang="en-US">
                <a:latin typeface="Berkeley" charset="0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pt-BR">
                <a:latin typeface="Berkeley" charset="0"/>
                <a:cs typeface="Arial" pitchFamily="34" charset="0"/>
              </a:rPr>
              <a:t>a cada camada, as representações dos objetos sofrem modificações, e essas modificações levam tempo para serem realizadas.</a:t>
            </a:r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F4587-358B-4608-B518-F40A253F111D}" type="slidenum">
              <a:rPr lang="pt-BR"/>
              <a:pPr/>
              <a:t>25</a:t>
            </a:fld>
            <a:endParaRPr lang="pt-BR"/>
          </a:p>
        </p:txBody>
      </p:sp>
      <p:sp>
        <p:nvSpPr>
          <p:cNvPr id="255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em duas camadas</a:t>
            </a:r>
          </a:p>
        </p:txBody>
      </p:sp>
      <p:sp>
        <p:nvSpPr>
          <p:cNvPr id="255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</a:t>
            </a:r>
            <a:r>
              <a:rPr lang="pt-BR"/>
              <a:t>m SSOO que divide a interação com o usuário e o acesso aos dados em dois subsistemas é denominado sistema cliente-servidor em duas camadas.</a:t>
            </a:r>
            <a:endParaRPr lang="en-US"/>
          </a:p>
          <a:p>
            <a:r>
              <a:rPr lang="pt-BR"/>
              <a:t>A construção de sistemas em duas camadas é vantajosa quando o número de clientes não é tão grande (por exemplo, uma centena de clientes interagindo com o servidor através de uma rede local). </a:t>
            </a:r>
            <a:endParaRPr lang="en-US"/>
          </a:p>
          <a:p>
            <a:r>
              <a:rPr lang="pt-BR"/>
              <a:t>No entanto, </a:t>
            </a:r>
            <a:r>
              <a:rPr lang="en-US"/>
              <a:t>o surgimento da a </a:t>
            </a:r>
            <a:r>
              <a:rPr lang="pt-BR"/>
              <a:t>Internet</a:t>
            </a:r>
            <a:r>
              <a:rPr lang="en-US"/>
              <a:t> </a:t>
            </a:r>
            <a:r>
              <a:rPr lang="pt-BR"/>
              <a:t>causou problemas em relação à estratégia cliente-servidor em duas camadas.</a:t>
            </a:r>
            <a:endParaRPr lang="en-US"/>
          </a:p>
          <a:p>
            <a:pPr lvl="1"/>
            <a:r>
              <a:rPr lang="pt-BR"/>
              <a:t>Isso porque a idéia básica da Internet é permitir o acesso a variados recursos através de um programa navegador (browser).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8FCC6-613E-417B-A442-CC2F362DAF53}" type="slidenum">
              <a:rPr lang="pt-BR"/>
              <a:pPr/>
              <a:t>26</a:t>
            </a:fld>
            <a:endParaRPr lang="pt-BR"/>
          </a:p>
        </p:txBody>
      </p:sp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em três camadas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4525963"/>
          </a:xfrm>
        </p:spPr>
        <p:txBody>
          <a:bodyPr/>
          <a:lstStyle/>
          <a:p>
            <a:r>
              <a:rPr lang="pt-BR"/>
              <a:t>A solução encontrada para o problema da arquitetura em duas camadas foi simplesmente dividir o sistemas em mais camadas de software.</a:t>
            </a:r>
            <a:endParaRPr lang="en-US"/>
          </a:p>
          <a:p>
            <a:pPr lvl="1"/>
            <a:r>
              <a:rPr lang="pt-BR"/>
              <a:t>Sistemas construídos segundo essa estratégia </a:t>
            </a:r>
            <a:r>
              <a:rPr lang="en-US"/>
              <a:t>são </a:t>
            </a:r>
            <a:r>
              <a:rPr lang="pt-BR"/>
              <a:t>denominados sistemas cliente-servidor em três camadas ou sistemas cliente-servidor em quatro camadas.</a:t>
            </a:r>
            <a:endParaRPr lang="en-US"/>
          </a:p>
          <a:p>
            <a:r>
              <a:rPr lang="pt-BR"/>
              <a:t>Entretanto, a idéia básica original permanece: dividir o processamento do sistema em diversos nós. </a:t>
            </a:r>
            <a:endParaRPr lang="en-US"/>
          </a:p>
          <a:p>
            <a:pPr lvl="1"/>
            <a:r>
              <a:rPr lang="pt-BR"/>
              <a:t>Em particular, uma disposicão bastante popular, principalmente em aplicações para a WEB, é a arquitetura </a:t>
            </a:r>
            <a:r>
              <a:rPr lang="pt-BR">
                <a:solidFill>
                  <a:srgbClr val="FF3300"/>
                </a:solidFill>
              </a:rPr>
              <a:t>cliente-servidor em três camadas</a:t>
            </a:r>
            <a:r>
              <a:rPr lang="pt-BR"/>
              <a:t>…</a:t>
            </a:r>
          </a:p>
        </p:txBody>
      </p:sp>
      <p:pic>
        <p:nvPicPr>
          <p:cNvPr id="2556932" name="Picture 4" descr="E:\paps2a\Figs-2a edicao\jpg\Figura_11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905000"/>
            <a:ext cx="1338263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13CF2-F906-48D1-861E-E9DBE1DA5B11}" type="slidenum">
              <a:rPr lang="pt-BR"/>
              <a:pPr/>
              <a:t>27</a:t>
            </a:fld>
            <a:endParaRPr lang="pt-BR"/>
          </a:p>
        </p:txBody>
      </p:sp>
      <p:sp>
        <p:nvSpPr>
          <p:cNvPr id="256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em três camadas</a:t>
            </a:r>
          </a:p>
        </p:txBody>
      </p:sp>
      <p:sp>
        <p:nvSpPr>
          <p:cNvPr id="256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erkeley" charset="0"/>
                <a:cs typeface="Times New Roman" pitchFamily="18" charset="0"/>
              </a:rPr>
              <a:t>Na arquitetura</a:t>
            </a:r>
            <a:r>
              <a:rPr lang="pt-BR"/>
              <a:t> cliente-servidor em três camadas</a:t>
            </a:r>
            <a:r>
              <a:rPr lang="en-US"/>
              <a:t>:</a:t>
            </a:r>
            <a:r>
              <a:rPr lang="en-US">
                <a:latin typeface="Berkeley" charset="0"/>
                <a:cs typeface="Times New Roman" pitchFamily="18" charset="0"/>
              </a:rPr>
              <a:t> </a:t>
            </a:r>
          </a:p>
          <a:p>
            <a:pPr lvl="1"/>
            <a:r>
              <a:rPr lang="en-US">
                <a:latin typeface="Berkeley" charset="0"/>
                <a:cs typeface="Times New Roman" pitchFamily="18" charset="0"/>
              </a:rPr>
              <a:t>A camada lógica de apresentação fica em um nó de processamento (conhecido como </a:t>
            </a:r>
            <a:r>
              <a:rPr lang="en-US" i="1" u="sng">
                <a:latin typeface="Berkeley" charset="0"/>
                <a:cs typeface="Times New Roman" pitchFamily="18" charset="0"/>
              </a:rPr>
              <a:t>presentation tier</a:t>
            </a:r>
            <a:r>
              <a:rPr lang="en-US">
                <a:latin typeface="Berkeley" charset="0"/>
                <a:cs typeface="Times New Roman" pitchFamily="18" charset="0"/>
              </a:rPr>
              <a:t>)</a:t>
            </a:r>
          </a:p>
          <a:p>
            <a:pPr lvl="1"/>
            <a:r>
              <a:rPr lang="pt-BR">
                <a:latin typeface="Berkeley" charset="0"/>
                <a:cs typeface="Times New Roman" pitchFamily="18" charset="0"/>
              </a:rPr>
              <a:t>As camadas lógicas da aplicação e do domínio ficam juntas em outro nó (camada física denominada </a:t>
            </a:r>
            <a:r>
              <a:rPr lang="pt-BR" i="1" u="sng">
                <a:latin typeface="Berkeley" charset="0"/>
                <a:cs typeface="Times New Roman" pitchFamily="18" charset="0"/>
              </a:rPr>
              <a:t>middle tier</a:t>
            </a:r>
            <a:r>
              <a:rPr lang="pt-BR">
                <a:latin typeface="Berkeley" charset="0"/>
                <a:cs typeface="Times New Roman" pitchFamily="18" charset="0"/>
              </a:rPr>
              <a:t>).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2"/>
            <a:r>
              <a:rPr lang="en-US">
                <a:latin typeface="Berkeley" charset="0"/>
                <a:cs typeface="Times New Roman" pitchFamily="18" charset="0"/>
              </a:rPr>
              <a:t>A </a:t>
            </a:r>
            <a:r>
              <a:rPr lang="pt-BR">
                <a:latin typeface="Berkeley" charset="0"/>
                <a:cs typeface="Times New Roman" pitchFamily="18" charset="0"/>
              </a:rPr>
              <a:t>camada </a:t>
            </a:r>
            <a:r>
              <a:rPr lang="en-US">
                <a:latin typeface="Berkeley" charset="0"/>
                <a:cs typeface="Times New Roman" pitchFamily="18" charset="0"/>
              </a:rPr>
              <a:t>física </a:t>
            </a:r>
            <a:r>
              <a:rPr lang="pt-BR">
                <a:latin typeface="Berkeley" charset="0"/>
                <a:cs typeface="Times New Roman" pitchFamily="18" charset="0"/>
              </a:rPr>
              <a:t>do meio </a:t>
            </a:r>
            <a:r>
              <a:rPr lang="en-US">
                <a:latin typeface="Berkeley" charset="0"/>
                <a:cs typeface="Times New Roman" pitchFamily="18" charset="0"/>
              </a:rPr>
              <a:t>corresponde </a:t>
            </a:r>
            <a:r>
              <a:rPr lang="pt-BR">
                <a:latin typeface="Berkeley" charset="0"/>
                <a:cs typeface="Times New Roman" pitchFamily="18" charset="0"/>
              </a:rPr>
              <a:t>ao </a:t>
            </a:r>
            <a:r>
              <a:rPr lang="pt-BR" b="1" i="1">
                <a:latin typeface="Berkeley" charset="0"/>
                <a:cs typeface="Times New Roman" pitchFamily="18" charset="0"/>
              </a:rPr>
              <a:t>servidor da aplicação</a:t>
            </a:r>
            <a:r>
              <a:rPr lang="pt-BR">
                <a:latin typeface="Berkeley" charset="0"/>
                <a:cs typeface="Times New Roman" pitchFamily="18" charset="0"/>
              </a:rPr>
              <a:t>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2"/>
            <a:r>
              <a:rPr lang="pt-BR">
                <a:latin typeface="Berkeley" charset="0"/>
                <a:cs typeface="Times New Roman" pitchFamily="18" charset="0"/>
              </a:rPr>
              <a:t>A camada de apresentação requisita serviços </a:t>
            </a:r>
            <a:r>
              <a:rPr lang="en-US">
                <a:latin typeface="Berkeley" charset="0"/>
                <a:cs typeface="Times New Roman" pitchFamily="18" charset="0"/>
              </a:rPr>
              <a:t>a</a:t>
            </a:r>
            <a:r>
              <a:rPr lang="pt-BR">
                <a:latin typeface="Berkeley" charset="0"/>
                <a:cs typeface="Times New Roman" pitchFamily="18" charset="0"/>
              </a:rPr>
              <a:t>o servidor da aplicação.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2"/>
            <a:r>
              <a:rPr lang="en-US">
                <a:latin typeface="Berkeley" charset="0"/>
                <a:cs typeface="Times New Roman" pitchFamily="18" charset="0"/>
              </a:rPr>
              <a:t>É também </a:t>
            </a:r>
            <a:r>
              <a:rPr lang="pt-BR">
                <a:latin typeface="Berkeley" charset="0"/>
                <a:cs typeface="Times New Roman" pitchFamily="18" charset="0"/>
              </a:rPr>
              <a:t>possível h</a:t>
            </a:r>
            <a:r>
              <a:rPr lang="en-US">
                <a:latin typeface="Berkeley" charset="0"/>
                <a:cs typeface="Times New Roman" pitchFamily="18" charset="0"/>
              </a:rPr>
              <a:t>aver</a:t>
            </a:r>
            <a:r>
              <a:rPr lang="pt-BR">
                <a:latin typeface="Berkeley" charset="0"/>
                <a:cs typeface="Times New Roman" pitchFamily="18" charset="0"/>
              </a:rPr>
              <a:t> mais de um servidor de aplicação, com o objetivo de aumentar a disponibilidade e o desempenho da aplicação.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/>
            <a:r>
              <a:rPr lang="en-US">
                <a:latin typeface="Berkeley" charset="0"/>
                <a:cs typeface="Times New Roman" pitchFamily="18" charset="0"/>
              </a:rPr>
              <a:t>A</a:t>
            </a:r>
            <a:r>
              <a:rPr lang="pt-BR">
                <a:latin typeface="Berkeley" charset="0"/>
                <a:cs typeface="Times New Roman" pitchFamily="18" charset="0"/>
              </a:rPr>
              <a:t> camada </a:t>
            </a:r>
            <a:r>
              <a:rPr lang="en-US">
                <a:latin typeface="Berkeley" charset="0"/>
                <a:cs typeface="Times New Roman" pitchFamily="18" charset="0"/>
              </a:rPr>
              <a:t>física </a:t>
            </a:r>
            <a:r>
              <a:rPr lang="pt-BR">
                <a:latin typeface="Berkeley" charset="0"/>
                <a:cs typeface="Times New Roman" pitchFamily="18" charset="0"/>
              </a:rPr>
              <a:t>do meio faz acesso a </a:t>
            </a:r>
            <a:r>
              <a:rPr lang="en-US">
                <a:latin typeface="Berkeley" charset="0"/>
                <a:cs typeface="Times New Roman" pitchFamily="18" charset="0"/>
              </a:rPr>
              <a:t>outra camada física</a:t>
            </a:r>
            <a:r>
              <a:rPr lang="pt-BR">
                <a:latin typeface="Berkeley" charset="0"/>
                <a:cs typeface="Times New Roman" pitchFamily="18" charset="0"/>
              </a:rPr>
              <a:t>, </a:t>
            </a:r>
            <a:r>
              <a:rPr lang="en-US">
                <a:latin typeface="Berkeley" charset="0"/>
                <a:cs typeface="Times New Roman" pitchFamily="18" charset="0"/>
              </a:rPr>
              <a:t>onde </a:t>
            </a:r>
            <a:r>
              <a:rPr lang="pt-BR">
                <a:latin typeface="Berkeley" charset="0"/>
                <a:cs typeface="Times New Roman" pitchFamily="18" charset="0"/>
              </a:rPr>
              <a:t>normalmente </a:t>
            </a:r>
            <a:r>
              <a:rPr lang="en-US">
                <a:latin typeface="Berkeley" charset="0"/>
                <a:cs typeface="Times New Roman" pitchFamily="18" charset="0"/>
              </a:rPr>
              <a:t>se encontra </a:t>
            </a:r>
            <a:r>
              <a:rPr lang="pt-BR">
                <a:latin typeface="Berkeley" charset="0"/>
                <a:cs typeface="Times New Roman" pitchFamily="18" charset="0"/>
              </a:rPr>
              <a:t>um SGBD.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2"/>
            <a:r>
              <a:rPr lang="pt-BR">
                <a:latin typeface="Berkeley" charset="0"/>
                <a:cs typeface="Times New Roman" pitchFamily="18" charset="0"/>
              </a:rPr>
              <a:t>Esta última camada física é chamada de </a:t>
            </a:r>
            <a:r>
              <a:rPr lang="pt-BR" i="1">
                <a:latin typeface="Berkeley" charset="0"/>
                <a:cs typeface="Times New Roman" pitchFamily="18" charset="0"/>
              </a:rPr>
              <a:t>camada de dados</a:t>
            </a:r>
            <a:r>
              <a:rPr lang="pt-BR">
                <a:latin typeface="Berkeley" charset="0"/>
                <a:cs typeface="Times New Roman" pitchFamily="18" charset="0"/>
              </a:rPr>
              <a:t> (</a:t>
            </a:r>
            <a:r>
              <a:rPr lang="pt-BR" i="1" u="sng">
                <a:latin typeface="Berkeley" charset="0"/>
                <a:cs typeface="Times New Roman" pitchFamily="18" charset="0"/>
              </a:rPr>
              <a:t>data tier</a:t>
            </a:r>
            <a:r>
              <a:rPr lang="pt-BR">
                <a:latin typeface="Berkeley" charset="0"/>
                <a:cs typeface="Times New Roman" pitchFamily="18" charset="0"/>
              </a:rPr>
              <a:t>).</a:t>
            </a:r>
            <a:endParaRPr lang="en-US">
              <a:latin typeface="Berkeley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E8A276-12D1-4145-95FA-6ECF59047C0B}" type="slidenum">
              <a:rPr lang="pt-BR"/>
              <a:pPr/>
              <a:t>28</a:t>
            </a:fld>
            <a:endParaRPr lang="pt-BR"/>
          </a:p>
        </p:txBody>
      </p:sp>
      <p:sp>
        <p:nvSpPr>
          <p:cNvPr id="255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erkeley" charset="0"/>
                <a:cs typeface="Times New Roman" pitchFamily="18" charset="0"/>
              </a:rPr>
              <a:t>Diagrama de implantação</a:t>
            </a:r>
          </a:p>
        </p:txBody>
      </p:sp>
      <p:sp>
        <p:nvSpPr>
          <p:cNvPr id="255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latin typeface="Berkeley" charset="0"/>
                <a:cs typeface="Times New Roman" pitchFamily="18" charset="0"/>
              </a:rPr>
              <a:t>Uma vez defini</a:t>
            </a:r>
            <a:r>
              <a:rPr lang="en-US">
                <a:latin typeface="Berkeley" charset="0"/>
                <a:cs typeface="Times New Roman" pitchFamily="18" charset="0"/>
              </a:rPr>
              <a:t>da</a:t>
            </a:r>
            <a:r>
              <a:rPr lang="pt-BR">
                <a:latin typeface="Berkeley" charset="0"/>
                <a:cs typeface="Times New Roman" pitchFamily="18" charset="0"/>
              </a:rPr>
              <a:t>s as alocações das camadas lógicas aos nós de processamento, podemos </a:t>
            </a:r>
            <a:r>
              <a:rPr lang="en-US">
                <a:latin typeface="Berkeley" charset="0"/>
                <a:cs typeface="Times New Roman" pitchFamily="18" charset="0"/>
              </a:rPr>
              <a:t>fazer a </a:t>
            </a:r>
            <a:r>
              <a:rPr lang="pt-BR">
                <a:latin typeface="Berkeley" charset="0"/>
                <a:cs typeface="Times New Roman" pitchFamily="18" charset="0"/>
              </a:rPr>
              <a:t>representa</a:t>
            </a:r>
            <a:r>
              <a:rPr lang="en-US">
                <a:latin typeface="Berkeley" charset="0"/>
                <a:cs typeface="Times New Roman" pitchFamily="18" charset="0"/>
              </a:rPr>
              <a:t>ção</a:t>
            </a:r>
            <a:r>
              <a:rPr lang="pt-BR">
                <a:latin typeface="Berkeley" charset="0"/>
                <a:cs typeface="Times New Roman" pitchFamily="18" charset="0"/>
              </a:rPr>
              <a:t> gráfica</a:t>
            </a:r>
            <a:r>
              <a:rPr lang="en-US">
                <a:latin typeface="Berkeley" charset="0"/>
                <a:cs typeface="Times New Roman" pitchFamily="18" charset="0"/>
              </a:rPr>
              <a:t> com suporte da UML, através do </a:t>
            </a:r>
            <a:r>
              <a:rPr lang="pt-BR" b="1" i="1">
                <a:latin typeface="Berkeley" charset="0"/>
                <a:cs typeface="Times New Roman" pitchFamily="18" charset="0"/>
              </a:rPr>
              <a:t>diagrama de implantação</a:t>
            </a:r>
            <a:r>
              <a:rPr lang="pt-BR">
                <a:latin typeface="Berkeley" charset="0"/>
                <a:cs typeface="Times New Roman" pitchFamily="18" charset="0"/>
              </a:rPr>
              <a:t>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algn="just"/>
            <a:r>
              <a:rPr lang="pt-BR">
                <a:latin typeface="Berkeley" charset="0"/>
                <a:cs typeface="Times New Roman" pitchFamily="18" charset="0"/>
              </a:rPr>
              <a:t>Os elementos de</a:t>
            </a:r>
            <a:r>
              <a:rPr lang="en-US">
                <a:latin typeface="Berkeley" charset="0"/>
                <a:cs typeface="Times New Roman" pitchFamily="18" charset="0"/>
              </a:rPr>
              <a:t>sse</a:t>
            </a:r>
            <a:r>
              <a:rPr lang="pt-BR">
                <a:latin typeface="Berkeley" charset="0"/>
                <a:cs typeface="Times New Roman" pitchFamily="18" charset="0"/>
              </a:rPr>
              <a:t> diagrama são os </a:t>
            </a:r>
            <a:r>
              <a:rPr lang="pt-BR" b="1" i="1">
                <a:latin typeface="Berkeley" charset="0"/>
                <a:cs typeface="Times New Roman" pitchFamily="18" charset="0"/>
              </a:rPr>
              <a:t>nós</a:t>
            </a:r>
            <a:r>
              <a:rPr lang="pt-BR">
                <a:latin typeface="Berkeley" charset="0"/>
                <a:cs typeface="Times New Roman" pitchFamily="18" charset="0"/>
              </a:rPr>
              <a:t> e as </a:t>
            </a:r>
            <a:r>
              <a:rPr lang="pt-BR" b="1" i="1">
                <a:latin typeface="Berkeley" charset="0"/>
                <a:cs typeface="Times New Roman" pitchFamily="18" charset="0"/>
              </a:rPr>
              <a:t>conexões</a:t>
            </a:r>
            <a:r>
              <a:rPr lang="pt-BR">
                <a:latin typeface="Berkeley" charset="0"/>
                <a:cs typeface="Times New Roman" pitchFamily="18" charset="0"/>
              </a:rPr>
              <a:t>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algn="just"/>
            <a:r>
              <a:rPr lang="pt-BR">
                <a:latin typeface="Berkeley" charset="0"/>
                <a:cs typeface="Times New Roman" pitchFamily="18" charset="0"/>
              </a:rPr>
              <a:t>Um nó representa um </a:t>
            </a:r>
            <a:r>
              <a:rPr lang="pt-BR" u="sng">
                <a:latin typeface="Berkeley" charset="0"/>
                <a:cs typeface="Times New Roman" pitchFamily="18" charset="0"/>
              </a:rPr>
              <a:t>recurso computacional</a:t>
            </a:r>
            <a:r>
              <a:rPr lang="pt-BR">
                <a:latin typeface="Berkeley" charset="0"/>
                <a:cs typeface="Times New Roman" pitchFamily="18" charset="0"/>
              </a:rPr>
              <a:t> e normalmente possui uma memória e alguma capacidade de processamento.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en-US">
                <a:latin typeface="Berkeley" charset="0"/>
                <a:cs typeface="Times New Roman" pitchFamily="18" charset="0"/>
              </a:rPr>
              <a:t>Exemplos</a:t>
            </a:r>
            <a:r>
              <a:rPr lang="pt-BR">
                <a:latin typeface="Berkeley" charset="0"/>
                <a:cs typeface="Times New Roman" pitchFamily="18" charset="0"/>
              </a:rPr>
              <a:t>: processadores, dispositivos, sensores, roteadores ou qualquer objeto físico de importância para o sistema de software.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algn="just"/>
            <a:r>
              <a:rPr lang="pt-BR">
                <a:latin typeface="Berkeley" charset="0"/>
                <a:cs typeface="Times New Roman" pitchFamily="18" charset="0"/>
              </a:rPr>
              <a:t>Os nós são ligados uns aos outros através de conexões. </a:t>
            </a:r>
            <a:endParaRPr lang="en-US">
              <a:latin typeface="Berkeley" charset="0"/>
              <a:cs typeface="Times New Roman" pitchFamily="18" charset="0"/>
            </a:endParaRPr>
          </a:p>
          <a:p>
            <a:pPr lvl="1" algn="just"/>
            <a:r>
              <a:rPr lang="pt-BR">
                <a:latin typeface="Berkeley" charset="0"/>
                <a:cs typeface="Times New Roman" pitchFamily="18" charset="0"/>
              </a:rPr>
              <a:t>As conexões </a:t>
            </a:r>
            <a:r>
              <a:rPr lang="en-US">
                <a:latin typeface="Berkeley" charset="0"/>
                <a:cs typeface="Times New Roman" pitchFamily="18" charset="0"/>
              </a:rPr>
              <a:t>representam</a:t>
            </a:r>
            <a:r>
              <a:rPr lang="pt-BR">
                <a:latin typeface="Berkeley" charset="0"/>
                <a:cs typeface="Times New Roman" pitchFamily="18" charset="0"/>
              </a:rPr>
              <a:t> </a:t>
            </a:r>
            <a:r>
              <a:rPr lang="pt-BR" u="sng">
                <a:latin typeface="Berkeley" charset="0"/>
                <a:cs typeface="Times New Roman" pitchFamily="18" charset="0"/>
              </a:rPr>
              <a:t>mecanismos de comunicação</a:t>
            </a:r>
            <a:r>
              <a:rPr lang="pt-BR">
                <a:latin typeface="Berkeley" charset="0"/>
                <a:cs typeface="Times New Roman" pitchFamily="18" charset="0"/>
              </a:rPr>
              <a:t>: meios físicos (cabo coaxial, fibra ótica etc.) ou protocolos de comunicação (TCP/IP, HTTP etc.). </a:t>
            </a:r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CC6C5-8352-4015-99BC-D1D0C55E016B}" type="slidenum">
              <a:rPr lang="pt-BR"/>
              <a:pPr/>
              <a:t>29</a:t>
            </a:fld>
            <a:endParaRPr lang="pt-BR"/>
          </a:p>
        </p:txBody>
      </p:sp>
      <p:sp>
        <p:nvSpPr>
          <p:cNvPr id="256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erkeley" charset="0"/>
                <a:cs typeface="Times New Roman" pitchFamily="18" charset="0"/>
              </a:rPr>
              <a:t>Diagrama de implantação</a:t>
            </a:r>
          </a:p>
        </p:txBody>
      </p:sp>
      <p:sp>
        <p:nvSpPr>
          <p:cNvPr id="256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Exemplo de diagrama de implantação</a:t>
            </a:r>
          </a:p>
        </p:txBody>
      </p:sp>
      <p:pic>
        <p:nvPicPr>
          <p:cNvPr id="2565124" name="Picture 4" descr="E:\paps2a\Figs-2a edicao\jpg\Figura_11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000750" cy="2800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80F91-6CEB-4739-A971-F68F84159FF7}" type="slidenum">
              <a:rPr lang="pt-BR"/>
              <a:pPr/>
              <a:t>3</a:t>
            </a:fld>
            <a:endParaRPr lang="pt-BR"/>
          </a:p>
        </p:txBody>
      </p:sp>
      <p:sp>
        <p:nvSpPr>
          <p:cNvPr id="245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Tópicos</a:t>
            </a:r>
          </a:p>
        </p:txBody>
      </p:sp>
      <p:sp>
        <p:nvSpPr>
          <p:cNvPr id="245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Introdução</a:t>
            </a:r>
          </a:p>
          <a:p>
            <a:r>
              <a:rPr lang="pt-BR"/>
              <a:t>Arquitetura lógica</a:t>
            </a:r>
            <a:r>
              <a:rPr lang="en-US"/>
              <a:t> </a:t>
            </a:r>
          </a:p>
          <a:p>
            <a:pPr lvl="1"/>
            <a:r>
              <a:rPr lang="en-US"/>
              <a:t>Diz respeito a </a:t>
            </a:r>
            <a:r>
              <a:rPr lang="pt-BR"/>
              <a:t>como </a:t>
            </a:r>
            <a:r>
              <a:rPr lang="en-US"/>
              <a:t>um SSOO  é </a:t>
            </a:r>
            <a:r>
              <a:rPr lang="pt-BR"/>
              <a:t>decomposto em diversos subsistemas e como as suas classes são dispostas pelos diversos subsistemas. </a:t>
            </a:r>
            <a:endParaRPr lang="en-US"/>
          </a:p>
          <a:p>
            <a:r>
              <a:rPr lang="en-US"/>
              <a:t>Alocação (a</a:t>
            </a:r>
            <a:r>
              <a:rPr lang="pt-BR"/>
              <a:t>rquitetura</a:t>
            </a:r>
            <a:r>
              <a:rPr lang="en-US"/>
              <a:t>)</a:t>
            </a:r>
            <a:r>
              <a:rPr lang="pt-BR"/>
              <a:t> física</a:t>
            </a:r>
            <a:endParaRPr lang="en-US"/>
          </a:p>
          <a:p>
            <a:pPr lvl="1"/>
            <a:r>
              <a:rPr lang="en-US"/>
              <a:t>Diz respeito a </a:t>
            </a:r>
            <a:r>
              <a:rPr lang="pt-BR"/>
              <a:t>como </a:t>
            </a:r>
            <a:r>
              <a:rPr lang="en-US"/>
              <a:t>os subsistemas </a:t>
            </a:r>
            <a:r>
              <a:rPr lang="pt-BR"/>
              <a:t>devem ser dispostos fisicamente quando o sistema tiver de ser implantado.</a:t>
            </a:r>
            <a:r>
              <a:rPr lang="en-US"/>
              <a:t>)</a:t>
            </a:r>
          </a:p>
          <a:p>
            <a:pPr lvl="1"/>
            <a:r>
              <a:rPr lang="en-US"/>
              <a:t>Dois aspectos importantes:</a:t>
            </a:r>
          </a:p>
          <a:p>
            <a:pPr lvl="2"/>
            <a:r>
              <a:rPr lang="en-US"/>
              <a:t>Alocação de camadas</a:t>
            </a:r>
          </a:p>
          <a:p>
            <a:pPr lvl="2"/>
            <a:r>
              <a:rPr lang="en-US"/>
              <a:t>Alocação de componentes</a:t>
            </a:r>
          </a:p>
          <a:p>
            <a:r>
              <a:rPr lang="en-US"/>
              <a:t>Projeto da arquitetura </a:t>
            </a:r>
            <a:r>
              <a:rPr lang="pt-BR"/>
              <a:t>no processo de desenvolvimento</a:t>
            </a:r>
          </a:p>
        </p:txBody>
      </p:sp>
      <p:graphicFrame>
        <p:nvGraphicFramePr>
          <p:cNvPr id="2459652" name="Object 4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2459652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6081CB-490A-49CA-A153-8C0A3C340CD2}" type="slidenum">
              <a:rPr lang="pt-BR"/>
              <a:pPr/>
              <a:t>30</a:t>
            </a:fld>
            <a:endParaRPr lang="pt-BR"/>
          </a:p>
        </p:txBody>
      </p:sp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6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Na arquitetura (alocação) física</a:t>
            </a:r>
            <a:r>
              <a:rPr lang="pt-BR"/>
              <a:t>, </a:t>
            </a:r>
            <a:r>
              <a:rPr lang="en-US"/>
              <a:t>devemos também </a:t>
            </a:r>
            <a:r>
              <a:rPr lang="pt-BR"/>
              <a:t>definir quais os </a:t>
            </a:r>
            <a:r>
              <a:rPr lang="pt-BR" b="1" i="1"/>
              <a:t>componentes</a:t>
            </a:r>
            <a:r>
              <a:rPr lang="en-US" b="1" i="1"/>
              <a:t> de software</a:t>
            </a:r>
            <a:r>
              <a:rPr lang="pt-BR"/>
              <a:t> de cada camada.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</a:t>
            </a:r>
            <a:r>
              <a:rPr lang="pt-BR"/>
              <a:t>m componente de software é uma unidade que existe a tempo de execução</a:t>
            </a:r>
            <a:r>
              <a:rPr lang="en-US"/>
              <a:t>,</a:t>
            </a:r>
            <a:r>
              <a:rPr lang="pt-BR"/>
              <a:t> </a:t>
            </a:r>
            <a:r>
              <a:rPr lang="en-US"/>
              <a:t>que </a:t>
            </a:r>
            <a:r>
              <a:rPr lang="pt-BR"/>
              <a:t>pode ser utilizada na construção de vários sistemas e que pode ser substituída por outra unidade que tenha a mesma funcionalidade.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As tecnologias COM (Microsoft), CORBA (OMG) e E</a:t>
            </a:r>
            <a:r>
              <a:rPr lang="en-US"/>
              <a:t>JB</a:t>
            </a:r>
            <a:r>
              <a:rPr lang="pt-BR"/>
              <a:t> (Sun) são exemplos de tecnologias baseadas em componentes.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Um componente prov</a:t>
            </a:r>
            <a:r>
              <a:rPr lang="en-US"/>
              <a:t>ê</a:t>
            </a:r>
            <a:r>
              <a:rPr lang="pt-BR"/>
              <a:t> acesso aos seus serviços através de uma </a:t>
            </a:r>
            <a:r>
              <a:rPr lang="pt-BR" b="1" i="1"/>
              <a:t>interface</a:t>
            </a:r>
            <a:r>
              <a:rPr lang="pt-BR"/>
              <a:t>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Quando construído segundo o paradigma </a:t>
            </a:r>
            <a:r>
              <a:rPr lang="en-US"/>
              <a:t>OO,</a:t>
            </a:r>
            <a:r>
              <a:rPr lang="pt-BR"/>
              <a:t> um componente é composto de diversos objetos.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Nesse caso, a interface do componente é constituída de um ou mais serviços que as classes dos referidos objetos implementam.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C2B0DC-6279-41D3-8104-0E501F02A747}" type="slidenum">
              <a:rPr lang="pt-BR"/>
              <a:pPr/>
              <a:t>31</a:t>
            </a:fld>
            <a:endParaRPr lang="pt-BR"/>
          </a:p>
        </p:txBody>
      </p:sp>
      <p:sp>
        <p:nvSpPr>
          <p:cNvPr id="256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6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UML define uma forma gráfica para representar componentes visualmente, o diagrama de componentes. </a:t>
            </a:r>
            <a:endParaRPr lang="en-US"/>
          </a:p>
          <a:p>
            <a:r>
              <a:rPr lang="pt-BR"/>
              <a:t>Esse diagrama mostra os vários componentes de software e suas dependências.</a:t>
            </a:r>
            <a:endParaRPr lang="en-US"/>
          </a:p>
          <a:p>
            <a:r>
              <a:rPr lang="pt-BR"/>
              <a:t>Os elementos gráficos desse diagrama são ilustrados na </a:t>
            </a:r>
            <a:r>
              <a:rPr lang="en-US"/>
              <a:t>f</a:t>
            </a:r>
            <a:r>
              <a:rPr lang="pt-BR"/>
              <a:t>igura </a:t>
            </a:r>
            <a:r>
              <a:rPr lang="en-US"/>
              <a:t>abaixo</a:t>
            </a:r>
            <a:r>
              <a:rPr lang="pt-BR"/>
              <a:t>.</a:t>
            </a:r>
          </a:p>
        </p:txBody>
      </p:sp>
      <p:pic>
        <p:nvPicPr>
          <p:cNvPr id="2567172" name="Picture 4" descr="E:\paps2a\Figs-2a edicao\jpg\Figura_11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0"/>
            <a:ext cx="6457950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F7E41-2968-424C-9696-274D159B2A13}" type="slidenum">
              <a:rPr lang="pt-BR"/>
              <a:pPr/>
              <a:t>32</a:t>
            </a:fld>
            <a:endParaRPr lang="pt-BR"/>
          </a:p>
        </p:txBody>
      </p:sp>
      <p:sp>
        <p:nvSpPr>
          <p:cNvPr id="251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pic>
        <p:nvPicPr>
          <p:cNvPr id="2512899" name="Picture 3" descr="Figura_12_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7125" y="2635250"/>
            <a:ext cx="7472363" cy="2717800"/>
          </a:xfrm>
          <a:noFill/>
          <a:ln/>
        </p:spPr>
      </p:pic>
      <p:sp>
        <p:nvSpPr>
          <p:cNvPr id="2512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03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Exemplo de diagrama de componentes.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11E88-8D0F-402E-B920-79AD0922B28D}" type="slidenum">
              <a:rPr lang="pt-BR"/>
              <a:pPr/>
              <a:t>33</a:t>
            </a:fld>
            <a:endParaRPr lang="pt-BR"/>
          </a:p>
        </p:txBody>
      </p:sp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pic>
        <p:nvPicPr>
          <p:cNvPr id="2513923" name="Picture 3" descr="Figura_12_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725" y="2635250"/>
            <a:ext cx="7472363" cy="3273425"/>
          </a:xfrm>
          <a:noFill/>
          <a:ln/>
        </p:spPr>
      </p:pic>
      <p:sp>
        <p:nvSpPr>
          <p:cNvPr id="2513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191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</a:t>
            </a:r>
            <a:r>
              <a:rPr lang="pt-BR"/>
              <a:t>lternativas </a:t>
            </a:r>
            <a:r>
              <a:rPr lang="en-US"/>
              <a:t>para </a:t>
            </a:r>
            <a:r>
              <a:rPr lang="pt-BR"/>
              <a:t>representa</a:t>
            </a:r>
            <a:r>
              <a:rPr lang="en-US"/>
              <a:t>r</a:t>
            </a:r>
            <a:r>
              <a:rPr lang="pt-BR"/>
              <a:t> interfaces de</a:t>
            </a:r>
            <a:r>
              <a:rPr lang="en-US"/>
              <a:t> </a:t>
            </a:r>
            <a:r>
              <a:rPr lang="pt-BR"/>
              <a:t>componentes.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2CAD2-E405-45F5-89C4-F5749B953481}" type="slidenum">
              <a:rPr lang="pt-BR"/>
              <a:pPr/>
              <a:t>34</a:t>
            </a:fld>
            <a:endParaRPr lang="pt-BR"/>
          </a:p>
        </p:txBody>
      </p:sp>
      <p:sp>
        <p:nvSpPr>
          <p:cNvPr id="251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Exemplo de </a:t>
            </a:r>
            <a:r>
              <a:rPr lang="en-US"/>
              <a:t>diagrama de</a:t>
            </a:r>
            <a:r>
              <a:rPr lang="pt-BR"/>
              <a:t> componentes </a:t>
            </a:r>
            <a:r>
              <a:rPr lang="en-US"/>
              <a:t>embutido em um</a:t>
            </a:r>
            <a:r>
              <a:rPr lang="pt-BR"/>
              <a:t> diagrama de implantação.</a:t>
            </a:r>
          </a:p>
        </p:txBody>
      </p:sp>
      <p:pic>
        <p:nvPicPr>
          <p:cNvPr id="2519044" name="Picture 4" descr="Figura_12_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38200" y="3048000"/>
            <a:ext cx="7859713" cy="2760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1A4E58-098B-42DB-A844-37770CC4F8D0}" type="slidenum">
              <a:rPr lang="pt-BR"/>
              <a:pPr/>
              <a:t>35</a:t>
            </a:fld>
            <a:endParaRPr lang="pt-BR"/>
          </a:p>
        </p:txBody>
      </p:sp>
      <p:sp>
        <p:nvSpPr>
          <p:cNvPr id="256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6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atividade de alocação de componentes aos nós físicos só tem sentido para sistemas distribuídos.</a:t>
            </a:r>
          </a:p>
          <a:p>
            <a:pPr lvl="1"/>
            <a:r>
              <a:rPr lang="pt-BR"/>
              <a:t>Para sistemas que utilizam um único processador, não há necessidade desta atividade.</a:t>
            </a:r>
          </a:p>
          <a:p>
            <a:r>
              <a:rPr lang="pt-BR"/>
              <a:t>Um dos principais objetivos: distribuir a carga de processamento do sistema para aumentar o desempenho.</a:t>
            </a:r>
          </a:p>
          <a:p>
            <a:pPr lvl="1"/>
            <a:r>
              <a:rPr lang="pt-BR"/>
              <a:t>No entanto, nem sempre isso aumenta o desempenho.</a:t>
            </a:r>
          </a:p>
          <a:p>
            <a:pPr lvl="1"/>
            <a:r>
              <a:rPr lang="pt-BR"/>
              <a:t>Isso porque a sobrecarga de comunicação entre os nós pode anular os ganhos obtidos com a distribuição do processamento.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785B-EC61-48CC-80C3-D8C5D1A12751}" type="slidenum">
              <a:rPr lang="pt-BR"/>
              <a:pPr/>
              <a:t>36</a:t>
            </a:fld>
            <a:endParaRPr lang="pt-BR"/>
          </a:p>
        </p:txBody>
      </p:sp>
      <p:sp>
        <p:nvSpPr>
          <p:cNvPr id="256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6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Envio de mensagem versus “distância”</a:t>
            </a:r>
          </a:p>
          <a:p>
            <a:pPr lvl="1"/>
            <a:r>
              <a:rPr lang="pt-BR"/>
              <a:t>dentro de um processo executando em um nó.</a:t>
            </a:r>
          </a:p>
          <a:p>
            <a:pPr lvl="1"/>
            <a:r>
              <a:rPr lang="pt-BR"/>
              <a:t>entre processos no mesmo nó.</a:t>
            </a:r>
          </a:p>
          <a:p>
            <a:pPr lvl="1"/>
            <a:r>
              <a:rPr lang="pt-BR"/>
              <a:t>ultrapassa as fronteiras de um nó para ser executada em outra máquina.</a:t>
            </a:r>
          </a:p>
          <a:p>
            <a:r>
              <a:rPr lang="pt-BR"/>
              <a:t>Portanto, durante a alocação de componentes, o arquiteto de software deve considerar diversos fatores.</a:t>
            </a:r>
          </a:p>
          <a:p>
            <a:pPr lvl="1"/>
            <a:r>
              <a:rPr lang="pt-BR"/>
              <a:t>muitos desses fatores se sobrepõem ou são incompatíveis.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05E97-DBF7-4001-B578-4AF4E0490423}" type="slidenum">
              <a:rPr lang="pt-BR"/>
              <a:pPr/>
              <a:t>37</a:t>
            </a:fld>
            <a:endParaRPr lang="pt-BR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de Componentes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Fatores relacionados ao desempenho:</a:t>
            </a:r>
          </a:p>
          <a:p>
            <a:pPr lvl="1">
              <a:lnSpc>
                <a:spcPct val="80000"/>
              </a:lnSpc>
            </a:pPr>
            <a:r>
              <a:rPr lang="pt-BR"/>
              <a:t>Utilização de dispositivos</a:t>
            </a:r>
          </a:p>
          <a:p>
            <a:pPr lvl="1">
              <a:lnSpc>
                <a:spcPct val="80000"/>
              </a:lnSpc>
            </a:pPr>
            <a:r>
              <a:rPr lang="pt-BR"/>
              <a:t>Carga computacional</a:t>
            </a:r>
          </a:p>
          <a:p>
            <a:pPr lvl="1">
              <a:lnSpc>
                <a:spcPct val="80000"/>
              </a:lnSpc>
            </a:pPr>
            <a:r>
              <a:rPr lang="pt-BR"/>
              <a:t>Capacidade de processamento dos nós</a:t>
            </a:r>
          </a:p>
          <a:p>
            <a:pPr lvl="1">
              <a:lnSpc>
                <a:spcPct val="80000"/>
              </a:lnSpc>
            </a:pPr>
            <a:r>
              <a:rPr lang="pt-BR"/>
              <a:t>Realização de tarefas</a:t>
            </a:r>
          </a:p>
          <a:p>
            <a:pPr lvl="1">
              <a:lnSpc>
                <a:spcPct val="80000"/>
              </a:lnSpc>
            </a:pPr>
            <a:r>
              <a:rPr lang="pt-BR"/>
              <a:t>Tempo de resposta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Outros fatores:</a:t>
            </a:r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Outros requisitos não funcionais do sistema</a:t>
            </a:r>
            <a:r>
              <a:rPr lang="pt-BR"/>
              <a:t>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Segurança</a:t>
            </a:r>
            <a:r>
              <a:rPr lang="pt-BR"/>
              <a:t>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Diferenças de plataformas</a:t>
            </a:r>
            <a:r>
              <a:rPr lang="pt-BR"/>
              <a:t>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Características dos usuários do sistema</a:t>
            </a:r>
            <a:r>
              <a:rPr lang="pt-BR"/>
              <a:t>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Necessidade ou benefícios da distribuição das camadas lógicas do sistema</a:t>
            </a:r>
            <a:r>
              <a:rPr lang="pt-BR"/>
              <a:t>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Redundância</a:t>
            </a:r>
            <a:r>
              <a:rPr lang="pt-B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11.3 Projeto da arquitetura </a:t>
            </a:r>
            <a:r>
              <a:rPr lang="pt-BR" sz="3200"/>
              <a:t>no processo de desenvolvimento  </a:t>
            </a:r>
            <a:endParaRPr lang="en-US" sz="3200"/>
          </a:p>
        </p:txBody>
      </p:sp>
      <p:sp>
        <p:nvSpPr>
          <p:cNvPr id="25313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571264" name="Object 0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571264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9541CF-208C-48E0-9591-A477AE567738}" type="slidenum">
              <a:rPr lang="pt-BR"/>
              <a:pPr/>
              <a:t>39</a:t>
            </a:fld>
            <a:endParaRPr lang="pt-BR"/>
          </a:p>
        </p:txBody>
      </p:sp>
      <p:sp>
        <p:nvSpPr>
          <p:cNvPr id="256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Projeto da arquitetura </a:t>
            </a:r>
            <a:r>
              <a:rPr lang="pt-BR"/>
              <a:t>no processo de desenvolvimento</a:t>
            </a:r>
          </a:p>
        </p:txBody>
      </p:sp>
      <p:sp>
        <p:nvSpPr>
          <p:cNvPr id="256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construção dos diagramas de componentes é iniciada na fase de elaboração (projeto da arquitetura) e refinada na fase de construção (projeto detalhado).</a:t>
            </a:r>
          </a:p>
          <a:p>
            <a:r>
              <a:rPr lang="pt-BR"/>
              <a:t>A construção de diagramas de componentes se justifica para componentes de execução.</a:t>
            </a:r>
          </a:p>
          <a:p>
            <a:pPr lvl="1"/>
            <a:r>
              <a:rPr lang="pt-BR"/>
              <a:t>permite visualizar as dependências entre os componentes e a utilização de interfaces a tempo de execução do sistema.</a:t>
            </a:r>
          </a:p>
          <a:p>
            <a:pPr lvl="1"/>
            <a:r>
              <a:rPr lang="pt-BR"/>
              <a:t>sistema distribuído: representar seus componentes utilizando diagramas de implantação.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17A2F-E318-47B7-890E-7CB0B5841A4F}" type="slidenum">
              <a:rPr lang="pt-BR"/>
              <a:pPr/>
              <a:t>4</a:t>
            </a:fld>
            <a:endParaRPr lang="pt-BR"/>
          </a:p>
        </p:txBody>
      </p:sp>
      <p:sp>
        <p:nvSpPr>
          <p:cNvPr id="2535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  <a:endParaRPr lang="pt-BR"/>
          </a:p>
        </p:txBody>
      </p:sp>
      <p:sp>
        <p:nvSpPr>
          <p:cNvPr id="253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Em um SSOO, os objetos</a:t>
            </a:r>
            <a:r>
              <a:rPr lang="pt-BR"/>
              <a:t> </a:t>
            </a:r>
            <a:r>
              <a:rPr lang="en-US"/>
              <a:t>interagem </a:t>
            </a:r>
            <a:r>
              <a:rPr lang="pt-BR"/>
              <a:t>entre si através do envio de mensagens com o objetivo de executar </a:t>
            </a:r>
            <a:r>
              <a:rPr lang="en-US"/>
              <a:t>suas</a:t>
            </a:r>
            <a:r>
              <a:rPr lang="pt-BR"/>
              <a:t> tarefas.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U</a:t>
            </a:r>
            <a:r>
              <a:rPr lang="pt-BR"/>
              <a:t>m </a:t>
            </a:r>
            <a:r>
              <a:rPr lang="en-US"/>
              <a:t>SSOO </a:t>
            </a:r>
            <a:r>
              <a:rPr lang="pt-BR"/>
              <a:t>também pode ser visto como um conjunto de </a:t>
            </a:r>
            <a:r>
              <a:rPr lang="pt-BR" b="1" i="1"/>
              <a:t>subsistemas</a:t>
            </a:r>
            <a:r>
              <a:rPr lang="pt-BR"/>
              <a:t> que o compõem.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A definição dos subsistemas de um SSOO é feita no </a:t>
            </a:r>
            <a:r>
              <a:rPr lang="pt-BR" b="1" i="1"/>
              <a:t>projeto da arquitetura</a:t>
            </a:r>
            <a:r>
              <a:rPr lang="pt-BR"/>
              <a:t> ou </a:t>
            </a:r>
            <a:r>
              <a:rPr lang="pt-BR" b="1" i="1"/>
              <a:t>projeto arquitetural</a:t>
            </a:r>
            <a:r>
              <a:rPr lang="pt-BR"/>
              <a:t>.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Essa atividade define de que forma o sistema se divide em partes e quais são as interfaces entre essas partes.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</a:t>
            </a:r>
            <a:r>
              <a:rPr lang="pt-BR"/>
              <a:t>antagens </a:t>
            </a:r>
            <a:r>
              <a:rPr lang="en-US"/>
              <a:t>de </a:t>
            </a:r>
            <a:r>
              <a:rPr lang="pt-BR"/>
              <a:t>dividir um SSOO em subsistemas: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produzir unidades menores de desenvolvimento;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maximizar o reuso no nível de subsistemas componentes;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ajuda a gerenciar a complexidade no desenvolvimento.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02FE7A-7D78-44D3-B4DE-A1B106EB33EE}" type="slidenum">
              <a:rPr lang="pt-BR"/>
              <a:pPr/>
              <a:t>40</a:t>
            </a:fld>
            <a:endParaRPr lang="pt-BR"/>
          </a:p>
        </p:txBody>
      </p:sp>
      <p:sp>
        <p:nvSpPr>
          <p:cNvPr id="256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Projeto da arquitetura </a:t>
            </a:r>
            <a:r>
              <a:rPr lang="pt-BR"/>
              <a:t>no processo de desenvolvimento</a:t>
            </a:r>
          </a:p>
        </p:txBody>
      </p:sp>
      <p:sp>
        <p:nvSpPr>
          <p:cNvPr id="256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Não é recomendável usar diagramas de componentes para representar dependências de compilação entre os elementos do código fonte do sistema.</a:t>
            </a:r>
          </a:p>
          <a:p>
            <a:pPr lvl="1"/>
            <a:r>
              <a:rPr lang="pt-BR"/>
              <a:t>A maioria dos ambientes de desenvolvimento tem capacidade de manter as dependências entre códigos fonte, códigos objeto, códigos executáveis e páginas de script.</a:t>
            </a:r>
          </a:p>
          <a:p>
            <a:pPr lvl="1"/>
            <a:r>
              <a:rPr lang="pt-BR"/>
              <a:t>Só adiciona mais diagramas que terão que ser mantidos e que não terão uma real utilidade.</a:t>
            </a:r>
          </a:p>
          <a:p>
            <a:pPr lvl="1"/>
            <a:r>
              <a:rPr lang="pt-BR"/>
              <a:t>Há também vários sistemas de gerenciamento de configurações e de versões de código (e.g, CVS).      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6AB06-A5E4-444A-B64B-5B14F1AE2294}" type="slidenum">
              <a:rPr lang="pt-BR"/>
              <a:pPr/>
              <a:t>41</a:t>
            </a:fld>
            <a:endParaRPr lang="pt-BR"/>
          </a:p>
        </p:txBody>
      </p:sp>
      <p:sp>
        <p:nvSpPr>
          <p:cNvPr id="256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Projeto da arquitetura </a:t>
            </a:r>
            <a:r>
              <a:rPr lang="pt-BR"/>
              <a:t>no processo de desenvolvimento</a:t>
            </a:r>
          </a:p>
        </p:txBody>
      </p:sp>
      <p:sp>
        <p:nvSpPr>
          <p:cNvPr id="256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Em relação ao diagrama de implantação, sua construção tem início na fase de elaboração. </a:t>
            </a:r>
            <a:endParaRPr lang="en-US"/>
          </a:p>
          <a:p>
            <a:r>
              <a:rPr lang="pt-BR"/>
              <a:t>Na fase de construção, os componentes são adicionados aos diversos nós.</a:t>
            </a:r>
          </a:p>
          <a:p>
            <a:pPr lvl="1"/>
            <a:r>
              <a:rPr lang="pt-BR"/>
              <a:t>Cada versão do sistema corresponde a uma versão do DI, que exibe os componentes utilizados na construção daquela versão.</a:t>
            </a:r>
          </a:p>
          <a:p>
            <a:pPr lvl="1"/>
            <a:r>
              <a:rPr lang="pt-BR"/>
              <a:t>O DI deve fazer parte dos manuais para instalação e operacionalização do sistema.</a:t>
            </a:r>
          </a:p>
          <a:p>
            <a:r>
              <a:rPr lang="pt-BR"/>
              <a:t>Nem todo sistema necessita de diagramas de componentes ou diagramas de implantação.</a:t>
            </a:r>
          </a:p>
          <a:p>
            <a:pPr lvl="1"/>
            <a:r>
              <a:rPr lang="pt-BR"/>
              <a:t>Sistemas simples versus sistemas </a:t>
            </a:r>
            <a:r>
              <a:rPr lang="pt-BR" u="sng"/>
              <a:t>complexos</a:t>
            </a:r>
            <a:r>
              <a:rPr lang="pt-BR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7CC92-E2F1-45EF-AE20-1512904333B3}" type="slidenum">
              <a:rPr lang="pt-BR"/>
              <a:pPr/>
              <a:t>5</a:t>
            </a:fld>
            <a:endParaRPr lang="pt-BR"/>
          </a:p>
        </p:txBody>
      </p:sp>
      <p:sp>
        <p:nvSpPr>
          <p:cNvPr id="245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endParaRPr lang="en-US"/>
          </a:p>
        </p:txBody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Questões relacionadas à arquitetura de um sistema:</a:t>
            </a:r>
          </a:p>
          <a:p>
            <a:pPr lvl="1"/>
            <a:r>
              <a:rPr lang="pt-BR"/>
              <a:t>Como um sistema é decomposto em subsistemas, e como as suas classes são dispostas pelos diversos subsistemas?</a:t>
            </a:r>
          </a:p>
          <a:p>
            <a:pPr lvl="1"/>
            <a:r>
              <a:rPr lang="pt-BR"/>
              <a:t>Como subsistemas devem ser dispostos fisicamente quando o sistema tiver de ser implantado? (nós de processamento)</a:t>
            </a:r>
          </a:p>
          <a:p>
            <a:r>
              <a:rPr lang="en-US"/>
              <a:t>De acordo com a e</a:t>
            </a:r>
            <a:r>
              <a:rPr lang="pt-BR"/>
              <a:t>specificação da UML: “</a:t>
            </a:r>
            <a:r>
              <a:rPr lang="pt-BR">
                <a:solidFill>
                  <a:srgbClr val="FF3300"/>
                </a:solidFill>
              </a:rPr>
              <a:t>Arquitetura de software é a estrutura organizacional do software. Uma arquitetura pode ser recursivamente decomposta em partes que interagem através de interfaces</a:t>
            </a:r>
            <a:r>
              <a:rPr lang="pt-BR"/>
              <a:t>.”</a:t>
            </a:r>
            <a:endParaRPr lang="en-US"/>
          </a:p>
          <a:p>
            <a:r>
              <a:rPr lang="pt-BR"/>
              <a:t>As decisões tomadas para a definição da arquitetura de software influenciam diretamente na forma como um SSOO irá atender a seus </a:t>
            </a:r>
            <a:r>
              <a:rPr lang="pt-BR" b="1" i="1"/>
              <a:t>requisitos não-funcionais</a:t>
            </a:r>
            <a:r>
              <a:rPr lang="en-US"/>
              <a:t>.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 sz="3200"/>
              <a:t>11.1 Arquitetura lógica</a:t>
            </a:r>
          </a:p>
        </p:txBody>
      </p:sp>
      <p:sp>
        <p:nvSpPr>
          <p:cNvPr id="2533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53338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53338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DCC6B-08A1-4E51-B50A-BFDA6367EA0C}" type="slidenum">
              <a:rPr lang="pt-BR"/>
              <a:pPr/>
              <a:t>7</a:t>
            </a:fld>
            <a:endParaRPr lang="pt-BR"/>
          </a:p>
        </p:txBody>
      </p:sp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pt-BR"/>
              <a:t>rquitetura lógica</a:t>
            </a:r>
          </a:p>
        </p:txBody>
      </p:sp>
      <p:sp>
        <p:nvSpPr>
          <p:cNvPr id="253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Chamamos de arquitetura lógica à organização das classes de um SSOO em subsistemas, que corresponde</a:t>
            </a:r>
            <a:r>
              <a:rPr lang="en-US"/>
              <a:t>m</a:t>
            </a:r>
            <a:r>
              <a:rPr lang="pt-BR"/>
              <a:t> a aglomerado</a:t>
            </a:r>
            <a:r>
              <a:rPr lang="en-US"/>
              <a:t>s</a:t>
            </a:r>
            <a:r>
              <a:rPr lang="pt-BR"/>
              <a:t> de classes. </a:t>
            </a:r>
            <a:endParaRPr lang="en-US"/>
          </a:p>
          <a:p>
            <a:pPr lvl="1"/>
            <a:r>
              <a:rPr lang="pt-BR"/>
              <a:t>Um </a:t>
            </a:r>
            <a:r>
              <a:rPr lang="en-US"/>
              <a:t>SSOO</a:t>
            </a:r>
            <a:r>
              <a:rPr lang="pt-BR"/>
              <a:t> pode ser subdividido em </a:t>
            </a:r>
            <a:r>
              <a:rPr lang="en-US"/>
              <a:t>diversos </a:t>
            </a:r>
            <a:r>
              <a:rPr lang="pt-BR"/>
              <a:t>subsistemas</a:t>
            </a:r>
            <a:endParaRPr lang="en-US"/>
          </a:p>
          <a:p>
            <a:r>
              <a:rPr lang="pt-BR"/>
              <a:t>Um subsistema provê </a:t>
            </a:r>
            <a:r>
              <a:rPr lang="pt-BR" u="sng"/>
              <a:t>serviços</a:t>
            </a:r>
            <a:r>
              <a:rPr lang="pt-BR"/>
              <a:t> para outros através de sua </a:t>
            </a:r>
            <a:r>
              <a:rPr lang="pt-BR" u="sng"/>
              <a:t>interface</a:t>
            </a:r>
            <a:r>
              <a:rPr lang="en-US"/>
              <a:t>.</a:t>
            </a:r>
          </a:p>
          <a:p>
            <a:r>
              <a:rPr lang="en-US"/>
              <a:t>A interface de um subsistema </a:t>
            </a:r>
            <a:r>
              <a:rPr lang="pt-BR"/>
              <a:t>corresponde a</a:t>
            </a:r>
            <a:r>
              <a:rPr lang="en-US"/>
              <a:t>o</a:t>
            </a:r>
            <a:r>
              <a:rPr lang="pt-BR"/>
              <a:t> conjunto de serviços que ele provê.</a:t>
            </a:r>
            <a:endParaRPr lang="en-US"/>
          </a:p>
          <a:p>
            <a:pPr lvl="1"/>
            <a:r>
              <a:rPr lang="pt-BR"/>
              <a:t>Cada subsistema provê ou utiliza serviços de outros subsistemas. 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D208A-A955-4EDE-BED3-9F6E17DAE73C}" type="slidenum">
              <a:rPr lang="pt-BR"/>
              <a:pPr/>
              <a:t>8</a:t>
            </a:fld>
            <a:endParaRPr lang="pt-BR"/>
          </a:p>
        </p:txBody>
      </p:sp>
      <p:sp>
        <p:nvSpPr>
          <p:cNvPr id="253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Diagrama de subsistemas</a:t>
            </a:r>
            <a:endParaRPr lang="pt-BR"/>
          </a:p>
        </p:txBody>
      </p:sp>
      <p:sp>
        <p:nvSpPr>
          <p:cNvPr id="253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visão gráfica dos diversos componentes de um SSOO pode ser representada por um </a:t>
            </a:r>
            <a:r>
              <a:rPr lang="pt-BR" b="1" i="1"/>
              <a:t>diagrama de subsistemas</a:t>
            </a:r>
            <a:r>
              <a:rPr lang="pt-BR"/>
              <a:t>.</a:t>
            </a:r>
            <a:endParaRPr lang="en-US"/>
          </a:p>
          <a:p>
            <a:pPr lvl="1"/>
            <a:r>
              <a:rPr lang="en-US"/>
              <a:t>Um diagrama de susbistemas é um diagrama de pacotes, onde cada pacote representa</a:t>
            </a:r>
            <a:r>
              <a:rPr lang="pt-BR"/>
              <a:t> um subsistema</a:t>
            </a:r>
            <a:endParaRPr lang="en-US"/>
          </a:p>
          <a:p>
            <a:pPr lvl="1"/>
            <a:r>
              <a:rPr lang="en-US"/>
              <a:t>Cada subsistema</a:t>
            </a:r>
            <a:r>
              <a:rPr lang="pt-BR"/>
              <a:t> é </a:t>
            </a:r>
            <a:r>
              <a:rPr lang="en-US"/>
              <a:t>rotulado </a:t>
            </a:r>
            <a:r>
              <a:rPr lang="pt-BR"/>
              <a:t>com o estereótipo &lt;&lt;subsystem&gt;&gt;.</a:t>
            </a:r>
            <a:endParaRPr lang="en-US"/>
          </a:p>
          <a:p>
            <a:r>
              <a:rPr lang="en-US"/>
              <a:t>Exemplo de susbsistema:</a:t>
            </a:r>
          </a:p>
        </p:txBody>
      </p:sp>
      <p:pic>
        <p:nvPicPr>
          <p:cNvPr id="2537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28194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C007BB-872A-4775-9630-B067B6624966}" type="slidenum">
              <a:rPr lang="pt-BR"/>
              <a:pPr/>
              <a:t>9</a:t>
            </a:fld>
            <a:endParaRPr lang="pt-BR"/>
          </a:p>
        </p:txBody>
      </p:sp>
      <p:sp>
        <p:nvSpPr>
          <p:cNvPr id="2538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Alocação de classes a subsistemas</a:t>
            </a:r>
            <a:endParaRPr lang="pt-BR"/>
          </a:p>
        </p:txBody>
      </p:sp>
      <p:sp>
        <p:nvSpPr>
          <p:cNvPr id="2538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latin typeface="Berkeley" charset="0"/>
                <a:cs typeface="Times New Roman" pitchFamily="18" charset="0"/>
              </a:rPr>
              <a:t>Durante o desenvolvimento de um SSOO, seus subsistemas devem ser identificados, juntamente com as interfaces entre eles. </a:t>
            </a:r>
            <a:endParaRPr lang="en-US">
              <a:latin typeface="Berkeley" charset="0"/>
              <a:cs typeface="Times New Roman" pitchFamily="18" charset="0"/>
            </a:endParaRPr>
          </a:p>
          <a:p>
            <a:r>
              <a:rPr lang="pt-BR">
                <a:latin typeface="Berkeley" charset="0"/>
                <a:cs typeface="Times New Roman" pitchFamily="18" charset="0"/>
              </a:rPr>
              <a:t>Cada classe do sistema é, então, alocada aos subsistemas. </a:t>
            </a:r>
            <a:endParaRPr lang="en-US">
              <a:latin typeface="Berkeley" charset="0"/>
              <a:cs typeface="Times New Roman" pitchFamily="18" charset="0"/>
            </a:endParaRPr>
          </a:p>
          <a:p>
            <a:r>
              <a:rPr lang="pt-BR">
                <a:latin typeface="Berkeley" charset="0"/>
                <a:cs typeface="Times New Roman" pitchFamily="18" charset="0"/>
              </a:rPr>
              <a:t>Uma vez feito isso, esses subsistemas podem ser desenvolvidos quase que de forma independente uns dos outros.</a:t>
            </a:r>
            <a:endParaRPr lang="en-US">
              <a:latin typeface="Berkeley" charset="0"/>
              <a:cs typeface="Times New Roman" pitchFamily="18" charset="0"/>
            </a:endParaRPr>
          </a:p>
          <a:p>
            <a:r>
              <a:rPr lang="pt-BR">
                <a:latin typeface="Berkeley" charset="0"/>
                <a:cs typeface="Times New Roman" pitchFamily="18" charset="0"/>
              </a:rPr>
              <a:t>A seguir, são descritas algumas dicas que podem ser utilizadas para realizar a alocação de classes a subsistemas.</a:t>
            </a:r>
            <a:endParaRPr lang="pt-BR">
              <a:latin typeface="Zurich Cn BT" charset="0"/>
              <a:cs typeface="Times New Roman" pitchFamily="18" charset="0"/>
            </a:endParaRPr>
          </a:p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3361</Words>
  <Application>Microsoft Office PowerPoint</Application>
  <PresentationFormat>Apresentação na tela (4:3)</PresentationFormat>
  <Paragraphs>299</Paragraphs>
  <Slides>41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3" baseType="lpstr">
      <vt:lpstr>Design padrão</vt:lpstr>
      <vt:lpstr>Clip</vt:lpstr>
      <vt:lpstr>Princípios de Análise  e Projeto de Sistemas  com UML 3ª edição (2015)</vt:lpstr>
      <vt:lpstr>Capítulo 11  Arquitetura do sistema</vt:lpstr>
      <vt:lpstr>Tópicos</vt:lpstr>
      <vt:lpstr>Introdução</vt:lpstr>
      <vt:lpstr>Introdução</vt:lpstr>
      <vt:lpstr>11.1 Arquitetura lógica</vt:lpstr>
      <vt:lpstr>Arquitetura lógica</vt:lpstr>
      <vt:lpstr>Diagrama de subsistemas</vt:lpstr>
      <vt:lpstr>Alocação de classes a subsistemas</vt:lpstr>
      <vt:lpstr>Alocação classes a subsistemas</vt:lpstr>
      <vt:lpstr>Alocação classes a subsistemas</vt:lpstr>
      <vt:lpstr>Camadas de software</vt:lpstr>
      <vt:lpstr>Camadas de software</vt:lpstr>
      <vt:lpstr>Camadas de software</vt:lpstr>
      <vt:lpstr>Camadas de software</vt:lpstr>
      <vt:lpstr>Divisão em camadas lógicas</vt:lpstr>
      <vt:lpstr>Princípio básico</vt:lpstr>
      <vt:lpstr>Partições</vt:lpstr>
      <vt:lpstr>Uso de padrões de projeto</vt:lpstr>
      <vt:lpstr>11.2 Implantação física</vt:lpstr>
      <vt:lpstr>Arquitetura de implantação</vt:lpstr>
      <vt:lpstr>Arquitetura de implantação</vt:lpstr>
      <vt:lpstr>Alocação de camadas</vt:lpstr>
      <vt:lpstr>Slide 24</vt:lpstr>
      <vt:lpstr>Sistemas em duas camadas</vt:lpstr>
      <vt:lpstr>Sistemas em três camadas</vt:lpstr>
      <vt:lpstr>Sistemas em três camadas</vt:lpstr>
      <vt:lpstr>Diagrama de implantação</vt:lpstr>
      <vt:lpstr>Diagrama de implantação</vt:lpstr>
      <vt:lpstr>Alocação de Componentes</vt:lpstr>
      <vt:lpstr>Alocação de Componentes</vt:lpstr>
      <vt:lpstr>Alocação de Componentes</vt:lpstr>
      <vt:lpstr>Alocação de Componentes</vt:lpstr>
      <vt:lpstr>Alocação de Componentes</vt:lpstr>
      <vt:lpstr>Alocação de Componentes</vt:lpstr>
      <vt:lpstr>Alocação de Componentes</vt:lpstr>
      <vt:lpstr>Alocação de Componentes</vt:lpstr>
      <vt:lpstr>11.3 Projeto da arquitetura no processo de desenvolvimento  </vt:lpstr>
      <vt:lpstr>Projeto da arquitetura no processo de desenvolvimento</vt:lpstr>
      <vt:lpstr>Projeto da arquitetura no processo de desenvolvimento</vt:lpstr>
      <vt:lpstr>Projeto da arquitetura no processo de desenvolvimento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</dc:creator>
  <cp:lastModifiedBy>Eduardo</cp:lastModifiedBy>
  <cp:revision>424</cp:revision>
  <dcterms:created xsi:type="dcterms:W3CDTF">2004-06-18T14:30:18Z</dcterms:created>
  <dcterms:modified xsi:type="dcterms:W3CDTF">2015-03-11T15:10:54Z</dcterms:modified>
</cp:coreProperties>
</file>