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C733C-405E-4E19-AE3C-B76B71B94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/>
              <a:t>Optimización</a:t>
            </a:r>
            <a:r>
              <a:rPr lang="en-US" i="1" dirty="0"/>
              <a:t> de variables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modelos</a:t>
            </a:r>
            <a:r>
              <a:rPr lang="en-US" i="1" dirty="0"/>
              <a:t> </a:t>
            </a:r>
            <a:r>
              <a:rPr lang="en-US" i="1" dirty="0" err="1"/>
              <a:t>predictivos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866B3-755B-4107-973E-1832A8BE1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54143"/>
          </a:xfrm>
        </p:spPr>
        <p:txBody>
          <a:bodyPr>
            <a:normAutofit/>
          </a:bodyPr>
          <a:lstStyle/>
          <a:p>
            <a:r>
              <a:rPr lang="es-ES" dirty="0"/>
              <a:t>Inteligencia artificial 2019-2020</a:t>
            </a:r>
          </a:p>
          <a:p>
            <a:r>
              <a:rPr lang="es-ES" dirty="0"/>
              <a:t>Tercer curso, Ingeniería informática - ingeniería del software</a:t>
            </a:r>
          </a:p>
          <a:p>
            <a:r>
              <a:rPr lang="es-ES" dirty="0"/>
              <a:t>Universidad de </a:t>
            </a:r>
            <a:r>
              <a:rPr lang="es-ES" dirty="0" err="1"/>
              <a:t>sevilla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21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37072-4406-47F8-99DF-FC54C690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91513E-3E4C-451F-8B9A-A0B16B05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s-ES" sz="2400" dirty="0"/>
              <a:t>Consecución de objetivos, optimización de variables.</a:t>
            </a:r>
          </a:p>
          <a:p>
            <a:pPr algn="ctr">
              <a:lnSpc>
                <a:spcPct val="200000"/>
              </a:lnSpc>
            </a:pPr>
            <a:r>
              <a:rPr lang="es-ES" sz="2400" dirty="0"/>
              <a:t>Menor coste computacional de SFS.</a:t>
            </a:r>
          </a:p>
          <a:p>
            <a:pPr algn="ctr">
              <a:lnSpc>
                <a:spcPct val="200000"/>
              </a:lnSpc>
            </a:pPr>
            <a:r>
              <a:rPr lang="es-ES" sz="2400" dirty="0"/>
              <a:t>Mejores resultados utilizando SFFS.</a:t>
            </a:r>
          </a:p>
          <a:p>
            <a:pPr algn="ctr">
              <a:lnSpc>
                <a:spcPct val="200000"/>
              </a:lnSpc>
            </a:pPr>
            <a:r>
              <a:rPr lang="es-ES" sz="2400" dirty="0"/>
              <a:t>Conveniencia de uno u otro algoritmo dependiendo del problema.</a:t>
            </a:r>
          </a:p>
        </p:txBody>
      </p:sp>
    </p:spTree>
    <p:extLst>
      <p:ext uri="{BB962C8B-B14F-4D97-AF65-F5344CB8AC3E}">
        <p14:creationId xmlns:p14="http://schemas.microsoft.com/office/powerpoint/2010/main" val="24818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A9A7F-7B5E-4D09-94D8-25E4BD11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ANEXO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5DF1F-0904-40DC-BDE0-F3A24117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429001"/>
            <a:ext cx="9603275" cy="1049236"/>
          </a:xfrm>
        </p:spPr>
        <p:txBody>
          <a:bodyPr/>
          <a:lstStyle/>
          <a:p>
            <a:pPr algn="ctr"/>
            <a:r>
              <a:rPr lang="es-ES" dirty="0"/>
              <a:t>Profundización en las diferentes familias de métodos analizando sus tipos, ventajas e inconvenientes.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766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C733C-405E-4E19-AE3C-B76B71B94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/>
              <a:t>Optimización</a:t>
            </a:r>
            <a:r>
              <a:rPr lang="en-US" i="1" dirty="0"/>
              <a:t> de variables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modelos</a:t>
            </a:r>
            <a:r>
              <a:rPr lang="en-US" i="1" dirty="0"/>
              <a:t> </a:t>
            </a:r>
            <a:r>
              <a:rPr lang="en-US" i="1" dirty="0" err="1"/>
              <a:t>predictivos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866B3-755B-4107-973E-1832A8BE1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54143"/>
          </a:xfrm>
        </p:spPr>
        <p:txBody>
          <a:bodyPr>
            <a:normAutofit/>
          </a:bodyPr>
          <a:lstStyle/>
          <a:p>
            <a:r>
              <a:rPr lang="es-ES" dirty="0"/>
              <a:t>Inteligencia artificial 2019-2020</a:t>
            </a:r>
          </a:p>
          <a:p>
            <a:r>
              <a:rPr lang="es-ES" dirty="0"/>
              <a:t>Tercer curso, Ingeniería informática - ingeniería del software</a:t>
            </a:r>
          </a:p>
          <a:p>
            <a:r>
              <a:rPr lang="es-ES" dirty="0"/>
              <a:t>Universidad de </a:t>
            </a:r>
            <a:r>
              <a:rPr lang="es-ES" dirty="0" err="1"/>
              <a:t>sevilla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84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A791C-EDCD-4B4F-9591-C046499F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Autores del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37FC3-BAF4-4B33-ABD0-E0E41FB0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417110"/>
            <a:ext cx="3857268" cy="1049235"/>
          </a:xfrm>
        </p:spPr>
        <p:txBody>
          <a:bodyPr/>
          <a:lstStyle/>
          <a:p>
            <a:pPr algn="ctr"/>
            <a:r>
              <a:rPr lang="es-ES" dirty="0"/>
              <a:t>Eduardo Miguel Botía Domingo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B56D4E8-F45F-4961-A909-602A7D7B6E86}"/>
              </a:ext>
            </a:extLst>
          </p:cNvPr>
          <p:cNvSpPr txBox="1">
            <a:spLocks/>
          </p:cNvSpPr>
          <p:nvPr/>
        </p:nvSpPr>
        <p:spPr>
          <a:xfrm>
            <a:off x="6883153" y="4417110"/>
            <a:ext cx="385726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Isaac Muñiz Valverde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9BDEA6-E48D-4DE4-ACC9-4B54F893F967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33" t="2" r="8975" b="18011"/>
          <a:stretch>
            <a:fillRect/>
          </a:stretch>
        </p:blipFill>
        <p:spPr bwMode="auto">
          <a:xfrm>
            <a:off x="2914650" y="2672636"/>
            <a:ext cx="1066799" cy="15127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6DE189-F8B0-4636-B6F5-D82F0F3FFB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t="18311" r="6340" b="22313"/>
          <a:stretch/>
        </p:blipFill>
        <p:spPr>
          <a:xfrm>
            <a:off x="8210553" y="2672636"/>
            <a:ext cx="1340390" cy="15127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1868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2A7EF-B632-4E68-8A96-B9C96FCE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083B58-6191-4ED7-94D2-2FD27F07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lnSpc>
                <a:spcPct val="250000"/>
              </a:lnSpc>
            </a:pPr>
            <a:r>
              <a:rPr lang="es-ES" sz="2800" dirty="0"/>
              <a:t>Contexto.</a:t>
            </a:r>
          </a:p>
          <a:p>
            <a:pPr algn="ctr">
              <a:lnSpc>
                <a:spcPct val="250000"/>
              </a:lnSpc>
            </a:pPr>
            <a:r>
              <a:rPr lang="es-ES" sz="2800" dirty="0"/>
              <a:t>Aprendizaje automático, aprendizaje supervisado.</a:t>
            </a:r>
          </a:p>
          <a:p>
            <a:pPr algn="ctr">
              <a:lnSpc>
                <a:spcPct val="250000"/>
              </a:lnSpc>
            </a:pPr>
            <a:r>
              <a:rPr lang="es-ES" sz="2800" dirty="0"/>
              <a:t>Necesidad de introducir técnicas de optimización de variables.</a:t>
            </a:r>
          </a:p>
          <a:p>
            <a:pPr>
              <a:lnSpc>
                <a:spcPct val="250000"/>
              </a:lnSpc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648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D60A5-1E2A-44F8-A1AE-8D6FAF32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PRELIMINARES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A37BA6-C44A-47E3-9812-94FBAA3E0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Métodos empleados</a:t>
            </a:r>
          </a:p>
          <a:p>
            <a:pPr lvl="1"/>
            <a:r>
              <a:rPr lang="es-ES" dirty="0"/>
              <a:t>Algoritmos de árboles de decisión.</a:t>
            </a:r>
          </a:p>
          <a:p>
            <a:pPr lvl="1"/>
            <a:r>
              <a:rPr lang="es-ES" dirty="0"/>
              <a:t>Métodos de envoltura</a:t>
            </a:r>
          </a:p>
          <a:p>
            <a:pPr lvl="1"/>
            <a:r>
              <a:rPr lang="es-ES" dirty="0"/>
              <a:t>Evaluación de soluciones robusta: Validación cruzada</a:t>
            </a:r>
          </a:p>
          <a:p>
            <a:pPr lvl="1"/>
            <a:r>
              <a:rPr lang="es-ES" dirty="0"/>
              <a:t>Algoritmo y estrategias de búsqueda secuencial para selección de características</a:t>
            </a:r>
          </a:p>
          <a:p>
            <a:pPr lvl="2"/>
            <a:r>
              <a:rPr lang="es-ES" dirty="0" err="1"/>
              <a:t>Sequential</a:t>
            </a:r>
            <a:r>
              <a:rPr lang="es-ES" dirty="0"/>
              <a:t> forward </a:t>
            </a:r>
            <a:r>
              <a:rPr lang="es-ES" dirty="0" err="1"/>
              <a:t>selection</a:t>
            </a:r>
            <a:r>
              <a:rPr lang="es-ES" dirty="0"/>
              <a:t> (SFS)</a:t>
            </a:r>
          </a:p>
          <a:p>
            <a:pPr lvl="2"/>
            <a:r>
              <a:rPr lang="es-ES" dirty="0" err="1"/>
              <a:t>Sequential</a:t>
            </a:r>
            <a:r>
              <a:rPr lang="es-ES" dirty="0"/>
              <a:t> </a:t>
            </a:r>
            <a:r>
              <a:rPr lang="es-ES" dirty="0" err="1"/>
              <a:t>floating</a:t>
            </a:r>
            <a:r>
              <a:rPr lang="es-ES" dirty="0"/>
              <a:t> forward </a:t>
            </a:r>
            <a:r>
              <a:rPr lang="es-ES" dirty="0" err="1"/>
              <a:t>selection</a:t>
            </a:r>
            <a:r>
              <a:rPr lang="es-ES" dirty="0"/>
              <a:t> (SFFS)</a:t>
            </a:r>
          </a:p>
        </p:txBody>
      </p:sp>
    </p:spTree>
    <p:extLst>
      <p:ext uri="{BB962C8B-B14F-4D97-AF65-F5344CB8AC3E}">
        <p14:creationId xmlns:p14="http://schemas.microsoft.com/office/powerpoint/2010/main" val="98161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53A88-9676-43BE-8B0E-D4C817E7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D6255D-4D2A-4C09-B155-BCD6790E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300000"/>
              </a:lnSpc>
            </a:pPr>
            <a:r>
              <a:rPr lang="en-US" dirty="0" err="1"/>
              <a:t>Implementación</a:t>
            </a:r>
            <a:r>
              <a:rPr lang="en-US" dirty="0"/>
              <a:t> del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r>
              <a:rPr lang="en-US" dirty="0"/>
              <a:t>.</a:t>
            </a:r>
            <a:endParaRPr lang="es-ES" dirty="0"/>
          </a:p>
          <a:p>
            <a:pPr algn="ctr">
              <a:lnSpc>
                <a:spcPct val="300000"/>
              </a:lnSpc>
            </a:pPr>
            <a:r>
              <a:rPr lang="en-US" dirty="0" err="1"/>
              <a:t>Implementación</a:t>
            </a:r>
            <a:r>
              <a:rPr lang="en-US" dirty="0"/>
              <a:t> de la Sequential Forward Selection.</a:t>
            </a:r>
            <a:endParaRPr lang="es-ES" dirty="0"/>
          </a:p>
          <a:p>
            <a:pPr algn="ctr">
              <a:lnSpc>
                <a:spcPct val="300000"/>
              </a:lnSpc>
            </a:pPr>
            <a:r>
              <a:rPr lang="en-US" dirty="0" err="1"/>
              <a:t>Implementación</a:t>
            </a:r>
            <a:r>
              <a:rPr lang="en-US" dirty="0"/>
              <a:t> de la Sequential Floating Forward Selection.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469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6F967-B168-4F65-A907-AC85BADF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5A37AB-CEB6-49C3-B37A-EFFC8CB99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6488" y="2066571"/>
            <a:ext cx="6204753" cy="344859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s-ES" dirty="0"/>
              <a:t>Método de evaluación robusta.</a:t>
            </a:r>
          </a:p>
          <a:p>
            <a:pPr lvl="1">
              <a:lnSpc>
                <a:spcPct val="250000"/>
              </a:lnSpc>
            </a:pPr>
            <a:r>
              <a:rPr lang="es-ES" sz="2000" dirty="0"/>
              <a:t>Relación entre número de variables y puntuación.</a:t>
            </a:r>
          </a:p>
          <a:p>
            <a:pPr lvl="1">
              <a:lnSpc>
                <a:spcPct val="250000"/>
              </a:lnSpc>
            </a:pPr>
            <a:r>
              <a:rPr lang="es-ES" sz="2000" dirty="0"/>
              <a:t>Presencia de variables que aumentan el ruido.</a:t>
            </a:r>
          </a:p>
          <a:p>
            <a:pPr lvl="1">
              <a:lnSpc>
                <a:spcPct val="250000"/>
              </a:lnSpc>
            </a:pPr>
            <a:r>
              <a:rPr lang="es-ES" sz="2000" dirty="0"/>
              <a:t>Pliegues que efectúa la validación cruzada.</a:t>
            </a:r>
          </a:p>
          <a:p>
            <a:pPr lvl="1"/>
            <a:endParaRPr lang="es-ES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0A95ADB2-37CE-44A6-A139-005B870D34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8284567"/>
              </p:ext>
            </p:extLst>
          </p:nvPr>
        </p:nvGraphicFramePr>
        <p:xfrm>
          <a:off x="7684169" y="2066571"/>
          <a:ext cx="3561347" cy="3448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9313">
                  <a:extLst>
                    <a:ext uri="{9D8B030D-6E8A-4147-A177-3AD203B41FA5}">
                      <a16:colId xmlns:a16="http://schemas.microsoft.com/office/drawing/2014/main" val="550315307"/>
                    </a:ext>
                  </a:extLst>
                </a:gridCol>
                <a:gridCol w="1372034">
                  <a:extLst>
                    <a:ext uri="{9D8B030D-6E8A-4147-A177-3AD203B41FA5}">
                      <a16:colId xmlns:a16="http://schemas.microsoft.com/office/drawing/2014/main" val="410624928"/>
                    </a:ext>
                  </a:extLst>
                </a:gridCol>
              </a:tblGrid>
              <a:tr h="4205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Conjuntos de variables</a:t>
                      </a:r>
                      <a:endParaRPr lang="es-ES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Puntuación</a:t>
                      </a:r>
                      <a:endParaRPr lang="es-ES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5020716"/>
                  </a:ext>
                </a:extLst>
              </a:tr>
              <a:tr h="13457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'Pclass','Sex','Age','SibSp','Parch','Fare','Embarked','Initial','Age_band','Family_Size','Alone','Fare_cat','Deck','Title','Is_Married'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 dirty="0">
                          <a:effectLst/>
                        </a:rPr>
                        <a:t>0.7684998726763425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8008647"/>
                  </a:ext>
                </a:extLst>
              </a:tr>
              <a:tr h="560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'Embarked','Age_band','</a:t>
                      </a:r>
                      <a:r>
                        <a:rPr lang="en-US" sz="1100" dirty="0" err="1">
                          <a:effectLst/>
                        </a:rPr>
                        <a:t>Family_Size</a:t>
                      </a:r>
                      <a:r>
                        <a:rPr lang="en-US" sz="1100" dirty="0">
                          <a:effectLst/>
                        </a:rPr>
                        <a:t>'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0.6190617661205894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0160854"/>
                  </a:ext>
                </a:extLst>
              </a:tr>
              <a:tr h="560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‘</a:t>
                      </a:r>
                      <a:r>
                        <a:rPr lang="en-US" sz="1100" dirty="0" err="1">
                          <a:effectLst/>
                        </a:rPr>
                        <a:t>Age_band</a:t>
                      </a:r>
                      <a:r>
                        <a:rPr lang="en-US" sz="1100" dirty="0">
                          <a:effectLst/>
                        </a:rPr>
                        <a:t>’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0.5403229776759183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0516321"/>
                  </a:ext>
                </a:extLst>
              </a:tr>
              <a:tr h="560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'Initial'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0.7833541295305997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465644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466856C-7D76-4E29-83D3-1F1428E89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1676" y="-372500"/>
            <a:ext cx="15414306" cy="126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23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6F967-B168-4F65-A907-AC85BADF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5A37AB-CEB6-49C3-B37A-EFFC8CB99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6489" y="2066571"/>
            <a:ext cx="5990592" cy="344859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ES" dirty="0" err="1"/>
              <a:t>Sequential</a:t>
            </a:r>
            <a:r>
              <a:rPr lang="es-ES" dirty="0"/>
              <a:t> Forward </a:t>
            </a:r>
            <a:r>
              <a:rPr lang="es-ES" dirty="0" err="1"/>
              <a:t>Selection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Puntuación aumenta con las mejores variables en primeras iteraciones.</a:t>
            </a:r>
          </a:p>
          <a:p>
            <a:pPr lvl="1"/>
            <a:r>
              <a:rPr lang="es-ES" dirty="0"/>
              <a:t>Paulatinamente, se reduce con respecto se introducen las peores.</a:t>
            </a:r>
          </a:p>
          <a:p>
            <a:pPr lvl="1"/>
            <a:r>
              <a:rPr lang="es-ES" dirty="0" err="1"/>
              <a:t>Sobre-entrenamiento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Mejores conjuntos de variables, mayor eficiencia.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466856C-7D76-4E29-83D3-1F1428E89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1676" y="-372500"/>
            <a:ext cx="15414306" cy="126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4041BB2-E156-473F-8B0C-0DD0D8AF98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3781" t="4438" r="2596" b="-4149"/>
          <a:stretch/>
        </p:blipFill>
        <p:spPr>
          <a:xfrm>
            <a:off x="7117081" y="2506045"/>
            <a:ext cx="3937771" cy="24877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3199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6F967-B168-4F65-A907-AC85BADF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5A37AB-CEB6-49C3-B37A-EFFC8CB99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6489" y="2066571"/>
            <a:ext cx="5990592" cy="34485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 err="1"/>
              <a:t>Sequential</a:t>
            </a:r>
            <a:r>
              <a:rPr lang="es-ES" dirty="0"/>
              <a:t> </a:t>
            </a:r>
            <a:r>
              <a:rPr lang="es-ES" dirty="0" err="1"/>
              <a:t>Floating</a:t>
            </a:r>
            <a:r>
              <a:rPr lang="es-ES" dirty="0"/>
              <a:t> Forward </a:t>
            </a:r>
            <a:r>
              <a:rPr lang="es-ES" dirty="0" err="1"/>
              <a:t>Selection</a:t>
            </a:r>
            <a:r>
              <a:rPr lang="es-ES" dirty="0"/>
              <a:t>.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Relación entre tamaño del conjunto y puntuación.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Mejores conjuntos de variables, mayor eficiencia.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Diferencias entre SFS y SFFS en últimas iteraciones.</a:t>
            </a:r>
          </a:p>
          <a:p>
            <a:pPr lvl="2">
              <a:lnSpc>
                <a:spcPct val="150000"/>
              </a:lnSpc>
            </a:pPr>
            <a:r>
              <a:rPr lang="es-ES" dirty="0"/>
              <a:t>Conjuntos más pequeños y mayor puntuación.</a:t>
            </a:r>
          </a:p>
          <a:p>
            <a:pPr lvl="2">
              <a:lnSpc>
                <a:spcPct val="150000"/>
              </a:lnSpc>
            </a:pPr>
            <a:r>
              <a:rPr lang="es-ES" dirty="0"/>
              <a:t>Estancamiento en las últimas iteraciones.</a:t>
            </a:r>
          </a:p>
          <a:p>
            <a:pPr lvl="2">
              <a:lnSpc>
                <a:spcPct val="150000"/>
              </a:lnSpc>
            </a:pPr>
            <a:r>
              <a:rPr lang="es-ES" dirty="0"/>
              <a:t>Se evitan introducir peores variables.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466856C-7D76-4E29-83D3-1F1428E89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1676" y="-372500"/>
            <a:ext cx="15414306" cy="126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1C8FA41-8998-48BA-AA6E-99791A9B3A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5575" r="-2325"/>
          <a:stretch/>
        </p:blipFill>
        <p:spPr>
          <a:xfrm>
            <a:off x="7700252" y="2066571"/>
            <a:ext cx="2453640" cy="37440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7451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6F967-B168-4F65-A907-AC85BADF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5A37AB-CEB6-49C3-B37A-EFFC8CB99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9216" y="2066571"/>
            <a:ext cx="9605635" cy="34485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ES" dirty="0"/>
              <a:t>Otros conjuntos de datos adicionales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Mismas conclusiones que en conjuntos anteriores, salvo puntualización en multi clase. </a:t>
            </a:r>
          </a:p>
          <a:p>
            <a:pPr>
              <a:lnSpc>
                <a:spcPct val="150000"/>
              </a:lnSpc>
            </a:pPr>
            <a:r>
              <a:rPr lang="es-ES" dirty="0"/>
              <a:t>Método estimador para la validación cruzada.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Relación entre tamaño de solución, rendimiento y puntuación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Árboles y redes neuronales, los más precisos.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‘K’ vecinos, el resultado más comedido.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Complejidad de redes neuronales muy elevada.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Árboles de decisión, el más equilibrado.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466856C-7D76-4E29-83D3-1F1428E89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1676" y="-372500"/>
            <a:ext cx="15414306" cy="126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89401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{2C9EAD21-389E-4B7F-B4D7-7509269C568F}tf10001114</Template>
  <TotalTime>182</TotalTime>
  <Words>427</Words>
  <Application>Microsoft Office PowerPoint</Application>
  <PresentationFormat>Panorámica</PresentationFormat>
  <Paragraphs>72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Times New Roman</vt:lpstr>
      <vt:lpstr>Galería</vt:lpstr>
      <vt:lpstr>Optimización de variables en modelos predictivos</vt:lpstr>
      <vt:lpstr>Autores del trabajo</vt:lpstr>
      <vt:lpstr>INTRODUCCIÓN</vt:lpstr>
      <vt:lpstr>PRELIMINARES</vt:lpstr>
      <vt:lpstr>METODOLOGÍA</vt:lpstr>
      <vt:lpstr>RESULTADOS</vt:lpstr>
      <vt:lpstr>RESULTADOS</vt:lpstr>
      <vt:lpstr>RESULTADOS</vt:lpstr>
      <vt:lpstr>RESULTADOS</vt:lpstr>
      <vt:lpstr>CONCLUSIONES</vt:lpstr>
      <vt:lpstr>ANEXO</vt:lpstr>
      <vt:lpstr>Optimización de variables en modelos predictivos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 de variables en modelos predictivos</dc:title>
  <dc:creator>Eduardo Miguel Botía Domingo</dc:creator>
  <cp:lastModifiedBy>Eduardo Miguel Botía Domingo</cp:lastModifiedBy>
  <cp:revision>11</cp:revision>
  <dcterms:created xsi:type="dcterms:W3CDTF">2020-06-15T16:00:39Z</dcterms:created>
  <dcterms:modified xsi:type="dcterms:W3CDTF">2020-06-17T15:55:45Z</dcterms:modified>
</cp:coreProperties>
</file>