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8365" autoAdjust="0"/>
  </p:normalViewPr>
  <p:slideViewPr>
    <p:cSldViewPr snapToGrid="0">
      <p:cViewPr varScale="1">
        <p:scale>
          <a:sx n="50" d="100"/>
          <a:sy n="50" d="100"/>
        </p:scale>
        <p:origin x="19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FA0A9-2403-452F-863B-A9DB55FC337A}" type="datetimeFigureOut">
              <a:rPr lang="es-ES" smtClean="0"/>
              <a:t>29/06/2020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B0ED0-F80A-4243-9657-0EF7FD331EE5}" type="slidenum">
              <a:rPr lang="es-ES" smtClean="0"/>
              <a:t>‹Nº›</a:t>
            </a:fld>
            <a:endParaRPr lang="es-ES"/>
          </a:p>
        </p:txBody>
      </p:sp>
    </p:spTree>
    <p:extLst>
      <p:ext uri="{BB962C8B-B14F-4D97-AF65-F5344CB8AC3E}">
        <p14:creationId xmlns:p14="http://schemas.microsoft.com/office/powerpoint/2010/main" val="381801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b="1" dirty="0"/>
              <a:t>Contexto</a:t>
            </a:r>
            <a:r>
              <a:rPr lang="es-ES" dirty="0"/>
              <a:t>: </a:t>
            </a:r>
            <a:r>
              <a:rPr lang="es-ES" sz="1200" kern="1200" dirty="0">
                <a:solidFill>
                  <a:schemeClr val="tx1"/>
                </a:solidFill>
                <a:effectLst/>
                <a:latin typeface="+mn-lt"/>
                <a:ea typeface="+mn-ea"/>
                <a:cs typeface="+mn-cs"/>
              </a:rPr>
              <a:t>El campo de la Inteligencia Artificial es un área de la informática que cada vez cuenta con un mayor auge en el contexto actual, y se trata de un motor económico cuyo avance introduce cambios sustanciales en la forma de vida de la población.</a:t>
            </a:r>
          </a:p>
          <a:p>
            <a:pPr marL="171450" indent="-171450">
              <a:buFont typeface="Arial" panose="020B0604020202020204" pitchFamily="34" charset="0"/>
              <a:buChar char="•"/>
            </a:pPr>
            <a:r>
              <a:rPr lang="es-ES" sz="1200" b="1" dirty="0"/>
              <a:t>Aprendizaje automático, aprendizaje supervisado: </a:t>
            </a:r>
            <a:r>
              <a:rPr lang="es-ES" sz="1200" b="0" kern="1200" dirty="0">
                <a:solidFill>
                  <a:schemeClr val="tx1"/>
                </a:solidFill>
                <a:effectLst/>
                <a:latin typeface="+mn-lt"/>
                <a:ea typeface="+mn-ea"/>
                <a:cs typeface="+mn-cs"/>
              </a:rPr>
              <a:t>U</a:t>
            </a:r>
            <a:r>
              <a:rPr lang="es-ES" sz="1200" kern="1200" dirty="0">
                <a:solidFill>
                  <a:schemeClr val="tx1"/>
                </a:solidFill>
                <a:effectLst/>
                <a:latin typeface="+mn-lt"/>
                <a:ea typeface="+mn-ea"/>
                <a:cs typeface="+mn-cs"/>
              </a:rPr>
              <a:t>na de las mayores áreas de trabajo se encuentra en el aprendizaje automático, que se basa en construir software que mejore de forma autónoma. Una de las ramas que destacan dentro de esta disciplina, se trata del aprendizaje supervisado, el cual, facilitándole una serie de información nos permite encontrar patrones y nos permite estimar o predecir el resultado u otra variable que denominamos objetivo.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a:t>Necesidad de introducir técnicas de optimización de variables: </a:t>
            </a:r>
            <a:r>
              <a:rPr lang="es-ES" sz="1200" kern="1200" dirty="0">
                <a:solidFill>
                  <a:schemeClr val="tx1"/>
                </a:solidFill>
                <a:effectLst/>
                <a:latin typeface="+mn-lt"/>
                <a:ea typeface="+mn-ea"/>
                <a:cs typeface="+mn-cs"/>
              </a:rPr>
              <a:t>para el trabajo con este tipo de técnicas en escenarios, cuando se trata de procesar y trabajar con una enorme cantidad de datos debe tenerse cuidado con el coste computacional asociado. Existen técnicas que permiten la optimización de recursos mediante la selección de las variables más representativas y de mayor relevancia con respecto a la decisión que debe tomar el algoritmo, lo cual no empeora necesariamente la tasa de acierto del algoritmo, permitiendo obtener resultados más fiables a un menor coste, a expensas de realizar un análisis previo del conjunto de datos.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s-ES" b="1"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3</a:t>
            </a:fld>
            <a:endParaRPr lang="es-ES"/>
          </a:p>
        </p:txBody>
      </p:sp>
    </p:spTree>
    <p:extLst>
      <p:ext uri="{BB962C8B-B14F-4D97-AF65-F5344CB8AC3E}">
        <p14:creationId xmlns:p14="http://schemas.microsoft.com/office/powerpoint/2010/main" val="147542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 typeface="Arial" panose="020B0604020202020204" pitchFamily="34" charset="0"/>
              <a:buChar char="•"/>
            </a:pPr>
            <a:endParaRPr lang="es-ES" dirty="0"/>
          </a:p>
          <a:p>
            <a:pPr marL="171450" lvl="0" indent="-171450">
              <a:buFont typeface="Arial" panose="020B0604020202020204" pitchFamily="34" charset="0"/>
              <a:buChar char="•"/>
            </a:pPr>
            <a:r>
              <a:rPr lang="es-ES" b="1" dirty="0"/>
              <a:t>Algoritmos de árboles de decisión.</a:t>
            </a:r>
          </a:p>
          <a:p>
            <a:pPr marL="0" lvl="0" indent="0">
              <a:buFont typeface="Arial" panose="020B0604020202020204" pitchFamily="34" charset="0"/>
              <a:buNone/>
            </a:pPr>
            <a:r>
              <a:rPr lang="es-ES" sz="1200" kern="1200" dirty="0">
                <a:solidFill>
                  <a:schemeClr val="tx1"/>
                </a:solidFill>
                <a:effectLst/>
                <a:latin typeface="+mn-lt"/>
                <a:ea typeface="+mn-ea"/>
                <a:cs typeface="+mn-cs"/>
              </a:rPr>
              <a:t>Se trata de una técnica de aprendizaje supervisado que a partir de un conjunto de ejemplos de entrenamiento, de tal manera que el árbol “crece” en anchura y profundidad.</a:t>
            </a:r>
          </a:p>
          <a:p>
            <a:pPr marL="0" lvl="0" indent="0">
              <a:buFont typeface="Arial" panose="020B0604020202020204" pitchFamily="34" charset="0"/>
              <a:buNone/>
            </a:pPr>
            <a:r>
              <a:rPr lang="es-ES" sz="1200" kern="1200" dirty="0">
                <a:solidFill>
                  <a:schemeClr val="tx1"/>
                </a:solidFill>
                <a:effectLst/>
                <a:latin typeface="+mn-lt"/>
                <a:ea typeface="+mn-ea"/>
                <a:cs typeface="+mn-cs"/>
              </a:rPr>
              <a:t>En nuestro caso, será la técnica de aprendizaje supervisado que se usará por defecto en la validación cruzada, para evaluar si un conjunto de variables es mejor o peor que otro.</a:t>
            </a:r>
          </a:p>
          <a:p>
            <a:pPr marL="0" lvl="0" indent="0">
              <a:buFont typeface="Arial" panose="020B0604020202020204" pitchFamily="34" charset="0"/>
              <a:buNone/>
            </a:pPr>
            <a:endParaRPr lang="es-ES" dirty="0"/>
          </a:p>
          <a:p>
            <a:pPr marL="171450" lvl="0" indent="-171450">
              <a:buFont typeface="Arial" panose="020B0604020202020204" pitchFamily="34" charset="0"/>
              <a:buChar char="•"/>
            </a:pPr>
            <a:r>
              <a:rPr lang="es-ES" b="1" dirty="0"/>
              <a:t>Métodos de envoltura</a:t>
            </a:r>
          </a:p>
          <a:p>
            <a:pPr marL="0" lvl="0" indent="0">
              <a:buFont typeface="Arial" panose="020B0604020202020204" pitchFamily="34" charset="0"/>
              <a:buNone/>
            </a:pPr>
            <a:r>
              <a:rPr lang="es-ES" dirty="0"/>
              <a:t>Paradigma dentro de la selección de características, en el que</a:t>
            </a:r>
            <a:r>
              <a:rPr lang="es-ES" sz="1200" kern="1200" dirty="0">
                <a:solidFill>
                  <a:schemeClr val="tx1"/>
                </a:solidFill>
                <a:effectLst/>
                <a:latin typeface="+mn-lt"/>
                <a:ea typeface="+mn-ea"/>
                <a:cs typeface="+mn-cs"/>
              </a:rPr>
              <a:t> definimos subconjuntos de variables del conjunto original y evaluamos los resultados tras aplicar un proceso de entrenamiento con las variables seleccionadas, para después aplicar un procedimiento de validación y mediante casos de prueba comprobar la eficacia del algoritmo. </a:t>
            </a:r>
          </a:p>
          <a:p>
            <a:pPr marL="0" lvl="0" indent="0">
              <a:buFont typeface="Arial" panose="020B0604020202020204" pitchFamily="34" charset="0"/>
              <a:buNone/>
            </a:pPr>
            <a:endParaRPr lang="es-ES" dirty="0"/>
          </a:p>
          <a:p>
            <a:pPr marL="171450" lvl="0" indent="-171450">
              <a:buFont typeface="Arial" panose="020B0604020202020204" pitchFamily="34" charset="0"/>
              <a:buChar char="•"/>
            </a:pPr>
            <a:r>
              <a:rPr lang="es-ES" b="1" dirty="0"/>
              <a:t>Evaluación de soluciones robusta: Validación cruzada</a:t>
            </a:r>
          </a:p>
          <a:p>
            <a:pPr marL="0" lvl="0" indent="0">
              <a:buFont typeface="Arial" panose="020B0604020202020204" pitchFamily="34" charset="0"/>
              <a:buNone/>
            </a:pPr>
            <a:r>
              <a:rPr lang="es-ES" sz="1200" kern="1200" dirty="0">
                <a:solidFill>
                  <a:schemeClr val="tx1"/>
                </a:solidFill>
                <a:effectLst/>
                <a:latin typeface="+mn-lt"/>
                <a:ea typeface="+mn-ea"/>
                <a:cs typeface="+mn-cs"/>
              </a:rPr>
              <a:t>Como parte fundamental de los métodos de envoltura, resulta indispensable realizar una estimación de la capacidad predictiva de una combinación de variables en el subconjunto del total que componen los casos de entrenamiento y pruebas. </a:t>
            </a:r>
          </a:p>
          <a:p>
            <a:pPr marL="0" lvl="0" indent="0">
              <a:buFont typeface="Arial" panose="020B0604020202020204" pitchFamily="34" charset="0"/>
              <a:buNone/>
            </a:pPr>
            <a:r>
              <a:rPr lang="es-ES" sz="1200" kern="1200" dirty="0">
                <a:solidFill>
                  <a:schemeClr val="tx1"/>
                </a:solidFill>
                <a:effectLst/>
                <a:latin typeface="+mn-lt"/>
                <a:ea typeface="+mn-ea"/>
                <a:cs typeface="+mn-cs"/>
              </a:rPr>
              <a:t>La razón para escoger este método, es que ofrece una mayor resistencia frente a la aleatoriedad del algoritmo de entrenamiento.</a:t>
            </a:r>
          </a:p>
          <a:p>
            <a:pPr marL="0" lvl="0" indent="0">
              <a:buFont typeface="Arial" panose="020B0604020202020204" pitchFamily="34" charset="0"/>
              <a:buNone/>
            </a:pPr>
            <a:endParaRPr lang="es-ES" dirty="0"/>
          </a:p>
          <a:p>
            <a:pPr marL="171450" lvl="0" indent="-171450">
              <a:buFont typeface="Arial" panose="020B0604020202020204" pitchFamily="34" charset="0"/>
              <a:buChar char="•"/>
            </a:pPr>
            <a:r>
              <a:rPr lang="es-ES" b="1" dirty="0"/>
              <a:t>Algoritmo y estrategias de búsqueda secuencial para selección de características</a:t>
            </a:r>
          </a:p>
          <a:p>
            <a:pPr marL="0" lvl="0" indent="0">
              <a:buFont typeface="Arial" panose="020B0604020202020204" pitchFamily="34" charset="0"/>
              <a:buNone/>
            </a:pPr>
            <a:r>
              <a:rPr lang="es-ES" sz="1200" kern="1200" dirty="0">
                <a:solidFill>
                  <a:schemeClr val="tx1"/>
                </a:solidFill>
                <a:effectLst/>
                <a:latin typeface="+mn-lt"/>
                <a:ea typeface="+mn-ea"/>
                <a:cs typeface="+mn-cs"/>
              </a:rPr>
              <a:t>Estos métodos implementan una búsqueda de las variables más importantes y representativas en especial, fijando como parámetros fundamentales el tamaño del resultado y su tasa de acierto. En nuestra implementación, hemos realizado la implementación de una función basada en la estrategia secuencial hacia adelante, llamada </a:t>
            </a:r>
            <a:r>
              <a:rPr lang="es-ES" dirty="0" err="1"/>
              <a:t>Sequential</a:t>
            </a:r>
            <a:r>
              <a:rPr lang="es-ES" dirty="0"/>
              <a:t> forward </a:t>
            </a:r>
            <a:r>
              <a:rPr lang="es-ES" dirty="0" err="1"/>
              <a:t>selection</a:t>
            </a:r>
            <a:r>
              <a:rPr lang="es-ES" dirty="0"/>
              <a:t>, o SFS,</a:t>
            </a:r>
            <a:r>
              <a:rPr lang="es-ES" sz="1200" kern="1200" dirty="0">
                <a:solidFill>
                  <a:schemeClr val="tx1"/>
                </a:solidFill>
                <a:effectLst/>
                <a:latin typeface="+mn-lt"/>
                <a:ea typeface="+mn-ea"/>
                <a:cs typeface="+mn-cs"/>
              </a:rPr>
              <a:t> y otra con la opción mixta, porque consideramos que puede ser la que ofrezca los resultados más exactos o interesantes, llamada </a:t>
            </a:r>
            <a:r>
              <a:rPr lang="es-ES" dirty="0" err="1"/>
              <a:t>Sequential</a:t>
            </a:r>
            <a:r>
              <a:rPr lang="es-ES" dirty="0"/>
              <a:t> </a:t>
            </a:r>
            <a:r>
              <a:rPr lang="es-ES" dirty="0" err="1"/>
              <a:t>floating</a:t>
            </a:r>
            <a:r>
              <a:rPr lang="es-ES" dirty="0"/>
              <a:t> forward </a:t>
            </a:r>
            <a:r>
              <a:rPr lang="es-ES" dirty="0" err="1"/>
              <a:t>selection</a:t>
            </a:r>
            <a:r>
              <a:rPr lang="es-ES" dirty="0"/>
              <a:t>, o SFFS.</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4</a:t>
            </a:fld>
            <a:endParaRPr lang="es-ES"/>
          </a:p>
        </p:txBody>
      </p:sp>
    </p:spTree>
    <p:extLst>
      <p:ext uri="{BB962C8B-B14F-4D97-AF65-F5344CB8AC3E}">
        <p14:creationId xmlns:p14="http://schemas.microsoft.com/office/powerpoint/2010/main" val="74187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Implementación</a:t>
            </a:r>
            <a:r>
              <a:rPr lang="en-US" b="1" dirty="0"/>
              <a:t> del </a:t>
            </a:r>
            <a:r>
              <a:rPr lang="en-US" b="1" dirty="0" err="1"/>
              <a:t>método</a:t>
            </a:r>
            <a:r>
              <a:rPr lang="en-US" b="1" dirty="0"/>
              <a:t> de </a:t>
            </a:r>
            <a:r>
              <a:rPr lang="en-US" b="1" dirty="0" err="1"/>
              <a:t>evaluación</a:t>
            </a:r>
            <a:r>
              <a:rPr lang="en-US" b="1" dirty="0"/>
              <a:t>. </a:t>
            </a:r>
            <a:r>
              <a:rPr lang="en-US" b="1" dirty="0" err="1"/>
              <a:t>Validación</a:t>
            </a:r>
            <a:r>
              <a:rPr lang="en-US" b="1" dirty="0"/>
              <a:t> </a:t>
            </a:r>
            <a:r>
              <a:rPr lang="en-US" b="1" dirty="0" err="1"/>
              <a:t>cruzada</a:t>
            </a:r>
            <a:r>
              <a:rPr lang="en-US" b="1"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s-ES" sz="1200" kern="1200" dirty="0">
                <a:solidFill>
                  <a:schemeClr val="tx1"/>
                </a:solidFill>
                <a:effectLst/>
                <a:latin typeface="+mn-lt"/>
                <a:ea typeface="+mn-ea"/>
                <a:cs typeface="+mn-cs"/>
              </a:rPr>
              <a:t>Dividirá un conjunto de datos entre un número de pliegues, que además serán el número de evaluaciones, de tal manera que en cada una de ellas sea un subconjunto de datos que hemos dividido antes el que será asignado como conjunto de prueba, y el resto de conjuntos, de entrenamiento. Finalmente, se realiza una media de los resultados obtenidos y obtiene un resultado.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s-E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s-ES" sz="1200" b="1" kern="1200" dirty="0">
                <a:solidFill>
                  <a:schemeClr val="tx1"/>
                </a:solidFill>
                <a:effectLst/>
                <a:latin typeface="+mn-lt"/>
                <a:ea typeface="+mn-ea"/>
                <a:cs typeface="+mn-cs"/>
              </a:rPr>
              <a:t>Implementación de la </a:t>
            </a:r>
            <a:r>
              <a:rPr lang="es-ES" sz="1200" b="1" kern="1200" dirty="0" err="1">
                <a:solidFill>
                  <a:schemeClr val="tx1"/>
                </a:solidFill>
                <a:effectLst/>
                <a:latin typeface="+mn-lt"/>
                <a:ea typeface="+mn-ea"/>
                <a:cs typeface="+mn-cs"/>
              </a:rPr>
              <a:t>Sequential</a:t>
            </a:r>
            <a:r>
              <a:rPr lang="es-ES" sz="1200" b="1" kern="1200" dirty="0">
                <a:solidFill>
                  <a:schemeClr val="tx1"/>
                </a:solidFill>
                <a:effectLst/>
                <a:latin typeface="+mn-lt"/>
                <a:ea typeface="+mn-ea"/>
                <a:cs typeface="+mn-cs"/>
              </a:rPr>
              <a:t> Forward </a:t>
            </a:r>
            <a:r>
              <a:rPr lang="es-ES" sz="1200" b="1" kern="1200" dirty="0" err="1">
                <a:solidFill>
                  <a:schemeClr val="tx1"/>
                </a:solidFill>
                <a:effectLst/>
                <a:latin typeface="+mn-lt"/>
                <a:ea typeface="+mn-ea"/>
                <a:cs typeface="+mn-cs"/>
              </a:rPr>
              <a:t>Selection</a:t>
            </a:r>
            <a:r>
              <a:rPr lang="es-ES" sz="1200" kern="1200" dirty="0">
                <a:solidFill>
                  <a:schemeClr val="tx1"/>
                </a:solidFill>
                <a:effectLst/>
                <a:latin typeface="+mn-lt"/>
                <a:ea typeface="+mn-ea"/>
                <a:cs typeface="+mn-cs"/>
              </a:rPr>
              <a:t>: </a:t>
            </a:r>
          </a:p>
          <a:p>
            <a:pPr marL="0" indent="0">
              <a:buFont typeface="Arial" panose="020B0604020202020204" pitchFamily="34" charset="0"/>
              <a:buNone/>
            </a:pPr>
            <a:r>
              <a:rPr lang="es-ES" sz="1200" kern="1200" dirty="0">
                <a:solidFill>
                  <a:schemeClr val="tx1"/>
                </a:solidFill>
                <a:effectLst/>
                <a:latin typeface="+mn-lt"/>
                <a:ea typeface="+mn-ea"/>
                <a:cs typeface="+mn-cs"/>
              </a:rPr>
              <a:t>Se inicializa un conjunto de variables vacío y en cada iteración selecciona entre las variables pendientes que no hayan sido tratadas todavía, la mejor que esté disponible. El algoritmo tiene como condición de parada que se hayan añadido todas las variables del conjunto, o el número deseado, que será requerido como parámetro; y devolverá una tabla por cada una de las soluciones que encuentre el método, una por tamaño.</a:t>
            </a:r>
          </a:p>
          <a:p>
            <a:pPr marL="0" indent="0">
              <a:buFont typeface="Arial" panose="020B0604020202020204" pitchFamily="34" charset="0"/>
              <a:buNone/>
            </a:pPr>
            <a:r>
              <a:rPr lang="es-ES" sz="1200" kern="1200" dirty="0">
                <a:solidFill>
                  <a:schemeClr val="tx1"/>
                </a:solidFill>
                <a:effectLst/>
                <a:latin typeface="+mn-lt"/>
                <a:ea typeface="+mn-ea"/>
                <a:cs typeface="+mn-cs"/>
              </a:rPr>
              <a:t>Para cada una de esas adiciones a la lista, se realizará la evaluación de todas las variables que puedan ser añadidas, y se elegirá la mejor posibilidad acorde a la valoración que le haya otorgado el método de evaluación.</a:t>
            </a:r>
          </a:p>
          <a:p>
            <a:pPr marL="0" indent="0">
              <a:buFont typeface="Arial" panose="020B0604020202020204" pitchFamily="34" charset="0"/>
              <a:buNone/>
            </a:pPr>
            <a:endParaRPr lang="es-E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err="1">
                <a:solidFill>
                  <a:schemeClr val="tx1"/>
                </a:solidFill>
                <a:effectLst/>
                <a:latin typeface="+mn-lt"/>
                <a:ea typeface="+mn-ea"/>
                <a:cs typeface="+mn-cs"/>
              </a:rPr>
              <a:t>Implementación</a:t>
            </a:r>
            <a:r>
              <a:rPr lang="en-US" sz="1200" b="1" kern="1200" dirty="0">
                <a:solidFill>
                  <a:schemeClr val="tx1"/>
                </a:solidFill>
                <a:effectLst/>
                <a:latin typeface="+mn-lt"/>
                <a:ea typeface="+mn-ea"/>
                <a:cs typeface="+mn-cs"/>
              </a:rPr>
              <a:t> de la Sequential Floating Forward Selection.</a:t>
            </a:r>
            <a:endParaRPr lang="es-ES" sz="1200" b="1" kern="1200" dirty="0">
              <a:solidFill>
                <a:schemeClr val="tx1"/>
              </a:solidFill>
              <a:effectLst/>
              <a:latin typeface="+mn-lt"/>
              <a:ea typeface="+mn-ea"/>
              <a:cs typeface="+mn-cs"/>
            </a:endParaRPr>
          </a:p>
          <a:p>
            <a:pPr marL="0" indent="0">
              <a:buFont typeface="Arial" panose="020B0604020202020204" pitchFamily="34" charset="0"/>
              <a:buNone/>
            </a:pPr>
            <a:r>
              <a:rPr lang="es-ES" sz="1200" kern="1200" dirty="0">
                <a:solidFill>
                  <a:schemeClr val="tx1"/>
                </a:solidFill>
                <a:effectLst/>
                <a:latin typeface="+mn-lt"/>
                <a:ea typeface="+mn-ea"/>
                <a:cs typeface="+mn-cs"/>
              </a:rPr>
              <a:t>Este algoritmo se trata de una búsqueda secuencial mixta, que toma su estrategia la base de la búsqueda hacia adelante, inicializando la búsqueda desde una lista vacía, para la cual se irán añadiendo las mejores opciones de forma lineal, con la modificación que implica que, tras la adición de una variable nueva al conjunto de solución, el algoritmo buscará si es posible eliminar alguna variable, la peor si el conjunto ofrece un mejor rendimiento cuando es eliminada que cuando estaba en el conjunto.  El algoritmo tendrá como condición de parada que la solución se encuentre estabilizada, es decir, que todas las variables hayan sido añadidas una vez y que no puedan ser eliminadas más.</a:t>
            </a:r>
          </a:p>
        </p:txBody>
      </p:sp>
      <p:sp>
        <p:nvSpPr>
          <p:cNvPr id="4" name="Marcador de número de diapositiva 3"/>
          <p:cNvSpPr>
            <a:spLocks noGrp="1"/>
          </p:cNvSpPr>
          <p:nvPr>
            <p:ph type="sldNum" sz="quarter" idx="5"/>
          </p:nvPr>
        </p:nvSpPr>
        <p:spPr/>
        <p:txBody>
          <a:bodyPr/>
          <a:lstStyle/>
          <a:p>
            <a:fld id="{891B0ED0-F80A-4243-9657-0EF7FD331EE5}" type="slidenum">
              <a:rPr lang="es-ES" smtClean="0"/>
              <a:t>5</a:t>
            </a:fld>
            <a:endParaRPr lang="es-ES"/>
          </a:p>
        </p:txBody>
      </p:sp>
    </p:spTree>
    <p:extLst>
      <p:ext uri="{BB962C8B-B14F-4D97-AF65-F5344CB8AC3E}">
        <p14:creationId xmlns:p14="http://schemas.microsoft.com/office/powerpoint/2010/main" val="334425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Una tendencia que podemos observar fácilmente ejecutando las pruebas, es que se tiende a tener una menor tasa de acierto cuando reducimos el número de variables, porque el entrenamiento en gran parte de los casos, con un mayor número de variables, ofrecerá una mayor precisión a la hora de obtener un resultado cuando existe una relación directa entre el conjunto de variables y la variable objetivo.</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Sin embargo, en otras ocasiones, existe una mayor tasa de error con un mayor número de variables por la presencia de variables que introducen ruido en el entrenamiento. Estos factores dependerán del conjunto de entrenamiento y de las variables que han sido seleccionadas. Un ejemplo claro, es el que podemos observar en los resultados que observamos en este tabla, con la prueba realizada al conjunto de datos </a:t>
            </a:r>
            <a:r>
              <a:rPr lang="es-ES" sz="1200" kern="1200" dirty="0" err="1">
                <a:solidFill>
                  <a:schemeClr val="tx1"/>
                </a:solidFill>
                <a:effectLst/>
                <a:latin typeface="+mn-lt"/>
                <a:ea typeface="+mn-ea"/>
                <a:cs typeface="+mn-cs"/>
              </a:rPr>
              <a:t>Titanic</a:t>
            </a:r>
            <a:r>
              <a:rPr lang="es-ES" sz="1200" kern="1200" dirty="0">
                <a:solidFill>
                  <a:schemeClr val="tx1"/>
                </a:solidFill>
                <a:effectLst/>
                <a:latin typeface="+mn-lt"/>
                <a:ea typeface="+mn-ea"/>
                <a:cs typeface="+mn-cs"/>
              </a:rPr>
              <a:t>, ya que ‘</a:t>
            </a:r>
            <a:r>
              <a:rPr lang="es-ES" sz="1200" kern="1200" dirty="0" err="1">
                <a:solidFill>
                  <a:schemeClr val="tx1"/>
                </a:solidFill>
                <a:effectLst/>
                <a:latin typeface="+mn-lt"/>
                <a:ea typeface="+mn-ea"/>
                <a:cs typeface="+mn-cs"/>
              </a:rPr>
              <a:t>Initial</a:t>
            </a:r>
            <a:r>
              <a:rPr lang="es-ES" sz="1200" kern="1200" dirty="0">
                <a:solidFill>
                  <a:schemeClr val="tx1"/>
                </a:solidFill>
                <a:effectLst/>
                <a:latin typeface="+mn-lt"/>
                <a:ea typeface="+mn-ea"/>
                <a:cs typeface="+mn-cs"/>
              </a:rPr>
              <a:t>’, se ajusta mejor al resultado al final que el conjunto de soluciones anteriores formado por más variables.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otra parte, otro factor determinante a la hora de ejecutar esta función es el parámetro de pliegues que realiza la validación cruzada. La razón para incluirlo en este algoritmo reside en que los métodos de aprendizaje suelen incluir una componente de aleatoriedad y un mayor número de pliegues ayudará a obtener un resultado más preciso en diferentes ejecuciones del algoritmo, a costa de costes de computación más altos. Esto no se refleja en un experimento tal cual, sino probando la ejecución en varias ocasiones, comprobando como con un mayor número de pliegues, más estables deben ser los datos obtenidos.</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6</a:t>
            </a:fld>
            <a:endParaRPr lang="es-ES"/>
          </a:p>
        </p:txBody>
      </p:sp>
    </p:spTree>
    <p:extLst>
      <p:ext uri="{BB962C8B-B14F-4D97-AF65-F5344CB8AC3E}">
        <p14:creationId xmlns:p14="http://schemas.microsoft.com/office/powerpoint/2010/main" val="2478652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Como fenómeno a destacar en las pruebas podemos observar que la puntuación aumenta paulatinamente poco a poco conforme va añadiendo las mejores variables, para ir reduciendo su puntuación gradualmente con respecto se van introduciendo aquellas que son peores. Por otra parte, puede interpretarse como que este fenómeno aparece cuando se produce un sobre entrenamiento o debido a que existen variables que introduzcan ruido o que existan casos sobre los que se realizan entrenamientos con conjuntos de datos que presentan errores o irregularidades.</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lo tanto, el conjunto de variables con mejor puntuación corresponden a los valores intermedios de la tabla, los cuales no contienen el total de variables y, por lo tanto, reduce el coste; aunque esta afirmación no la podemos realizar con rotundidad debido a la dependencia de los resultados con respecto al conjunto de entrenamiento y pruebas. Sin embargo, consideramos que deberíamos tomar de manera generalizada y óptima el conjunto de variables que ofrezca un mejor promedio entre puntuación y tamaño.</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7</a:t>
            </a:fld>
            <a:endParaRPr lang="es-ES"/>
          </a:p>
        </p:txBody>
      </p:sp>
    </p:spTree>
    <p:extLst>
      <p:ext uri="{BB962C8B-B14F-4D97-AF65-F5344CB8AC3E}">
        <p14:creationId xmlns:p14="http://schemas.microsoft.com/office/powerpoint/2010/main" val="338433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200" kern="1200" dirty="0">
                <a:solidFill>
                  <a:schemeClr val="tx1"/>
                </a:solidFill>
                <a:effectLst/>
                <a:latin typeface="+mn-lt"/>
                <a:ea typeface="+mn-ea"/>
                <a:cs typeface="+mn-cs"/>
              </a:rPr>
              <a:t>Experimentando con este método podemos observar un fenómeno similar al que ocurría en el anterior método</a:t>
            </a:r>
            <a:r>
              <a:rPr lang="es-ES" sz="1200" kern="1200" dirty="0">
                <a:solidFill>
                  <a:schemeClr val="tx1"/>
                </a:solidFill>
                <a:effectLst/>
                <a:latin typeface="+mn-lt"/>
                <a:ea typeface="+mn-ea"/>
                <a:cs typeface="+mn-cs"/>
              </a:rPr>
              <a:t>, con las mejores soluciones</a:t>
            </a:r>
            <a:r>
              <a:rPr lang="x-none" sz="1200" kern="120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que </a:t>
            </a:r>
            <a:r>
              <a:rPr lang="x-none" sz="1200" kern="1200" dirty="0">
                <a:solidFill>
                  <a:schemeClr val="tx1"/>
                </a:solidFill>
                <a:effectLst/>
                <a:latin typeface="+mn-lt"/>
                <a:ea typeface="+mn-ea"/>
                <a:cs typeface="+mn-cs"/>
              </a:rPr>
              <a:t>no se encuentra en los casos </a:t>
            </a:r>
            <a:r>
              <a:rPr lang="es-ES" sz="1200" kern="1200" dirty="0">
                <a:solidFill>
                  <a:schemeClr val="tx1"/>
                </a:solidFill>
                <a:effectLst/>
                <a:latin typeface="+mn-lt"/>
                <a:ea typeface="+mn-ea"/>
                <a:cs typeface="+mn-cs"/>
              </a:rPr>
              <a:t>con mayor</a:t>
            </a:r>
            <a:r>
              <a:rPr lang="x-none" sz="1200" kern="1200" dirty="0">
                <a:solidFill>
                  <a:schemeClr val="tx1"/>
                </a:solidFill>
                <a:effectLst/>
                <a:latin typeface="+mn-lt"/>
                <a:ea typeface="+mn-ea"/>
                <a:cs typeface="+mn-cs"/>
              </a:rPr>
              <a:t> tamaño, sino en aquellos </a:t>
            </a:r>
            <a:r>
              <a:rPr lang="es-ES" sz="1200" kern="1200" dirty="0">
                <a:solidFill>
                  <a:schemeClr val="tx1"/>
                </a:solidFill>
                <a:effectLst/>
                <a:latin typeface="+mn-lt"/>
                <a:ea typeface="+mn-ea"/>
                <a:cs typeface="+mn-cs"/>
              </a:rPr>
              <a:t>que tienen un menor número de variables, pero son las más representativas</a:t>
            </a:r>
            <a:r>
              <a:rPr lang="x-none" sz="1200" kern="1200" dirty="0">
                <a:solidFill>
                  <a:schemeClr val="tx1"/>
                </a:solidFill>
                <a:effectLst/>
                <a:latin typeface="+mn-lt"/>
                <a:ea typeface="+mn-ea"/>
                <a:cs typeface="+mn-cs"/>
              </a:rPr>
              <a:t>. Para seleccionar las mejores variables deberíamos elegir aquellas que nos ofrezcan una mejor relación entre tamaño del conjunto de variables y su tasa de acierto</a:t>
            </a:r>
            <a:r>
              <a:rPr lang="es-ES" sz="1200" kern="1200" dirty="0">
                <a:solidFill>
                  <a:schemeClr val="tx1"/>
                </a:solidFill>
                <a:effectLst/>
                <a:latin typeface="+mn-lt"/>
                <a:ea typeface="+mn-ea"/>
                <a:cs typeface="+mn-cs"/>
              </a:rPr>
              <a:t>. Sin embargo, mientras el anterior algoritmo comenzaba aumentando sus puntuaciones conforme comenzaban las iteraciones, registraba los mejores casos en los casos cercanos a la mitad de todas las iteraciones, y finalmente los últimos casos solía bajar esa puntuación, podemos observar como la progresión de la puntuación se estanca en las últimas iteraciones algoritmo, en busca de las mejores combinaciones de variables.</a:t>
            </a:r>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8</a:t>
            </a:fld>
            <a:endParaRPr lang="es-ES"/>
          </a:p>
        </p:txBody>
      </p:sp>
    </p:spTree>
    <p:extLst>
      <p:ext uri="{BB962C8B-B14F-4D97-AF65-F5344CB8AC3E}">
        <p14:creationId xmlns:p14="http://schemas.microsoft.com/office/powerpoint/2010/main" val="2936465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Con el fin de realizar un análisis más pormenorizado, hemos realizado más pruebas del algoritmo bajo casos de prueba planteados con más conjuntos de datos, uno para problemas multi clase y otro para problemas binarios. Como conclusión a dichos experimentos, pese a la diferencia en la naturaleza del problema que representan, los resultados se mantienen en la línea de los anteriores casos. Una particularidad de este experimento es que, al tratarse de un problema multi clase, la tasa de acierto es mucho menor, al haber un mayor número de opciones posibles, lo que hace aumentar la probabilidad de fallo.</a:t>
            </a:r>
          </a:p>
          <a:p>
            <a:endParaRPr lang="es-ES" dirty="0"/>
          </a:p>
          <a:p>
            <a:r>
              <a:rPr lang="es-ES" sz="1200" kern="1200" dirty="0">
                <a:solidFill>
                  <a:schemeClr val="tx1"/>
                </a:solidFill>
                <a:effectLst/>
                <a:latin typeface="+mn-lt"/>
                <a:ea typeface="+mn-ea"/>
                <a:cs typeface="+mn-cs"/>
              </a:rPr>
              <a:t>Por último, hemos realizado </a:t>
            </a:r>
            <a:r>
              <a:rPr lang="x-none" sz="1200" kern="1200" dirty="0">
                <a:solidFill>
                  <a:schemeClr val="tx1"/>
                </a:solidFill>
                <a:effectLst/>
                <a:latin typeface="+mn-lt"/>
                <a:ea typeface="+mn-ea"/>
                <a:cs typeface="+mn-cs"/>
              </a:rPr>
              <a:t>pruebas, </a:t>
            </a:r>
            <a:r>
              <a:rPr lang="es-ES" sz="1200" kern="1200" dirty="0">
                <a:solidFill>
                  <a:schemeClr val="tx1"/>
                </a:solidFill>
                <a:effectLst/>
                <a:latin typeface="+mn-lt"/>
                <a:ea typeface="+mn-ea"/>
                <a:cs typeface="+mn-cs"/>
              </a:rPr>
              <a:t>con la intención de analizar </a:t>
            </a:r>
            <a:r>
              <a:rPr lang="x-none" sz="1200" kern="1200" dirty="0">
                <a:solidFill>
                  <a:schemeClr val="tx1"/>
                </a:solidFill>
                <a:effectLst/>
                <a:latin typeface="+mn-lt"/>
                <a:ea typeface="+mn-ea"/>
                <a:cs typeface="+mn-cs"/>
              </a:rPr>
              <a:t>el impacto que supone utilizar un estimador u otro </a:t>
            </a:r>
            <a:r>
              <a:rPr lang="es-ES" sz="1200" kern="1200" dirty="0">
                <a:solidFill>
                  <a:schemeClr val="tx1"/>
                </a:solidFill>
                <a:effectLst/>
                <a:latin typeface="+mn-lt"/>
                <a:ea typeface="+mn-ea"/>
                <a:cs typeface="+mn-cs"/>
              </a:rPr>
              <a:t>para decidir cuál deberíamos </a:t>
            </a:r>
            <a:r>
              <a:rPr lang="x-none" sz="1200" kern="1200" dirty="0">
                <a:solidFill>
                  <a:schemeClr val="tx1"/>
                </a:solidFill>
                <a:effectLst/>
                <a:latin typeface="+mn-lt"/>
                <a:ea typeface="+mn-ea"/>
                <a:cs typeface="+mn-cs"/>
              </a:rPr>
              <a:t>incluir por defecto, analizando su efectividad y rendimiento</a:t>
            </a:r>
            <a:r>
              <a:rPr lang="es-ES" sz="1200" kern="1200" dirty="0">
                <a:solidFill>
                  <a:schemeClr val="tx1"/>
                </a:solidFill>
                <a:effectLst/>
                <a:latin typeface="+mn-lt"/>
                <a:ea typeface="+mn-ea"/>
                <a:cs typeface="+mn-cs"/>
              </a:rPr>
              <a:t> en conjunción con el algoritmo SFFS. </a:t>
            </a:r>
          </a:p>
          <a:p>
            <a:r>
              <a:rPr lang="es-ES" sz="1200" kern="1200" dirty="0">
                <a:solidFill>
                  <a:schemeClr val="tx1"/>
                </a:solidFill>
                <a:effectLst/>
                <a:latin typeface="+mn-lt"/>
                <a:ea typeface="+mn-ea"/>
                <a:cs typeface="+mn-cs"/>
              </a:rPr>
              <a:t>En primer lugar, podemos apreciar fácilmente como tanto </a:t>
            </a:r>
            <a:r>
              <a:rPr lang="es-ES" sz="1200" kern="1200" dirty="0" err="1">
                <a:solidFill>
                  <a:schemeClr val="tx1"/>
                </a:solidFill>
                <a:effectLst/>
                <a:latin typeface="+mn-lt"/>
                <a:ea typeface="+mn-ea"/>
                <a:cs typeface="+mn-cs"/>
              </a:rPr>
              <a:t>Naive</a:t>
            </a:r>
            <a:r>
              <a:rPr lang="es-ES" sz="1200" kern="1200" dirty="0">
                <a:solidFill>
                  <a:schemeClr val="tx1"/>
                </a:solidFill>
                <a:effectLst/>
                <a:latin typeface="+mn-lt"/>
                <a:ea typeface="+mn-ea"/>
                <a:cs typeface="+mn-cs"/>
              </a:rPr>
              <a:t> Bayes como los 'k' vecinos presentan una tasa de acierto más reducida de media, mientras que la estimación basada en árboles y redes neuronales, son los más efectivos, en especial el segundo.</a:t>
            </a:r>
          </a:p>
          <a:p>
            <a:r>
              <a:rPr lang="es-ES" sz="1200" kern="1200" dirty="0">
                <a:solidFill>
                  <a:schemeClr val="tx1"/>
                </a:solidFill>
                <a:effectLst/>
                <a:latin typeface="+mn-lt"/>
                <a:ea typeface="+mn-ea"/>
                <a:cs typeface="+mn-cs"/>
              </a:rPr>
              <a:t>Sin embargo, no debemos de pasar por alto el tamaño del conjunto en el que converge el método en cada caso, y es que estos tres últimos convergen en conjuntos de elementos de tamaño más elevado, los 'k' vecinos, pese a ser de los menos precisos, ofrece un conjunto de la mitad de tamaño del anterior.</a:t>
            </a:r>
          </a:p>
          <a:p>
            <a:r>
              <a:rPr lang="es-ES" sz="1200" kern="1200" dirty="0">
                <a:solidFill>
                  <a:schemeClr val="tx1"/>
                </a:solidFill>
                <a:effectLst/>
                <a:latin typeface="+mn-lt"/>
                <a:ea typeface="+mn-ea"/>
                <a:cs typeface="+mn-cs"/>
              </a:rPr>
              <a:t>En lo que concierne la complejidad de los algoritmos, ofrecen un rendimiento equilibrado la mayor parte de estos algoritmos, pero debemos destacar negativamente el rendimiento que ha ofrecido el algoritmo basado en redes neuronales, que ha sido en varias órdenes de longitud más lento que el resto.</a:t>
            </a:r>
          </a:p>
          <a:p>
            <a:r>
              <a:rPr lang="es-ES" sz="1200" kern="1200" dirty="0">
                <a:solidFill>
                  <a:schemeClr val="tx1"/>
                </a:solidFill>
                <a:effectLst/>
                <a:latin typeface="+mn-lt"/>
                <a:ea typeface="+mn-ea"/>
                <a:cs typeface="+mn-cs"/>
              </a:rPr>
              <a:t>Como conclusión, apunto que el método por defecto, de árboles de decisión, es el más equilibrado, ya que ofrece tasas de acierto consistentes y elevadas con un coste computacional medio.</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9</a:t>
            </a:fld>
            <a:endParaRPr lang="es-ES"/>
          </a:p>
        </p:txBody>
      </p:sp>
    </p:spTree>
    <p:extLst>
      <p:ext uri="{BB962C8B-B14F-4D97-AF65-F5344CB8AC3E}">
        <p14:creationId xmlns:p14="http://schemas.microsoft.com/office/powerpoint/2010/main" val="267200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Mediante la implementación de este algoritmo, creo que hemos conseguido el objetivo de este proyecto, y es poder seleccionar las mejores variables, o aquellas que presenten una mayor representatividad sobre el resultado final, y que puedan ser utilizados para aplicar en procedimientos de Machine </a:t>
            </a:r>
            <a:r>
              <a:rPr lang="es-ES" sz="1200" kern="1200" dirty="0" err="1">
                <a:solidFill>
                  <a:schemeClr val="tx1"/>
                </a:solidFill>
                <a:effectLst/>
                <a:latin typeface="+mn-lt"/>
                <a:ea typeface="+mn-ea"/>
                <a:cs typeface="+mn-cs"/>
              </a:rPr>
              <a:t>Learning</a:t>
            </a:r>
            <a:r>
              <a:rPr lang="es-ES" sz="1200" kern="1200" dirty="0">
                <a:solidFill>
                  <a:schemeClr val="tx1"/>
                </a:solidFill>
                <a:effectLst/>
                <a:latin typeface="+mn-lt"/>
                <a:ea typeface="+mn-ea"/>
                <a:cs typeface="+mn-cs"/>
              </a:rPr>
              <a:t> para reducir el coste computacional y complejidad.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Tras toda la fase de pruebas y experimentación, hemos concluido que, aunque el coste computacional es varias órdenes superior en caso del algoritmo </a:t>
            </a:r>
            <a:r>
              <a:rPr lang="es-ES" sz="1200" i="1" kern="1200" dirty="0" err="1">
                <a:solidFill>
                  <a:schemeClr val="tx1"/>
                </a:solidFill>
                <a:effectLst/>
                <a:latin typeface="+mn-lt"/>
                <a:ea typeface="+mn-ea"/>
                <a:cs typeface="+mn-cs"/>
              </a:rPr>
              <a:t>Sequential</a:t>
            </a:r>
            <a:r>
              <a:rPr lang="es-ES" sz="1200" i="1" kern="1200" dirty="0">
                <a:solidFill>
                  <a:schemeClr val="tx1"/>
                </a:solidFill>
                <a:effectLst/>
                <a:latin typeface="+mn-lt"/>
                <a:ea typeface="+mn-ea"/>
                <a:cs typeface="+mn-cs"/>
              </a:rPr>
              <a:t> </a:t>
            </a:r>
            <a:r>
              <a:rPr lang="es-ES" sz="1200" i="1" kern="1200" dirty="0" err="1">
                <a:solidFill>
                  <a:schemeClr val="tx1"/>
                </a:solidFill>
                <a:effectLst/>
                <a:latin typeface="+mn-lt"/>
                <a:ea typeface="+mn-ea"/>
                <a:cs typeface="+mn-cs"/>
              </a:rPr>
              <a:t>Floating</a:t>
            </a:r>
            <a:r>
              <a:rPr lang="es-ES" sz="1200" i="1" kern="1200" dirty="0">
                <a:solidFill>
                  <a:schemeClr val="tx1"/>
                </a:solidFill>
                <a:effectLst/>
                <a:latin typeface="+mn-lt"/>
                <a:ea typeface="+mn-ea"/>
                <a:cs typeface="+mn-cs"/>
              </a:rPr>
              <a:t> Forward </a:t>
            </a:r>
            <a:r>
              <a:rPr lang="es-ES" sz="1200" i="1" kern="1200" dirty="0" err="1">
                <a:solidFill>
                  <a:schemeClr val="tx1"/>
                </a:solidFill>
                <a:effectLst/>
                <a:latin typeface="+mn-lt"/>
                <a:ea typeface="+mn-ea"/>
                <a:cs typeface="+mn-cs"/>
              </a:rPr>
              <a:t>Selection</a:t>
            </a:r>
            <a:r>
              <a:rPr lang="es-ES" sz="1200" i="1" kern="1200" dirty="0">
                <a:solidFill>
                  <a:schemeClr val="tx1"/>
                </a:solidFill>
                <a:effectLst/>
                <a:latin typeface="+mn-lt"/>
                <a:ea typeface="+mn-ea"/>
                <a:cs typeface="+mn-cs"/>
              </a:rPr>
              <a:t>, </a:t>
            </a:r>
            <a:r>
              <a:rPr lang="es-ES" sz="1200" kern="1200" dirty="0">
                <a:solidFill>
                  <a:schemeClr val="tx1"/>
                </a:solidFill>
                <a:effectLst/>
                <a:latin typeface="+mn-lt"/>
                <a:ea typeface="+mn-ea"/>
                <a:cs typeface="+mn-cs"/>
              </a:rPr>
              <a:t>los resultados obtenidos utilizando este algoritmo son mejores que los obtenidos con el algoritmo </a:t>
            </a:r>
            <a:r>
              <a:rPr lang="es-ES" sz="1200" i="1" kern="1200" dirty="0" err="1">
                <a:solidFill>
                  <a:schemeClr val="tx1"/>
                </a:solidFill>
                <a:effectLst/>
                <a:latin typeface="+mn-lt"/>
                <a:ea typeface="+mn-ea"/>
                <a:cs typeface="+mn-cs"/>
              </a:rPr>
              <a:t>Sequential</a:t>
            </a:r>
            <a:r>
              <a:rPr lang="es-ES" sz="1200" i="1" kern="1200" dirty="0">
                <a:solidFill>
                  <a:schemeClr val="tx1"/>
                </a:solidFill>
                <a:effectLst/>
                <a:latin typeface="+mn-lt"/>
                <a:ea typeface="+mn-ea"/>
                <a:cs typeface="+mn-cs"/>
              </a:rPr>
              <a:t> Forward </a:t>
            </a:r>
            <a:r>
              <a:rPr lang="es-ES" sz="1200" i="1" kern="1200" dirty="0" err="1">
                <a:solidFill>
                  <a:schemeClr val="tx1"/>
                </a:solidFill>
                <a:effectLst/>
                <a:latin typeface="+mn-lt"/>
                <a:ea typeface="+mn-ea"/>
                <a:cs typeface="+mn-cs"/>
              </a:rPr>
              <a:t>Selection</a:t>
            </a:r>
            <a:r>
              <a:rPr lang="es-ES" sz="1200" i="1" kern="1200" dirty="0">
                <a:solidFill>
                  <a:schemeClr val="tx1"/>
                </a:solidFill>
                <a:effectLst/>
                <a:latin typeface="+mn-lt"/>
                <a:ea typeface="+mn-ea"/>
                <a:cs typeface="+mn-cs"/>
              </a:rPr>
              <a:t> </a:t>
            </a:r>
            <a:r>
              <a:rPr lang="es-ES" sz="1200" i="0" kern="1200" dirty="0">
                <a:solidFill>
                  <a:schemeClr val="tx1"/>
                </a:solidFill>
                <a:effectLst/>
                <a:latin typeface="+mn-lt"/>
                <a:ea typeface="+mn-ea"/>
                <a:cs typeface="+mn-cs"/>
              </a:rPr>
              <a:t>ya que </a:t>
            </a:r>
            <a:r>
              <a:rPr lang="es-ES" sz="1200" kern="1200" dirty="0">
                <a:solidFill>
                  <a:schemeClr val="tx1"/>
                </a:solidFill>
                <a:effectLst/>
                <a:latin typeface="+mn-lt"/>
                <a:ea typeface="+mn-ea"/>
                <a:cs typeface="+mn-cs"/>
              </a:rPr>
              <a:t>las soluciones que aporta el primer algoritmo son de un tamaño más reducido y las valoraciones de estas son más altas, y aunque no sea un factor tan relevante, hay un mayor número de soluciones.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caso de elegir entre un algoritmo u otro, en nuestra opinión, deberíamos atender al contexto en el que se trabaja, ya que un algoritmo de mayor complejidad puede no compensar en ser utilizado en casos muy puntuales, en los que la diferencia entre los resultados entre ambos métodos no sea tan relevante. </a:t>
            </a:r>
          </a:p>
          <a:p>
            <a:endParaRPr lang="es-ES" dirty="0"/>
          </a:p>
        </p:txBody>
      </p:sp>
      <p:sp>
        <p:nvSpPr>
          <p:cNvPr id="4" name="Marcador de número de diapositiva 3"/>
          <p:cNvSpPr>
            <a:spLocks noGrp="1"/>
          </p:cNvSpPr>
          <p:nvPr>
            <p:ph type="sldNum" sz="quarter" idx="5"/>
          </p:nvPr>
        </p:nvSpPr>
        <p:spPr/>
        <p:txBody>
          <a:bodyPr/>
          <a:lstStyle/>
          <a:p>
            <a:fld id="{891B0ED0-F80A-4243-9657-0EF7FD331EE5}" type="slidenum">
              <a:rPr lang="es-ES" smtClean="0"/>
              <a:t>10</a:t>
            </a:fld>
            <a:endParaRPr lang="es-ES"/>
          </a:p>
        </p:txBody>
      </p:sp>
    </p:spTree>
    <p:extLst>
      <p:ext uri="{BB962C8B-B14F-4D97-AF65-F5344CB8AC3E}">
        <p14:creationId xmlns:p14="http://schemas.microsoft.com/office/powerpoint/2010/main" val="119541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C733C-405E-4E19-AE3C-B76B71B941A7}"/>
              </a:ext>
            </a:extLst>
          </p:cNvPr>
          <p:cNvSpPr>
            <a:spLocks noGrp="1"/>
          </p:cNvSpPr>
          <p:nvPr>
            <p:ph type="ctrTitle"/>
          </p:nvPr>
        </p:nvSpPr>
        <p:spPr/>
        <p:txBody>
          <a:bodyPr>
            <a:normAutofit fontScale="90000"/>
          </a:bodyPr>
          <a:lstStyle/>
          <a:p>
            <a:r>
              <a:rPr lang="en-US" i="1" dirty="0" err="1"/>
              <a:t>Optimización</a:t>
            </a:r>
            <a:r>
              <a:rPr lang="en-US" i="1" dirty="0"/>
              <a:t> de variables </a:t>
            </a:r>
            <a:r>
              <a:rPr lang="en-US" i="1" dirty="0" err="1"/>
              <a:t>en</a:t>
            </a:r>
            <a:r>
              <a:rPr lang="en-US" i="1" dirty="0"/>
              <a:t> </a:t>
            </a:r>
            <a:r>
              <a:rPr lang="en-US" i="1" dirty="0" err="1"/>
              <a:t>modelos</a:t>
            </a:r>
            <a:r>
              <a:rPr lang="en-US" i="1" dirty="0"/>
              <a:t> </a:t>
            </a:r>
            <a:r>
              <a:rPr lang="en-US" i="1" dirty="0" err="1"/>
              <a:t>predictivos</a:t>
            </a:r>
            <a:endParaRPr lang="es-ES" dirty="0"/>
          </a:p>
        </p:txBody>
      </p:sp>
      <p:sp>
        <p:nvSpPr>
          <p:cNvPr id="3" name="Subtítulo 2">
            <a:extLst>
              <a:ext uri="{FF2B5EF4-FFF2-40B4-BE49-F238E27FC236}">
                <a16:creationId xmlns:a16="http://schemas.microsoft.com/office/drawing/2014/main" id="{CFB866B3-755B-4107-973E-1832A8BE17D3}"/>
              </a:ext>
            </a:extLst>
          </p:cNvPr>
          <p:cNvSpPr>
            <a:spLocks noGrp="1"/>
          </p:cNvSpPr>
          <p:nvPr>
            <p:ph type="subTitle" idx="1"/>
          </p:nvPr>
        </p:nvSpPr>
        <p:spPr>
          <a:xfrm>
            <a:off x="2417780" y="3531204"/>
            <a:ext cx="8637072" cy="1554143"/>
          </a:xfrm>
        </p:spPr>
        <p:txBody>
          <a:bodyPr>
            <a:normAutofit/>
          </a:bodyPr>
          <a:lstStyle/>
          <a:p>
            <a:r>
              <a:rPr lang="es-ES" dirty="0"/>
              <a:t>Inteligencia artificial 2019-2020</a:t>
            </a:r>
          </a:p>
          <a:p>
            <a:r>
              <a:rPr lang="es-ES" dirty="0"/>
              <a:t>Tercer curso, Ingeniería informática - ingeniería del software</a:t>
            </a:r>
          </a:p>
          <a:p>
            <a:r>
              <a:rPr lang="es-ES" dirty="0"/>
              <a:t>Universidad de </a:t>
            </a:r>
            <a:r>
              <a:rPr lang="es-ES" dirty="0" err="1"/>
              <a:t>sevilla</a:t>
            </a:r>
            <a:endParaRPr lang="es-ES" dirty="0"/>
          </a:p>
        </p:txBody>
      </p:sp>
    </p:spTree>
    <p:extLst>
      <p:ext uri="{BB962C8B-B14F-4D97-AF65-F5344CB8AC3E}">
        <p14:creationId xmlns:p14="http://schemas.microsoft.com/office/powerpoint/2010/main" val="332421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37072-4406-47F8-99DF-FC54C69053BC}"/>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DA91513E-3E4C-451F-8B9A-A0B16B057B86}"/>
              </a:ext>
            </a:extLst>
          </p:cNvPr>
          <p:cNvSpPr>
            <a:spLocks noGrp="1"/>
          </p:cNvSpPr>
          <p:nvPr>
            <p:ph idx="1"/>
          </p:nvPr>
        </p:nvSpPr>
        <p:spPr/>
        <p:txBody>
          <a:bodyPr>
            <a:noAutofit/>
          </a:bodyPr>
          <a:lstStyle/>
          <a:p>
            <a:pPr algn="ctr">
              <a:lnSpc>
                <a:spcPct val="200000"/>
              </a:lnSpc>
            </a:pPr>
            <a:r>
              <a:rPr lang="es-ES" sz="2400" dirty="0"/>
              <a:t>Consecución de objetivos, optimización de variables.</a:t>
            </a:r>
          </a:p>
          <a:p>
            <a:pPr algn="ctr">
              <a:lnSpc>
                <a:spcPct val="200000"/>
              </a:lnSpc>
            </a:pPr>
            <a:r>
              <a:rPr lang="es-ES" sz="2400" dirty="0"/>
              <a:t>Menor coste computacional de SFS.</a:t>
            </a:r>
          </a:p>
          <a:p>
            <a:pPr algn="ctr">
              <a:lnSpc>
                <a:spcPct val="200000"/>
              </a:lnSpc>
            </a:pPr>
            <a:r>
              <a:rPr lang="es-ES" sz="2400" dirty="0"/>
              <a:t>Mejores resultados utilizando SFFS.</a:t>
            </a:r>
          </a:p>
          <a:p>
            <a:pPr algn="ctr">
              <a:lnSpc>
                <a:spcPct val="200000"/>
              </a:lnSpc>
            </a:pPr>
            <a:r>
              <a:rPr lang="es-ES" sz="2400" dirty="0"/>
              <a:t>Conveniencia de uno u otro algoritmo dependiendo del problema.</a:t>
            </a:r>
          </a:p>
        </p:txBody>
      </p:sp>
    </p:spTree>
    <p:extLst>
      <p:ext uri="{BB962C8B-B14F-4D97-AF65-F5344CB8AC3E}">
        <p14:creationId xmlns:p14="http://schemas.microsoft.com/office/powerpoint/2010/main" val="24818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A9A7F-7B5E-4D09-94D8-25E4BD1198ED}"/>
              </a:ext>
            </a:extLst>
          </p:cNvPr>
          <p:cNvSpPr>
            <a:spLocks noGrp="1"/>
          </p:cNvSpPr>
          <p:nvPr>
            <p:ph type="title"/>
          </p:nvPr>
        </p:nvSpPr>
        <p:spPr/>
        <p:txBody>
          <a:bodyPr/>
          <a:lstStyle/>
          <a:p>
            <a:r>
              <a:rPr lang="es-ES" dirty="0"/>
              <a:t>ANEXO</a:t>
            </a:r>
          </a:p>
        </p:txBody>
      </p:sp>
      <p:sp>
        <p:nvSpPr>
          <p:cNvPr id="3" name="Marcador de contenido 2">
            <a:extLst>
              <a:ext uri="{FF2B5EF4-FFF2-40B4-BE49-F238E27FC236}">
                <a16:creationId xmlns:a16="http://schemas.microsoft.com/office/drawing/2014/main" id="{78F5DF1F-0904-40DC-BDE0-F3A241174CEE}"/>
              </a:ext>
            </a:extLst>
          </p:cNvPr>
          <p:cNvSpPr>
            <a:spLocks noGrp="1"/>
          </p:cNvSpPr>
          <p:nvPr>
            <p:ph idx="1"/>
          </p:nvPr>
        </p:nvSpPr>
        <p:spPr>
          <a:xfrm>
            <a:off x="1451579" y="3429000"/>
            <a:ext cx="9603275" cy="1049235"/>
          </a:xfrm>
        </p:spPr>
        <p:txBody>
          <a:bodyPr/>
          <a:lstStyle/>
          <a:p>
            <a:pPr algn="ctr"/>
            <a:r>
              <a:rPr lang="es-ES" dirty="0"/>
              <a:t>Profundización en las diferentes familias de métodos analizando sus tipos, ventajas e inconvenientes.</a:t>
            </a:r>
          </a:p>
          <a:p>
            <a:endParaRPr lang="es-ES" dirty="0"/>
          </a:p>
        </p:txBody>
      </p:sp>
    </p:spTree>
    <p:extLst>
      <p:ext uri="{BB962C8B-B14F-4D97-AF65-F5344CB8AC3E}">
        <p14:creationId xmlns:p14="http://schemas.microsoft.com/office/powerpoint/2010/main" val="389766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A791C-EDCD-4B4F-9591-C046499F5DF8}"/>
              </a:ext>
            </a:extLst>
          </p:cNvPr>
          <p:cNvSpPr>
            <a:spLocks noGrp="1"/>
          </p:cNvSpPr>
          <p:nvPr>
            <p:ph type="title"/>
          </p:nvPr>
        </p:nvSpPr>
        <p:spPr/>
        <p:txBody>
          <a:bodyPr/>
          <a:lstStyle/>
          <a:p>
            <a:r>
              <a:rPr lang="es-ES" dirty="0"/>
              <a:t>Autores del trabajo</a:t>
            </a:r>
          </a:p>
        </p:txBody>
      </p:sp>
      <p:sp>
        <p:nvSpPr>
          <p:cNvPr id="3" name="Marcador de contenido 2">
            <a:extLst>
              <a:ext uri="{FF2B5EF4-FFF2-40B4-BE49-F238E27FC236}">
                <a16:creationId xmlns:a16="http://schemas.microsoft.com/office/drawing/2014/main" id="{45137FC3-BAF4-4B33-ABD0-E0E41FB000AE}"/>
              </a:ext>
            </a:extLst>
          </p:cNvPr>
          <p:cNvSpPr>
            <a:spLocks noGrp="1"/>
          </p:cNvSpPr>
          <p:nvPr>
            <p:ph idx="1"/>
          </p:nvPr>
        </p:nvSpPr>
        <p:spPr>
          <a:xfrm>
            <a:off x="1451579" y="4417110"/>
            <a:ext cx="3857268" cy="1049235"/>
          </a:xfrm>
        </p:spPr>
        <p:txBody>
          <a:bodyPr/>
          <a:lstStyle/>
          <a:p>
            <a:pPr algn="ctr"/>
            <a:r>
              <a:rPr lang="es-ES" dirty="0"/>
              <a:t>Eduardo Miguel Botía Domingo</a:t>
            </a:r>
          </a:p>
        </p:txBody>
      </p:sp>
      <p:sp>
        <p:nvSpPr>
          <p:cNvPr id="4" name="Marcador de contenido 2">
            <a:extLst>
              <a:ext uri="{FF2B5EF4-FFF2-40B4-BE49-F238E27FC236}">
                <a16:creationId xmlns:a16="http://schemas.microsoft.com/office/drawing/2014/main" id="{EB56D4E8-F45F-4961-A909-602A7D7B6E86}"/>
              </a:ext>
            </a:extLst>
          </p:cNvPr>
          <p:cNvSpPr txBox="1">
            <a:spLocks/>
          </p:cNvSpPr>
          <p:nvPr/>
        </p:nvSpPr>
        <p:spPr>
          <a:xfrm>
            <a:off x="6883153" y="4417110"/>
            <a:ext cx="3857268" cy="104923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s-ES" dirty="0"/>
              <a:t>Isaac Muñiz Valverde</a:t>
            </a:r>
          </a:p>
        </p:txBody>
      </p:sp>
      <p:pic>
        <p:nvPicPr>
          <p:cNvPr id="5" name="Imagen 4">
            <a:extLst>
              <a:ext uri="{FF2B5EF4-FFF2-40B4-BE49-F238E27FC236}">
                <a16:creationId xmlns:a16="http://schemas.microsoft.com/office/drawing/2014/main" id="{969BDEA6-E48D-4DE4-ACC9-4B54F893F967}"/>
              </a:ext>
            </a:extLst>
          </p:cNvPr>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5433" t="2" r="8975" b="18011"/>
          <a:stretch>
            <a:fillRect/>
          </a:stretch>
        </p:blipFill>
        <p:spPr bwMode="auto">
          <a:xfrm>
            <a:off x="2914650" y="2672636"/>
            <a:ext cx="1066799" cy="1512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Imagen 6">
            <a:extLst>
              <a:ext uri="{FF2B5EF4-FFF2-40B4-BE49-F238E27FC236}">
                <a16:creationId xmlns:a16="http://schemas.microsoft.com/office/drawing/2014/main" id="{1E6DE189-F8B0-4636-B6F5-D82F0F3FFB7B}"/>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t="18311" r="6340" b="22313"/>
          <a:stretch/>
        </p:blipFill>
        <p:spPr>
          <a:xfrm>
            <a:off x="8210553" y="2672636"/>
            <a:ext cx="1340390" cy="1512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868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2A7EF-B632-4E68-8A96-B9C96FCE8455}"/>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1D083B58-6191-4ED7-94D2-2FD27F07BB21}"/>
              </a:ext>
            </a:extLst>
          </p:cNvPr>
          <p:cNvSpPr>
            <a:spLocks noGrp="1"/>
          </p:cNvSpPr>
          <p:nvPr>
            <p:ph idx="1"/>
          </p:nvPr>
        </p:nvSpPr>
        <p:spPr/>
        <p:txBody>
          <a:bodyPr>
            <a:normAutofit lnSpcReduction="10000"/>
          </a:bodyPr>
          <a:lstStyle/>
          <a:p>
            <a:pPr algn="ctr">
              <a:lnSpc>
                <a:spcPct val="250000"/>
              </a:lnSpc>
            </a:pPr>
            <a:r>
              <a:rPr lang="es-ES" sz="2800" dirty="0"/>
              <a:t>Contexto.</a:t>
            </a:r>
          </a:p>
          <a:p>
            <a:pPr algn="ctr">
              <a:lnSpc>
                <a:spcPct val="250000"/>
              </a:lnSpc>
            </a:pPr>
            <a:r>
              <a:rPr lang="es-ES" sz="2800" dirty="0"/>
              <a:t>Aprendizaje automático, aprendizaje supervisado.</a:t>
            </a:r>
          </a:p>
          <a:p>
            <a:pPr algn="ctr">
              <a:lnSpc>
                <a:spcPct val="250000"/>
              </a:lnSpc>
            </a:pPr>
            <a:r>
              <a:rPr lang="es-ES" sz="2800" dirty="0"/>
              <a:t>Necesidad de introducir técnicas de optimización de variables.</a:t>
            </a:r>
          </a:p>
          <a:p>
            <a:pPr>
              <a:lnSpc>
                <a:spcPct val="250000"/>
              </a:lnSpc>
            </a:pPr>
            <a:endParaRPr lang="es-ES" dirty="0"/>
          </a:p>
          <a:p>
            <a:endParaRPr lang="es-ES" dirty="0"/>
          </a:p>
        </p:txBody>
      </p:sp>
    </p:spTree>
    <p:extLst>
      <p:ext uri="{BB962C8B-B14F-4D97-AF65-F5344CB8AC3E}">
        <p14:creationId xmlns:p14="http://schemas.microsoft.com/office/powerpoint/2010/main" val="319648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D60A5-1E2A-44F8-A1AE-8D6FAF329519}"/>
              </a:ext>
            </a:extLst>
          </p:cNvPr>
          <p:cNvSpPr>
            <a:spLocks noGrp="1"/>
          </p:cNvSpPr>
          <p:nvPr>
            <p:ph type="title"/>
          </p:nvPr>
        </p:nvSpPr>
        <p:spPr/>
        <p:txBody>
          <a:bodyPr/>
          <a:lstStyle/>
          <a:p>
            <a:r>
              <a:rPr lang="es-ES" dirty="0"/>
              <a:t>PRELIMINARES</a:t>
            </a:r>
          </a:p>
        </p:txBody>
      </p:sp>
      <p:sp>
        <p:nvSpPr>
          <p:cNvPr id="3" name="Marcador de contenido 2">
            <a:extLst>
              <a:ext uri="{FF2B5EF4-FFF2-40B4-BE49-F238E27FC236}">
                <a16:creationId xmlns:a16="http://schemas.microsoft.com/office/drawing/2014/main" id="{69A37BA6-C44A-47E3-9812-94FBAA3E0EBB}"/>
              </a:ext>
            </a:extLst>
          </p:cNvPr>
          <p:cNvSpPr>
            <a:spLocks noGrp="1"/>
          </p:cNvSpPr>
          <p:nvPr>
            <p:ph idx="1"/>
          </p:nvPr>
        </p:nvSpPr>
        <p:spPr/>
        <p:txBody>
          <a:bodyPr/>
          <a:lstStyle/>
          <a:p>
            <a:r>
              <a:rPr lang="es-ES" dirty="0"/>
              <a:t>Métodos empleados</a:t>
            </a:r>
          </a:p>
          <a:p>
            <a:pPr lvl="1"/>
            <a:r>
              <a:rPr lang="es-ES" dirty="0"/>
              <a:t>Algoritmos de árboles de decisión.</a:t>
            </a:r>
          </a:p>
          <a:p>
            <a:pPr lvl="1"/>
            <a:r>
              <a:rPr lang="es-ES" dirty="0"/>
              <a:t>Métodos de envoltura</a:t>
            </a:r>
          </a:p>
          <a:p>
            <a:pPr lvl="1"/>
            <a:r>
              <a:rPr lang="es-ES" dirty="0"/>
              <a:t>Evaluación de soluciones robusta: Validación cruzada</a:t>
            </a:r>
          </a:p>
          <a:p>
            <a:pPr lvl="1"/>
            <a:r>
              <a:rPr lang="es-ES" dirty="0"/>
              <a:t>Algoritmo y estrategias de búsqueda secuencial para selección de características</a:t>
            </a:r>
          </a:p>
          <a:p>
            <a:pPr lvl="2"/>
            <a:r>
              <a:rPr lang="es-ES" dirty="0" err="1"/>
              <a:t>Sequential</a:t>
            </a:r>
            <a:r>
              <a:rPr lang="es-ES" dirty="0"/>
              <a:t> forward </a:t>
            </a:r>
            <a:r>
              <a:rPr lang="es-ES" dirty="0" err="1"/>
              <a:t>selection</a:t>
            </a:r>
            <a:r>
              <a:rPr lang="es-ES" dirty="0"/>
              <a:t> (SFS)</a:t>
            </a:r>
          </a:p>
          <a:p>
            <a:pPr lvl="2"/>
            <a:r>
              <a:rPr lang="es-ES" dirty="0" err="1"/>
              <a:t>Sequential</a:t>
            </a:r>
            <a:r>
              <a:rPr lang="es-ES" dirty="0"/>
              <a:t> </a:t>
            </a:r>
            <a:r>
              <a:rPr lang="es-ES" dirty="0" err="1"/>
              <a:t>floating</a:t>
            </a:r>
            <a:r>
              <a:rPr lang="es-ES" dirty="0"/>
              <a:t> forward </a:t>
            </a:r>
            <a:r>
              <a:rPr lang="es-ES" dirty="0" err="1"/>
              <a:t>selection</a:t>
            </a:r>
            <a:r>
              <a:rPr lang="es-ES" dirty="0"/>
              <a:t> (SFFS)</a:t>
            </a:r>
          </a:p>
        </p:txBody>
      </p:sp>
    </p:spTree>
    <p:extLst>
      <p:ext uri="{BB962C8B-B14F-4D97-AF65-F5344CB8AC3E}">
        <p14:creationId xmlns:p14="http://schemas.microsoft.com/office/powerpoint/2010/main" val="98161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53A88-9676-43BE-8B0E-D4C817E76034}"/>
              </a:ext>
            </a:extLst>
          </p:cNvPr>
          <p:cNvSpPr>
            <a:spLocks noGrp="1"/>
          </p:cNvSpPr>
          <p:nvPr>
            <p:ph type="title"/>
          </p:nvPr>
        </p:nvSpPr>
        <p:spPr/>
        <p:txBody>
          <a:bodyPr/>
          <a:lstStyle/>
          <a:p>
            <a:r>
              <a:rPr lang="es-ES" dirty="0"/>
              <a:t>METODOLOGÍA</a:t>
            </a:r>
          </a:p>
        </p:txBody>
      </p:sp>
      <p:sp>
        <p:nvSpPr>
          <p:cNvPr id="3" name="Marcador de contenido 2">
            <a:extLst>
              <a:ext uri="{FF2B5EF4-FFF2-40B4-BE49-F238E27FC236}">
                <a16:creationId xmlns:a16="http://schemas.microsoft.com/office/drawing/2014/main" id="{CFD6255D-4D2A-4C09-B155-BCD6790E67C1}"/>
              </a:ext>
            </a:extLst>
          </p:cNvPr>
          <p:cNvSpPr>
            <a:spLocks noGrp="1"/>
          </p:cNvSpPr>
          <p:nvPr>
            <p:ph idx="1"/>
          </p:nvPr>
        </p:nvSpPr>
        <p:spPr/>
        <p:txBody>
          <a:bodyPr/>
          <a:lstStyle/>
          <a:p>
            <a:pPr algn="ctr">
              <a:lnSpc>
                <a:spcPct val="300000"/>
              </a:lnSpc>
            </a:pPr>
            <a:r>
              <a:rPr lang="en-US" dirty="0" err="1"/>
              <a:t>Implementación</a:t>
            </a:r>
            <a:r>
              <a:rPr lang="en-US" dirty="0"/>
              <a:t> del </a:t>
            </a:r>
            <a:r>
              <a:rPr lang="en-US" dirty="0" err="1"/>
              <a:t>método</a:t>
            </a:r>
            <a:r>
              <a:rPr lang="en-US" dirty="0"/>
              <a:t> de </a:t>
            </a:r>
            <a:r>
              <a:rPr lang="en-US" dirty="0" err="1"/>
              <a:t>evaluación</a:t>
            </a:r>
            <a:r>
              <a:rPr lang="en-US" dirty="0"/>
              <a:t>.</a:t>
            </a:r>
            <a:endParaRPr lang="es-ES" dirty="0"/>
          </a:p>
          <a:p>
            <a:pPr algn="ctr">
              <a:lnSpc>
                <a:spcPct val="300000"/>
              </a:lnSpc>
            </a:pPr>
            <a:r>
              <a:rPr lang="en-US" dirty="0" err="1"/>
              <a:t>Implementación</a:t>
            </a:r>
            <a:r>
              <a:rPr lang="en-US" dirty="0"/>
              <a:t> de la Sequential Forward Selection.</a:t>
            </a:r>
            <a:endParaRPr lang="es-ES" dirty="0"/>
          </a:p>
          <a:p>
            <a:pPr algn="ctr">
              <a:lnSpc>
                <a:spcPct val="300000"/>
              </a:lnSpc>
            </a:pPr>
            <a:r>
              <a:rPr lang="en-US" dirty="0" err="1"/>
              <a:t>Implementación</a:t>
            </a:r>
            <a:r>
              <a:rPr lang="en-US" dirty="0"/>
              <a:t> de la Sequential Floating Forward Selection.</a:t>
            </a:r>
            <a:endParaRPr lang="es-ES" dirty="0"/>
          </a:p>
          <a:p>
            <a:endParaRPr lang="es-ES" dirty="0"/>
          </a:p>
        </p:txBody>
      </p:sp>
    </p:spTree>
    <p:extLst>
      <p:ext uri="{BB962C8B-B14F-4D97-AF65-F5344CB8AC3E}">
        <p14:creationId xmlns:p14="http://schemas.microsoft.com/office/powerpoint/2010/main" val="262469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126488" y="2066571"/>
            <a:ext cx="6204753" cy="3448595"/>
          </a:xfrm>
        </p:spPr>
        <p:txBody>
          <a:bodyPr/>
          <a:lstStyle/>
          <a:p>
            <a:pPr>
              <a:lnSpc>
                <a:spcPct val="250000"/>
              </a:lnSpc>
            </a:pPr>
            <a:r>
              <a:rPr lang="es-ES" dirty="0"/>
              <a:t>Método de evaluación robusta.</a:t>
            </a:r>
          </a:p>
          <a:p>
            <a:pPr lvl="1">
              <a:lnSpc>
                <a:spcPct val="250000"/>
              </a:lnSpc>
            </a:pPr>
            <a:r>
              <a:rPr lang="es-ES" sz="2000" dirty="0"/>
              <a:t>Relación entre número de variables y puntuación.</a:t>
            </a:r>
          </a:p>
          <a:p>
            <a:pPr lvl="1">
              <a:lnSpc>
                <a:spcPct val="250000"/>
              </a:lnSpc>
            </a:pPr>
            <a:r>
              <a:rPr lang="es-ES" sz="2000" dirty="0"/>
              <a:t>Presencia de variables que aumentan el ruido.</a:t>
            </a:r>
          </a:p>
          <a:p>
            <a:pPr lvl="1">
              <a:lnSpc>
                <a:spcPct val="250000"/>
              </a:lnSpc>
            </a:pPr>
            <a:r>
              <a:rPr lang="es-ES" sz="2000" dirty="0"/>
              <a:t>Pliegues que efectúa la validación cruzada.</a:t>
            </a:r>
          </a:p>
          <a:p>
            <a:pPr lvl="1"/>
            <a:endParaRPr lang="es-ES" dirty="0"/>
          </a:p>
        </p:txBody>
      </p:sp>
      <p:graphicFrame>
        <p:nvGraphicFramePr>
          <p:cNvPr id="5" name="Marcador de contenido 4">
            <a:extLst>
              <a:ext uri="{FF2B5EF4-FFF2-40B4-BE49-F238E27FC236}">
                <a16:creationId xmlns:a16="http://schemas.microsoft.com/office/drawing/2014/main" id="{0A95ADB2-37CE-44A6-A139-005B870D34F4}"/>
              </a:ext>
            </a:extLst>
          </p:cNvPr>
          <p:cNvGraphicFramePr>
            <a:graphicFrameLocks noGrp="1"/>
          </p:cNvGraphicFramePr>
          <p:nvPr>
            <p:ph sz="half" idx="2"/>
            <p:extLst>
              <p:ext uri="{D42A27DB-BD31-4B8C-83A1-F6EECF244321}">
                <p14:modId xmlns:p14="http://schemas.microsoft.com/office/powerpoint/2010/main" val="2138284567"/>
              </p:ext>
            </p:extLst>
          </p:nvPr>
        </p:nvGraphicFramePr>
        <p:xfrm>
          <a:off x="7684169" y="2066571"/>
          <a:ext cx="3561347" cy="3448597"/>
        </p:xfrm>
        <a:graphic>
          <a:graphicData uri="http://schemas.openxmlformats.org/drawingml/2006/table">
            <a:tbl>
              <a:tblPr>
                <a:tableStyleId>{5C22544A-7EE6-4342-B048-85BDC9FD1C3A}</a:tableStyleId>
              </a:tblPr>
              <a:tblGrid>
                <a:gridCol w="2189313">
                  <a:extLst>
                    <a:ext uri="{9D8B030D-6E8A-4147-A177-3AD203B41FA5}">
                      <a16:colId xmlns:a16="http://schemas.microsoft.com/office/drawing/2014/main" val="550315307"/>
                    </a:ext>
                  </a:extLst>
                </a:gridCol>
                <a:gridCol w="1372034">
                  <a:extLst>
                    <a:ext uri="{9D8B030D-6E8A-4147-A177-3AD203B41FA5}">
                      <a16:colId xmlns:a16="http://schemas.microsoft.com/office/drawing/2014/main" val="410624928"/>
                    </a:ext>
                  </a:extLst>
                </a:gridCol>
              </a:tblGrid>
              <a:tr h="420561">
                <a:tc>
                  <a:txBody>
                    <a:bodyPr/>
                    <a:lstStyle/>
                    <a:p>
                      <a:pPr algn="ctr">
                        <a:spcAft>
                          <a:spcPts val="0"/>
                        </a:spcAft>
                      </a:pPr>
                      <a:r>
                        <a:rPr lang="en-US" sz="1100" b="1" dirty="0">
                          <a:effectLst/>
                        </a:rPr>
                        <a:t>Conjuntos de variables</a:t>
                      </a:r>
                      <a:endParaRPr lang="es-ES" sz="11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100" b="1" dirty="0" err="1">
                          <a:effectLst/>
                        </a:rPr>
                        <a:t>Puntuación</a:t>
                      </a:r>
                      <a:endParaRPr lang="es-ES" sz="1100" b="1" i="1"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15020716"/>
                  </a:ext>
                </a:extLst>
              </a:tr>
              <a:tr h="1345795">
                <a:tc>
                  <a:txBody>
                    <a:bodyPr/>
                    <a:lstStyle/>
                    <a:p>
                      <a:pPr algn="just">
                        <a:spcAft>
                          <a:spcPts val="0"/>
                        </a:spcAft>
                      </a:pPr>
                      <a:r>
                        <a:rPr lang="en-US" sz="1100" dirty="0">
                          <a:effectLst/>
                        </a:rPr>
                        <a:t>'Pclass','Sex','Age','SibSp','Parch','Fare','Embarked','Initial','Age_band','Family_Size','Alone','Fare_cat','Deck','Title','Is_Married'</a:t>
                      </a:r>
                      <a:endParaRPr lang="es-E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rPr>
                        <a:t>0.7684998726763425</a:t>
                      </a:r>
                      <a:endParaRPr lang="es-ES" sz="11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58008647"/>
                  </a:ext>
                </a:extLst>
              </a:tr>
              <a:tr h="560747">
                <a:tc>
                  <a:txBody>
                    <a:bodyPr/>
                    <a:lstStyle/>
                    <a:p>
                      <a:pPr algn="just">
                        <a:spcAft>
                          <a:spcPts val="0"/>
                        </a:spcAft>
                      </a:pPr>
                      <a:r>
                        <a:rPr lang="en-US" sz="1100" dirty="0">
                          <a:effectLst/>
                        </a:rPr>
                        <a:t>'Embarked','Age_band','</a:t>
                      </a:r>
                      <a:r>
                        <a:rPr lang="en-US" sz="1100" dirty="0" err="1">
                          <a:effectLst/>
                        </a:rPr>
                        <a:t>Family_Size</a:t>
                      </a:r>
                      <a:r>
                        <a:rPr lang="en-US" sz="1100" dirty="0">
                          <a:effectLst/>
                        </a:rPr>
                        <a:t>'</a:t>
                      </a:r>
                      <a:endParaRPr lang="es-E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r>
                        <a:rPr lang="en-US" sz="1100" dirty="0">
                          <a:effectLst/>
                        </a:rPr>
                        <a:t>0.6190617661205894</a:t>
                      </a:r>
                      <a:endParaRPr lang="es-ES" sz="11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1850160854"/>
                  </a:ext>
                </a:extLst>
              </a:tr>
              <a:tr h="560747">
                <a:tc>
                  <a:txBody>
                    <a:bodyPr/>
                    <a:lstStyle/>
                    <a:p>
                      <a:pPr algn="just">
                        <a:spcAft>
                          <a:spcPts val="0"/>
                        </a:spcAft>
                      </a:pPr>
                      <a:r>
                        <a:rPr lang="en-US" sz="1100" dirty="0">
                          <a:effectLst/>
                        </a:rPr>
                        <a:t>‘</a:t>
                      </a:r>
                      <a:r>
                        <a:rPr lang="en-US" sz="1100" dirty="0" err="1">
                          <a:effectLst/>
                        </a:rPr>
                        <a:t>Age_band</a:t>
                      </a:r>
                      <a:r>
                        <a:rPr lang="en-US" sz="1100" dirty="0">
                          <a:effectLst/>
                        </a:rPr>
                        <a:t>’</a:t>
                      </a:r>
                      <a:endParaRPr lang="es-E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r>
                        <a:rPr lang="en-US" sz="1100" dirty="0">
                          <a:effectLst/>
                        </a:rPr>
                        <a:t>0.5403229776759183</a:t>
                      </a:r>
                      <a:endParaRPr lang="es-ES" sz="11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2390516321"/>
                  </a:ext>
                </a:extLst>
              </a:tr>
              <a:tr h="560747">
                <a:tc>
                  <a:txBody>
                    <a:bodyPr/>
                    <a:lstStyle/>
                    <a:p>
                      <a:pPr algn="just">
                        <a:spcAft>
                          <a:spcPts val="0"/>
                        </a:spcAft>
                      </a:pPr>
                      <a:r>
                        <a:rPr lang="en-US" sz="1100">
                          <a:effectLst/>
                        </a:rPr>
                        <a:t>'Initial'</a:t>
                      </a:r>
                      <a:endParaRPr lang="es-ES" sz="1100">
                        <a:effectLst/>
                        <a:latin typeface="Times New Roman" panose="02020603050405020304" pitchFamily="18" charset="0"/>
                        <a:ea typeface="SimSun" panose="02010600030101010101" pitchFamily="2" charset="-122"/>
                      </a:endParaRPr>
                    </a:p>
                  </a:txBody>
                  <a:tcPr marL="68580" marR="68580" marT="0" marB="0" anchor="ctr"/>
                </a:tc>
                <a:tc>
                  <a:txBody>
                    <a:bodyPr/>
                    <a:lstStyle/>
                    <a:p>
                      <a:r>
                        <a:rPr lang="en-US" sz="1100" dirty="0">
                          <a:effectLst/>
                        </a:rPr>
                        <a:t>0.7833541295305997</a:t>
                      </a:r>
                      <a:endParaRPr lang="es-ES" sz="11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3444656443"/>
                  </a:ext>
                </a:extLst>
              </a:tr>
            </a:tbl>
          </a:graphicData>
        </a:graphic>
      </p:graphicFrame>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41923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a:t>RESULTADOS</a:t>
            </a:r>
            <a:endParaRPr lang="es-ES" dirty="0"/>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126489" y="2066571"/>
            <a:ext cx="5990592" cy="3448595"/>
          </a:xfrm>
        </p:spPr>
        <p:txBody>
          <a:bodyPr>
            <a:normAutofit/>
          </a:bodyPr>
          <a:lstStyle/>
          <a:p>
            <a:pPr>
              <a:lnSpc>
                <a:spcPct val="200000"/>
              </a:lnSpc>
            </a:pPr>
            <a:r>
              <a:rPr lang="es-ES" dirty="0" err="1"/>
              <a:t>Sequential</a:t>
            </a:r>
            <a:r>
              <a:rPr lang="es-ES" dirty="0"/>
              <a:t> Forward </a:t>
            </a:r>
            <a:r>
              <a:rPr lang="es-ES" dirty="0" err="1"/>
              <a:t>Selection</a:t>
            </a:r>
            <a:r>
              <a:rPr lang="es-ES" dirty="0"/>
              <a:t>.</a:t>
            </a:r>
          </a:p>
          <a:p>
            <a:pPr lvl="1"/>
            <a:r>
              <a:rPr lang="es-ES" dirty="0"/>
              <a:t>Puntuación aumenta con las mejores variables en primeras iteraciones.</a:t>
            </a:r>
          </a:p>
          <a:p>
            <a:pPr lvl="1"/>
            <a:r>
              <a:rPr lang="es-ES" dirty="0"/>
              <a:t>Paulatinamente, se reduce con respecto se introducen las peores.</a:t>
            </a:r>
          </a:p>
          <a:p>
            <a:pPr lvl="1"/>
            <a:r>
              <a:rPr lang="es-ES" dirty="0" err="1"/>
              <a:t>Sobre-entrenamiento</a:t>
            </a:r>
            <a:r>
              <a:rPr lang="es-ES" dirty="0"/>
              <a:t>.</a:t>
            </a:r>
          </a:p>
          <a:p>
            <a:pPr lvl="1"/>
            <a:r>
              <a:rPr lang="es-ES" dirty="0"/>
              <a:t>Mejores conjuntos de variables, mayor eficiencia.</a:t>
            </a:r>
          </a:p>
        </p:txBody>
      </p:sp>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8" name="Marcador de contenido 7">
            <a:extLst>
              <a:ext uri="{FF2B5EF4-FFF2-40B4-BE49-F238E27FC236}">
                <a16:creationId xmlns:a16="http://schemas.microsoft.com/office/drawing/2014/main" id="{14041BB2-E156-473F-8B0C-0DD0D8AF98D8}"/>
              </a:ext>
            </a:extLst>
          </p:cNvPr>
          <p:cNvPicPr>
            <a:picLocks noGrp="1" noChangeAspect="1"/>
          </p:cNvPicPr>
          <p:nvPr>
            <p:ph sz="half" idx="2"/>
          </p:nvPr>
        </p:nvPicPr>
        <p:blipFill rotWithShape="1">
          <a:blip r:embed="rId3"/>
          <a:srcRect l="-3781" t="4438" r="2596" b="-4149"/>
          <a:stretch/>
        </p:blipFill>
        <p:spPr>
          <a:xfrm>
            <a:off x="7117081" y="2506045"/>
            <a:ext cx="3937771" cy="24877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3199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a:t>RESULTADOS</a:t>
            </a:r>
            <a:endParaRPr lang="es-ES" dirty="0"/>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126489" y="2066571"/>
            <a:ext cx="5990592" cy="3448595"/>
          </a:xfrm>
        </p:spPr>
        <p:txBody>
          <a:bodyPr>
            <a:normAutofit/>
          </a:bodyPr>
          <a:lstStyle/>
          <a:p>
            <a:pPr>
              <a:lnSpc>
                <a:spcPct val="150000"/>
              </a:lnSpc>
            </a:pPr>
            <a:r>
              <a:rPr lang="es-ES" dirty="0" err="1"/>
              <a:t>Sequential</a:t>
            </a:r>
            <a:r>
              <a:rPr lang="es-ES" dirty="0"/>
              <a:t> </a:t>
            </a:r>
            <a:r>
              <a:rPr lang="es-ES" dirty="0" err="1"/>
              <a:t>Floating</a:t>
            </a:r>
            <a:r>
              <a:rPr lang="es-ES" dirty="0"/>
              <a:t> Forward </a:t>
            </a:r>
            <a:r>
              <a:rPr lang="es-ES" dirty="0" err="1"/>
              <a:t>Selection</a:t>
            </a:r>
            <a:r>
              <a:rPr lang="es-ES" dirty="0"/>
              <a:t>.</a:t>
            </a:r>
          </a:p>
          <a:p>
            <a:pPr lvl="1">
              <a:lnSpc>
                <a:spcPct val="150000"/>
              </a:lnSpc>
            </a:pPr>
            <a:r>
              <a:rPr lang="es-ES" dirty="0"/>
              <a:t>Relación entre tamaño del conjunto y puntuación.</a:t>
            </a:r>
          </a:p>
          <a:p>
            <a:pPr lvl="1">
              <a:lnSpc>
                <a:spcPct val="150000"/>
              </a:lnSpc>
            </a:pPr>
            <a:r>
              <a:rPr lang="es-ES" dirty="0"/>
              <a:t>Mejores conjuntos de variables, mayor eficiencia.</a:t>
            </a:r>
          </a:p>
          <a:p>
            <a:pPr lvl="1">
              <a:lnSpc>
                <a:spcPct val="150000"/>
              </a:lnSpc>
            </a:pPr>
            <a:r>
              <a:rPr lang="es-ES" dirty="0"/>
              <a:t>Diferencias entre SFS y SFFS en últimas iteraciones.</a:t>
            </a:r>
          </a:p>
          <a:p>
            <a:pPr lvl="2">
              <a:lnSpc>
                <a:spcPct val="150000"/>
              </a:lnSpc>
            </a:pPr>
            <a:r>
              <a:rPr lang="es-ES" dirty="0"/>
              <a:t>Conjuntos más pequeños y mayor puntuación.</a:t>
            </a:r>
          </a:p>
          <a:p>
            <a:pPr lvl="2">
              <a:lnSpc>
                <a:spcPct val="150000"/>
              </a:lnSpc>
            </a:pPr>
            <a:r>
              <a:rPr lang="es-ES" dirty="0"/>
              <a:t>Estancamiento en las últimas iteraciones.</a:t>
            </a:r>
          </a:p>
          <a:p>
            <a:pPr lvl="2">
              <a:lnSpc>
                <a:spcPct val="150000"/>
              </a:lnSpc>
            </a:pPr>
            <a:r>
              <a:rPr lang="es-ES" dirty="0"/>
              <a:t>Se evitan introducir peores variables.</a:t>
            </a:r>
          </a:p>
        </p:txBody>
      </p:sp>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7" name="Marcador de contenido 6">
            <a:extLst>
              <a:ext uri="{FF2B5EF4-FFF2-40B4-BE49-F238E27FC236}">
                <a16:creationId xmlns:a16="http://schemas.microsoft.com/office/drawing/2014/main" id="{71C8FA41-8998-48BA-AA6E-99791A9B3A3C}"/>
              </a:ext>
            </a:extLst>
          </p:cNvPr>
          <p:cNvPicPr>
            <a:picLocks noGrp="1" noChangeAspect="1"/>
          </p:cNvPicPr>
          <p:nvPr>
            <p:ph sz="half" idx="2"/>
          </p:nvPr>
        </p:nvPicPr>
        <p:blipFill rotWithShape="1">
          <a:blip r:embed="rId3"/>
          <a:srcRect l="-5575" r="-2325"/>
          <a:stretch/>
        </p:blipFill>
        <p:spPr>
          <a:xfrm>
            <a:off x="7700252" y="2066571"/>
            <a:ext cx="2453640" cy="37440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74511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6F967-B168-4F65-A907-AC85BADF85C3}"/>
              </a:ext>
            </a:extLst>
          </p:cNvPr>
          <p:cNvSpPr>
            <a:spLocks noGrp="1"/>
          </p:cNvSpPr>
          <p:nvPr>
            <p:ph type="title"/>
          </p:nvPr>
        </p:nvSpPr>
        <p:spPr/>
        <p:txBody>
          <a:bodyPr/>
          <a:lstStyle/>
          <a:p>
            <a:r>
              <a:rPr lang="es-ES"/>
              <a:t>RESULTADOS</a:t>
            </a:r>
            <a:endParaRPr lang="es-ES" dirty="0"/>
          </a:p>
        </p:txBody>
      </p:sp>
      <p:sp>
        <p:nvSpPr>
          <p:cNvPr id="3" name="Marcador de contenido 2">
            <a:extLst>
              <a:ext uri="{FF2B5EF4-FFF2-40B4-BE49-F238E27FC236}">
                <a16:creationId xmlns:a16="http://schemas.microsoft.com/office/drawing/2014/main" id="{8C5A37AB-CEB6-49C3-B37A-EFFC8CB99AFE}"/>
              </a:ext>
            </a:extLst>
          </p:cNvPr>
          <p:cNvSpPr>
            <a:spLocks noGrp="1"/>
          </p:cNvSpPr>
          <p:nvPr>
            <p:ph sz="half" idx="1"/>
          </p:nvPr>
        </p:nvSpPr>
        <p:spPr>
          <a:xfrm>
            <a:off x="1449216" y="2066571"/>
            <a:ext cx="9605635" cy="3448595"/>
          </a:xfrm>
        </p:spPr>
        <p:txBody>
          <a:bodyPr>
            <a:normAutofit fontScale="92500" lnSpcReduction="20000"/>
          </a:bodyPr>
          <a:lstStyle/>
          <a:p>
            <a:pPr>
              <a:lnSpc>
                <a:spcPct val="150000"/>
              </a:lnSpc>
            </a:pPr>
            <a:r>
              <a:rPr lang="es-ES" dirty="0"/>
              <a:t>Otros conjuntos de datos adicionales</a:t>
            </a:r>
          </a:p>
          <a:p>
            <a:pPr lvl="1">
              <a:lnSpc>
                <a:spcPct val="150000"/>
              </a:lnSpc>
            </a:pPr>
            <a:r>
              <a:rPr lang="es-ES" dirty="0"/>
              <a:t>Mismas conclusiones que en conjuntos anteriores, salvo puntualización en multi clase. </a:t>
            </a:r>
          </a:p>
          <a:p>
            <a:pPr>
              <a:lnSpc>
                <a:spcPct val="150000"/>
              </a:lnSpc>
            </a:pPr>
            <a:r>
              <a:rPr lang="es-ES" dirty="0"/>
              <a:t>Método estimador para la validación cruzada.</a:t>
            </a:r>
          </a:p>
          <a:p>
            <a:pPr lvl="1">
              <a:lnSpc>
                <a:spcPct val="150000"/>
              </a:lnSpc>
            </a:pPr>
            <a:r>
              <a:rPr lang="es-ES" dirty="0"/>
              <a:t>Relación entre tamaño de solución, rendimiento y puntuación</a:t>
            </a:r>
          </a:p>
          <a:p>
            <a:pPr lvl="1">
              <a:lnSpc>
                <a:spcPct val="150000"/>
              </a:lnSpc>
            </a:pPr>
            <a:r>
              <a:rPr lang="es-ES" dirty="0"/>
              <a:t>Árboles y redes neuronales, los más precisos.</a:t>
            </a:r>
          </a:p>
          <a:p>
            <a:pPr lvl="1">
              <a:lnSpc>
                <a:spcPct val="150000"/>
              </a:lnSpc>
            </a:pPr>
            <a:r>
              <a:rPr lang="es-ES" dirty="0"/>
              <a:t>‘K’ vecinos, el resultado más comedido.</a:t>
            </a:r>
          </a:p>
          <a:p>
            <a:pPr lvl="1">
              <a:lnSpc>
                <a:spcPct val="150000"/>
              </a:lnSpc>
            </a:pPr>
            <a:r>
              <a:rPr lang="es-ES" dirty="0"/>
              <a:t>Complejidad de redes neuronales muy elevada.</a:t>
            </a:r>
          </a:p>
          <a:p>
            <a:pPr lvl="1">
              <a:lnSpc>
                <a:spcPct val="150000"/>
              </a:lnSpc>
            </a:pPr>
            <a:r>
              <a:rPr lang="es-ES" dirty="0"/>
              <a:t>Árboles de decisión, el más equilibrado.</a:t>
            </a:r>
          </a:p>
        </p:txBody>
      </p:sp>
      <p:sp>
        <p:nvSpPr>
          <p:cNvPr id="6" name="Rectangle 1">
            <a:extLst>
              <a:ext uri="{FF2B5EF4-FFF2-40B4-BE49-F238E27FC236}">
                <a16:creationId xmlns:a16="http://schemas.microsoft.com/office/drawing/2014/main" id="{B466856C-7D76-4E29-83D3-1F1428E8910E}"/>
              </a:ext>
            </a:extLst>
          </p:cNvPr>
          <p:cNvSpPr>
            <a:spLocks noChangeArrowheads="1"/>
          </p:cNvSpPr>
          <p:nvPr/>
        </p:nvSpPr>
        <p:spPr bwMode="auto">
          <a:xfrm>
            <a:off x="-1211676" y="-372500"/>
            <a:ext cx="15414306" cy="1261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740894013"/>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{2C9EAD21-389E-4B7F-B4D7-7509269C568F}tf10001114</Template>
  <TotalTime>466</TotalTime>
  <Words>2415</Words>
  <Application>Microsoft Office PowerPoint</Application>
  <PresentationFormat>Panorámica</PresentationFormat>
  <Paragraphs>123</Paragraphs>
  <Slides>11</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Gill Sans MT</vt:lpstr>
      <vt:lpstr>Times New Roman</vt:lpstr>
      <vt:lpstr>Galería</vt:lpstr>
      <vt:lpstr>Optimización de variables en modelos predictivos</vt:lpstr>
      <vt:lpstr>Autores del trabajo</vt:lpstr>
      <vt:lpstr>INTRODUCCIÓN</vt:lpstr>
      <vt:lpstr>PRELIMINARES</vt:lpstr>
      <vt:lpstr>METODOLOGÍA</vt:lpstr>
      <vt:lpstr>RESULTADOS</vt:lpstr>
      <vt:lpstr>RESULTADOS</vt:lpstr>
      <vt:lpstr>RESULTADOS</vt:lpstr>
      <vt:lpstr>RESULTADOS</vt:lpstr>
      <vt:lpstr>CONCLUSIONES</vt:lpstr>
      <vt:lpstr>ANEXO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de variables en modelos predictivos</dc:title>
  <dc:creator>Eduardo Miguel Botía Domingo</dc:creator>
  <cp:lastModifiedBy>Eduardo Miguel Botía Domingo</cp:lastModifiedBy>
  <cp:revision>25</cp:revision>
  <dcterms:created xsi:type="dcterms:W3CDTF">2020-06-15T16:00:39Z</dcterms:created>
  <dcterms:modified xsi:type="dcterms:W3CDTF">2020-06-29T17:22:15Z</dcterms:modified>
</cp:coreProperties>
</file>