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notesMasterIdLst>
    <p:notesMasterId r:id="rId16"/>
  </p:notesMasterIdLst>
  <p:sldIdLst>
    <p:sldId id="256" r:id="rId2"/>
    <p:sldId id="269" r:id="rId3"/>
    <p:sldId id="258" r:id="rId4"/>
    <p:sldId id="260" r:id="rId5"/>
    <p:sldId id="261" r:id="rId6"/>
    <p:sldId id="257" r:id="rId7"/>
    <p:sldId id="263" r:id="rId8"/>
    <p:sldId id="259" r:id="rId9"/>
    <p:sldId id="264" r:id="rId10"/>
    <p:sldId id="265" r:id="rId11"/>
    <p:sldId id="268" r:id="rId12"/>
    <p:sldId id="266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D353-C1BA-E145-BC9A-0EA40D71586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3049C-5264-E443-B6D6-E6C04E82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anonymized to prevent us from being able to replicate a live hotel’s financials.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3049C-5264-E443-B6D6-E6C04E8289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4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5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6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183151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331DA-B9CA-8A40-9A0B-1FFCD960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Elliot Wilens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1D02A-DA28-634C-A28A-7FEE191F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Building a Hotel Revenue Management System</a:t>
            </a: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(from scratch)</a:t>
            </a:r>
          </a:p>
        </p:txBody>
      </p:sp>
    </p:spTree>
    <p:extLst>
      <p:ext uri="{BB962C8B-B14F-4D97-AF65-F5344CB8AC3E}">
        <p14:creationId xmlns:p14="http://schemas.microsoft.com/office/powerpoint/2010/main" val="11896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CB4C-7802-0B49-A168-215B1CF2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(Cancellations)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4491-88AF-8041-880F-8D35BBA6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85" y="1331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XGBoost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/>
              <a:t>Random Forest &gt; Logistic Regression</a:t>
            </a:r>
          </a:p>
          <a:p>
            <a:r>
              <a:rPr lang="en-US" sz="2300" dirty="0"/>
              <a:t>Metric: F-Beta (</a:t>
            </a:r>
            <a:r>
              <a:rPr lang="el-GR" sz="2400" b="1" dirty="0"/>
              <a:t>β</a:t>
            </a:r>
            <a:r>
              <a:rPr lang="en-US" sz="2300" dirty="0"/>
              <a:t> = 0.5)</a:t>
            </a:r>
          </a:p>
          <a:p>
            <a:r>
              <a:rPr lang="en-US" sz="2300" dirty="0"/>
              <a:t>Favors precision</a:t>
            </a:r>
          </a:p>
          <a:p>
            <a:pPr lvl="1"/>
            <a:r>
              <a:rPr lang="en-US" sz="2300" dirty="0"/>
              <a:t>too much recall: angry guests (and front desk… and events…)</a:t>
            </a:r>
          </a:p>
          <a:p>
            <a:pPr lvl="1"/>
            <a:r>
              <a:rPr lang="en-US" sz="2300" dirty="0"/>
              <a:t>too much precision: angry owners (and boss…)</a:t>
            </a:r>
          </a:p>
          <a:p>
            <a:pPr lvl="1"/>
            <a:r>
              <a:rPr lang="en-US" sz="2300" dirty="0"/>
              <a:t>sweet spot: F-0.5</a:t>
            </a:r>
          </a:p>
          <a:p>
            <a:pPr lvl="1"/>
            <a:endParaRPr lang="en-US" sz="2300" dirty="0"/>
          </a:p>
          <a:p>
            <a:r>
              <a:rPr lang="en-US" sz="2300" b="1" dirty="0">
                <a:solidFill>
                  <a:schemeClr val="accent2"/>
                </a:solidFill>
              </a:rPr>
              <a:t>F-0.5 score: 0.745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891BD-790E-8644-AB61-0974AD95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434" y="3917092"/>
            <a:ext cx="4385565" cy="29409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EAEA9B-D788-394F-8747-422D9D7B0FDD}"/>
              </a:ext>
            </a:extLst>
          </p:cNvPr>
          <p:cNvSpPr/>
          <p:nvPr/>
        </p:nvSpPr>
        <p:spPr>
          <a:xfrm>
            <a:off x="5782962" y="5526740"/>
            <a:ext cx="1668162" cy="7752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Lost $$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E1F798-4770-F148-B52D-BE91F6A2C7CD}"/>
              </a:ext>
            </a:extLst>
          </p:cNvPr>
          <p:cNvCxnSpPr>
            <a:stCxn id="5" idx="3"/>
          </p:cNvCxnSpPr>
          <p:nvPr/>
        </p:nvCxnSpPr>
        <p:spPr>
          <a:xfrm flipV="1">
            <a:off x="7451124" y="5671751"/>
            <a:ext cx="1581665" cy="24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1AAF38-6CD8-E540-A4DB-84E33795BBDB}"/>
              </a:ext>
            </a:extLst>
          </p:cNvPr>
          <p:cNvSpPr/>
          <p:nvPr/>
        </p:nvSpPr>
        <p:spPr>
          <a:xfrm>
            <a:off x="10359081" y="2165702"/>
            <a:ext cx="1668162" cy="7752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Relocated guests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C24DF-5E19-D349-8B45-89974C020BD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1084011" y="2940908"/>
            <a:ext cx="109151" cy="147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4369-A309-E647-8699-55B034BF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3F2F-F892-A54F-8643-8B5A3942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(~70 engineered features)</a:t>
            </a:r>
          </a:p>
          <a:p>
            <a:pPr lvl="1"/>
            <a:r>
              <a:rPr lang="en-US" dirty="0"/>
              <a:t>OTB (on the books) data by Customer Type </a:t>
            </a:r>
          </a:p>
          <a:p>
            <a:pPr lvl="2"/>
            <a:r>
              <a:rPr lang="en-US" dirty="0" err="1"/>
              <a:t>RoomsOTB</a:t>
            </a:r>
            <a:r>
              <a:rPr lang="en-US" dirty="0"/>
              <a:t>, </a:t>
            </a:r>
            <a:r>
              <a:rPr lang="en-US" dirty="0" err="1"/>
              <a:t>RevOTB</a:t>
            </a:r>
            <a:r>
              <a:rPr lang="en-US" dirty="0"/>
              <a:t>, </a:t>
            </a:r>
            <a:r>
              <a:rPr lang="en-US" dirty="0" err="1"/>
              <a:t>RateOTB</a:t>
            </a:r>
            <a:endParaRPr lang="en-US" dirty="0"/>
          </a:p>
          <a:p>
            <a:pPr lvl="1"/>
            <a:r>
              <a:rPr lang="en-US" dirty="0"/>
              <a:t>OTB pace vs. STLY (same time last year)</a:t>
            </a:r>
          </a:p>
          <a:p>
            <a:pPr lvl="1"/>
            <a:r>
              <a:rPr lang="en-US" dirty="0"/>
              <a:t>Recent pickup (L30, L15, L05 days) for each future arrival date</a:t>
            </a:r>
          </a:p>
          <a:p>
            <a:pPr lvl="1"/>
            <a:r>
              <a:rPr lang="en-US" dirty="0"/>
              <a:t>Pickup pace to STLY</a:t>
            </a:r>
          </a:p>
          <a:p>
            <a:pPr lvl="1"/>
            <a:r>
              <a:rPr lang="en-US" dirty="0"/>
              <a:t>Estimated selling price</a:t>
            </a:r>
          </a:p>
          <a:p>
            <a:pPr lvl="2"/>
            <a:r>
              <a:rPr lang="en-US" dirty="0"/>
              <a:t>LY estimated selling price</a:t>
            </a:r>
          </a:p>
          <a:p>
            <a:pPr lvl="1"/>
            <a:r>
              <a:rPr lang="en-US" dirty="0"/>
              <a:t>Last year actual</a:t>
            </a:r>
          </a:p>
          <a:p>
            <a:pPr lvl="2"/>
            <a:r>
              <a:rPr lang="en-US" dirty="0"/>
              <a:t>gap to last year actual by segment</a:t>
            </a:r>
          </a:p>
        </p:txBody>
      </p:sp>
    </p:spTree>
    <p:extLst>
      <p:ext uri="{BB962C8B-B14F-4D97-AF65-F5344CB8AC3E}">
        <p14:creationId xmlns:p14="http://schemas.microsoft.com/office/powerpoint/2010/main" val="26573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262-2696-634D-8E4D-6060B09F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(Demand)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DAFB-D9E5-004C-A4E2-E21483AF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XGBoost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/>
              <a:t>Random Forest &gt; Logistic Regression (once again)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scores (CV scores only as of now):</a:t>
            </a:r>
          </a:p>
          <a:p>
            <a:pPr lvl="2"/>
            <a:r>
              <a:rPr lang="en-US" dirty="0"/>
              <a:t>Linear Regression: 0.61</a:t>
            </a:r>
          </a:p>
          <a:p>
            <a:pPr lvl="2"/>
            <a:r>
              <a:rPr lang="en-US" dirty="0"/>
              <a:t>Random Forest: 0.67</a:t>
            </a:r>
          </a:p>
          <a:p>
            <a:pPr lvl="2"/>
            <a:r>
              <a:rPr lang="en-US" b="1" dirty="0"/>
              <a:t>XGBoost: 0.78</a:t>
            </a:r>
          </a:p>
          <a:p>
            <a:pPr lvl="2"/>
            <a:endParaRPr lang="en-US" b="1" dirty="0"/>
          </a:p>
          <a:p>
            <a:r>
              <a:rPr lang="en-US" b="1" dirty="0"/>
              <a:t>But low performance on the test set…. 0.47.</a:t>
            </a:r>
          </a:p>
          <a:p>
            <a:pPr lvl="1"/>
            <a:r>
              <a:rPr lang="en-US" dirty="0"/>
              <a:t>Suggests overfitting &amp; need for more rigorous feature selection</a:t>
            </a:r>
          </a:p>
          <a:p>
            <a:pPr lvl="1"/>
            <a:r>
              <a:rPr lang="en-US" dirty="0"/>
              <a:t>Preliminary results from this morning</a:t>
            </a:r>
          </a:p>
          <a:p>
            <a:pPr lvl="1"/>
            <a:r>
              <a:rPr lang="en-US" dirty="0"/>
              <a:t>RF performance: 0.31</a:t>
            </a:r>
          </a:p>
          <a:p>
            <a:pPr lvl="1"/>
            <a:r>
              <a:rPr lang="en-US" dirty="0"/>
              <a:t>LR: 0.03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1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F66-34DB-E44E-95B3-16F7879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DABD-77BF-584F-A580-B370B718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pricing</a:t>
            </a:r>
          </a:p>
          <a:p>
            <a:pPr lvl="1"/>
            <a:r>
              <a:rPr lang="en-US" dirty="0"/>
              <a:t>based on results of demand prediction @ various price points</a:t>
            </a:r>
          </a:p>
          <a:p>
            <a:r>
              <a:rPr lang="en-US" dirty="0"/>
              <a:t>Revenue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66757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60BB-4D2B-B94C-9914-1E7CCF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9D5A-EBF6-3B49-9057-95C83D71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dataset: ScienceDirect</a:t>
            </a:r>
          </a:p>
          <a:p>
            <a:pPr lvl="1"/>
            <a:r>
              <a:rPr lang="en-US" dirty="0">
                <a:hlinkClick r:id="rId2"/>
              </a:rPr>
              <a:t>https://www.sciencedirect.com/science/article/pii/S2352340918315191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3DA4-FC70-6347-92C8-E7A8C8F9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2688-3F3B-4A44-852F-903C979D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Hotel Experience</a:t>
            </a:r>
          </a:p>
          <a:p>
            <a:r>
              <a:rPr lang="en-US" dirty="0"/>
              <a:t>Senior Revenue Manager @ Marriott – 5 years</a:t>
            </a:r>
          </a:p>
          <a:p>
            <a:r>
              <a:rPr lang="en-US" dirty="0"/>
              <a:t>Michigan State University - Hospitality Business (B.A.)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Data/Computer Science Experience</a:t>
            </a:r>
          </a:p>
          <a:p>
            <a:r>
              <a:rPr lang="en-US" dirty="0"/>
              <a:t>Metis Data Science Bootcamp</a:t>
            </a:r>
          </a:p>
          <a:p>
            <a:r>
              <a:rPr lang="en-US" dirty="0"/>
              <a:t>Google IT Automation with Python (Coursera)</a:t>
            </a:r>
          </a:p>
          <a:p>
            <a:r>
              <a:rPr lang="en-US" dirty="0"/>
              <a:t>Undergrad. Teaching Assistant – Computer Science &amp; Engineering @ Michigan State</a:t>
            </a:r>
          </a:p>
        </p:txBody>
      </p:sp>
    </p:spTree>
    <p:extLst>
      <p:ext uri="{BB962C8B-B14F-4D97-AF65-F5344CB8AC3E}">
        <p14:creationId xmlns:p14="http://schemas.microsoft.com/office/powerpoint/2010/main" val="27661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5FE4-2CCD-E745-8C82-A7513A91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AF84-9E34-5A43-8C11-C8A0849A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Revenue Management</a:t>
            </a:r>
          </a:p>
          <a:p>
            <a:r>
              <a:rPr lang="en-US" dirty="0"/>
              <a:t>The hotels</a:t>
            </a:r>
          </a:p>
          <a:p>
            <a:r>
              <a:rPr lang="en-US" dirty="0"/>
              <a:t>The simulation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Model performance</a:t>
            </a:r>
          </a:p>
          <a:p>
            <a:r>
              <a:rPr lang="en-US" dirty="0"/>
              <a:t>What to expect next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AEB7-5127-9A41-90E4-02D20A2C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little background… </a:t>
            </a:r>
            <a:br>
              <a:rPr lang="en-US" sz="4400" dirty="0"/>
            </a:br>
            <a:r>
              <a:rPr lang="en-US" sz="4400" dirty="0"/>
              <a:t>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838D-0523-0048-9ED5-F1663113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sort of </a:t>
            </a:r>
            <a:r>
              <a:rPr lang="en-US" b="1" dirty="0"/>
              <a:t>check &amp; balance</a:t>
            </a:r>
            <a:r>
              <a:rPr lang="en-US" dirty="0"/>
              <a:t> for hotel management companies</a:t>
            </a:r>
          </a:p>
          <a:p>
            <a:pPr lvl="1"/>
            <a:r>
              <a:rPr lang="en-US" sz="2000" dirty="0"/>
              <a:t>Many stakeholders with different motivations </a:t>
            </a:r>
          </a:p>
          <a:p>
            <a:pPr lvl="2"/>
            <a:r>
              <a:rPr lang="en-US" sz="2000" dirty="0"/>
              <a:t>GM: Guest reviews, owner relations, employee engagement</a:t>
            </a:r>
          </a:p>
          <a:p>
            <a:pPr lvl="2"/>
            <a:r>
              <a:rPr lang="en-US" sz="2000" dirty="0"/>
              <a:t>Sales: Sell as many rooms as possible (who cares about the price, anyways?)</a:t>
            </a:r>
          </a:p>
          <a:p>
            <a:pPr lvl="2"/>
            <a:r>
              <a:rPr lang="en-US" sz="2000" dirty="0"/>
              <a:t>Events: Don’t upset my groups!</a:t>
            </a:r>
          </a:p>
          <a:p>
            <a:pPr lvl="2"/>
            <a:r>
              <a:rPr lang="en-US" sz="2000" dirty="0"/>
              <a:t>Front Desk: Don’t get yelled at</a:t>
            </a:r>
          </a:p>
          <a:p>
            <a:endParaRPr lang="en-US" dirty="0"/>
          </a:p>
          <a:p>
            <a:r>
              <a:rPr lang="en-US" b="1" dirty="0"/>
              <a:t>Revenue management’s purpose is to manage the room &amp; function space inventory and pricing with one thing in mind…</a:t>
            </a:r>
          </a:p>
        </p:txBody>
      </p:sp>
    </p:spTree>
    <p:extLst>
      <p:ext uri="{BB962C8B-B14F-4D97-AF65-F5344CB8AC3E}">
        <p14:creationId xmlns:p14="http://schemas.microsoft.com/office/powerpoint/2010/main" val="39187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18A8-4CDE-7B46-B374-1981DE8C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objective…</a:t>
            </a:r>
            <a:br>
              <a:rPr lang="en-US" dirty="0"/>
            </a:br>
            <a:r>
              <a:rPr lang="en-US" sz="4400" dirty="0"/>
              <a:t>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98E3-D7AA-9345-887E-99148EEF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MAXIMIZE HOTEL REVENUE</a:t>
            </a:r>
          </a:p>
          <a:p>
            <a:r>
              <a:rPr lang="en-US" dirty="0"/>
              <a:t>Selling the right rooms, at the right price, to the right customer, at the right time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Manage daily room pricing and inventory by type</a:t>
            </a:r>
          </a:p>
          <a:p>
            <a:pPr lvl="1"/>
            <a:r>
              <a:rPr lang="en-US" sz="2000" dirty="0"/>
              <a:t>How many rooms are we selling online for each date?</a:t>
            </a:r>
          </a:p>
          <a:p>
            <a:pPr lvl="2"/>
            <a:r>
              <a:rPr lang="en-US" sz="1800" dirty="0"/>
              <a:t>Is that enough rooms? Too many?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Using data to buy support from hotel management</a:t>
            </a:r>
          </a:p>
          <a:p>
            <a:pPr lvl="1"/>
            <a:r>
              <a:rPr lang="en-US" dirty="0"/>
              <a:t>a good year for us means a larger budget for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2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724B-F931-CF45-BCE4-14B5E12A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dataset: a list of 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0A86-A472-AD48-8737-8F552B9F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anonymous hotels</a:t>
            </a:r>
          </a:p>
          <a:p>
            <a:pPr lvl="1"/>
            <a:r>
              <a:rPr lang="en-US" dirty="0"/>
              <a:t>H1 – 187-room Resort Hotel</a:t>
            </a:r>
          </a:p>
          <a:p>
            <a:pPr lvl="2"/>
            <a:r>
              <a:rPr lang="en-US" dirty="0"/>
              <a:t>40k reservations</a:t>
            </a:r>
          </a:p>
          <a:p>
            <a:pPr lvl="1"/>
            <a:r>
              <a:rPr lang="en-US" dirty="0"/>
              <a:t>H2 – 226-room City Hotel </a:t>
            </a:r>
          </a:p>
          <a:p>
            <a:pPr lvl="2"/>
            <a:r>
              <a:rPr lang="en-US" dirty="0"/>
              <a:t>79k reservations</a:t>
            </a:r>
          </a:p>
          <a:p>
            <a:endParaRPr lang="en-US" dirty="0"/>
          </a:p>
          <a:p>
            <a:r>
              <a:rPr lang="en-US" dirty="0"/>
              <a:t>Reservations contain all reservations (cancelled &amp; fulfilled) that touched the dates of July 1, 2015 – Aug 31, 2017</a:t>
            </a:r>
          </a:p>
          <a:p>
            <a:endParaRPr lang="en-US" dirty="0"/>
          </a:p>
          <a:p>
            <a:r>
              <a:rPr lang="en-US" dirty="0"/>
              <a:t>Both hotels are somewhere in Europe, likely Portugal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8130-558A-6441-A60D-D0A530B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7006-E9FD-764B-B5B6-06955F12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the Revenue Manager responsible for H1 and H2.</a:t>
            </a:r>
          </a:p>
          <a:p>
            <a:endParaRPr lang="en-US" dirty="0"/>
          </a:p>
          <a:p>
            <a:r>
              <a:rPr lang="en-US" dirty="0"/>
              <a:t>The date is August 1, 2017, and you need to price rooms such that we maximize room revenue for the rest of August</a:t>
            </a:r>
          </a:p>
          <a:p>
            <a:endParaRPr lang="en-US" dirty="0"/>
          </a:p>
          <a:p>
            <a:r>
              <a:rPr lang="en-US" dirty="0"/>
              <a:t>What kind of information do you need?</a:t>
            </a:r>
          </a:p>
          <a:p>
            <a:pPr lvl="1"/>
            <a:r>
              <a:rPr lang="en-US" dirty="0"/>
              <a:t>Current </a:t>
            </a:r>
            <a:r>
              <a:rPr lang="en-US" i="1" dirty="0"/>
              <a:t>OTB</a:t>
            </a:r>
            <a:r>
              <a:rPr lang="en-US" dirty="0"/>
              <a:t> (on-the-books) data </a:t>
            </a:r>
          </a:p>
          <a:p>
            <a:pPr lvl="1"/>
            <a:r>
              <a:rPr lang="en-US" dirty="0"/>
              <a:t>Predicted cancellations</a:t>
            </a:r>
          </a:p>
          <a:p>
            <a:pPr lvl="1"/>
            <a:r>
              <a:rPr lang="en-US" dirty="0"/>
              <a:t>Demand for each upcoming date</a:t>
            </a:r>
          </a:p>
          <a:p>
            <a:pPr lvl="1"/>
            <a:r>
              <a:rPr lang="en-US" dirty="0"/>
              <a:t>Historical data (</a:t>
            </a:r>
            <a:r>
              <a:rPr lang="en-US" i="1" dirty="0"/>
              <a:t>STLY</a:t>
            </a:r>
            <a:r>
              <a:rPr lang="en-US" dirty="0"/>
              <a:t> – Same-Time-Last-Year)</a:t>
            </a:r>
          </a:p>
          <a:p>
            <a:pPr lvl="1"/>
            <a:r>
              <a:rPr lang="en-US" dirty="0"/>
              <a:t>Recent Booking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6F03-F08C-B14A-85B3-2F59DB0C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E09CC-1AFE-584C-8401-CEDB820A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Predicting Cancellations</a:t>
            </a:r>
          </a:p>
          <a:p>
            <a:pPr lvl="1"/>
            <a:r>
              <a:rPr lang="en-US" sz="3000" dirty="0"/>
              <a:t>Reservation-level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5400" dirty="0"/>
              <a:t>Predicting Demand</a:t>
            </a:r>
          </a:p>
          <a:p>
            <a:pPr lvl="1"/>
            <a:r>
              <a:rPr lang="en-US" sz="3000" dirty="0"/>
              <a:t>Hotel day-level</a:t>
            </a:r>
          </a:p>
        </p:txBody>
      </p:sp>
    </p:spTree>
    <p:extLst>
      <p:ext uri="{BB962C8B-B14F-4D97-AF65-F5344CB8AC3E}">
        <p14:creationId xmlns:p14="http://schemas.microsoft.com/office/powerpoint/2010/main" val="190804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C1A7-F77A-CC4A-A417-AF601630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Cancellations/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2DFA-7463-9B4B-A536-2782FB08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time-based</a:t>
            </a:r>
          </a:p>
          <a:p>
            <a:pPr lvl="2"/>
            <a:r>
              <a:rPr lang="en-US" dirty="0"/>
              <a:t>Weekday/weekend</a:t>
            </a:r>
          </a:p>
          <a:p>
            <a:pPr lvl="2"/>
            <a:r>
              <a:rPr lang="en-US" dirty="0"/>
              <a:t>Booking window (time between date booked &amp; arrival date)</a:t>
            </a:r>
          </a:p>
          <a:p>
            <a:pPr lvl="1"/>
            <a:r>
              <a:rPr lang="en-US" dirty="0"/>
              <a:t>Customer info</a:t>
            </a:r>
          </a:p>
          <a:p>
            <a:pPr lvl="2"/>
            <a:r>
              <a:rPr lang="en-US" dirty="0"/>
              <a:t>Type: Transient (Leisure)  / Group / Contract / Transient-Party (catering)</a:t>
            </a:r>
          </a:p>
          <a:p>
            <a:pPr lvl="2"/>
            <a:r>
              <a:rPr lang="en-US" dirty="0"/>
              <a:t>Num. </a:t>
            </a:r>
            <a:r>
              <a:rPr lang="en-US" dirty="0" err="1"/>
              <a:t>prev</a:t>
            </a:r>
            <a:r>
              <a:rPr lang="en-US" dirty="0"/>
              <a:t> bookings</a:t>
            </a:r>
          </a:p>
          <a:p>
            <a:pPr lvl="2"/>
            <a:r>
              <a:rPr lang="en-US" dirty="0"/>
              <a:t>Num. </a:t>
            </a:r>
            <a:r>
              <a:rPr lang="en-US" dirty="0" err="1"/>
              <a:t>prev</a:t>
            </a:r>
            <a:r>
              <a:rPr lang="en-US" dirty="0"/>
              <a:t> cancellations</a:t>
            </a:r>
          </a:p>
        </p:txBody>
      </p:sp>
    </p:spTree>
    <p:extLst>
      <p:ext uri="{BB962C8B-B14F-4D97-AF65-F5344CB8AC3E}">
        <p14:creationId xmlns:p14="http://schemas.microsoft.com/office/powerpoint/2010/main" val="416756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{34082B49-C8A0-9E49-B3ED-07BA90AC1569}tf10001062</Template>
  <TotalTime>136</TotalTime>
  <Words>679</Words>
  <Application>Microsoft Macintosh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Building a Hotel Revenue Management System  (from scratch)</vt:lpstr>
      <vt:lpstr>About me</vt:lpstr>
      <vt:lpstr>Agenda </vt:lpstr>
      <vt:lpstr>A little background…  Hotel Revenue Management</vt:lpstr>
      <vt:lpstr>The objective… Hotel Revenue Management</vt:lpstr>
      <vt:lpstr>The dataset: a list of reservations</vt:lpstr>
      <vt:lpstr>A simulation</vt:lpstr>
      <vt:lpstr>Models</vt:lpstr>
      <vt:lpstr>Predicting Cancellations/ Supply</vt:lpstr>
      <vt:lpstr>Model Selection (Cancellations)</vt:lpstr>
      <vt:lpstr>Predicting Demand</vt:lpstr>
      <vt:lpstr>Model Selection (Demand)</vt:lpstr>
      <vt:lpstr>Coming Soon…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Hotel Revenue Management System  (From Scratch)</dc:title>
  <dc:creator>Elliot Wilens</dc:creator>
  <cp:lastModifiedBy>Elliot Wilens</cp:lastModifiedBy>
  <cp:revision>55</cp:revision>
  <dcterms:created xsi:type="dcterms:W3CDTF">2021-03-19T11:00:35Z</dcterms:created>
  <dcterms:modified xsi:type="dcterms:W3CDTF">2021-03-19T13:17:34Z</dcterms:modified>
</cp:coreProperties>
</file>