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69"/>
    <a:srgbClr val="D5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31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D957-FCDE-F842-8DBC-2764BBD645F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5C61-82FA-464B-A0CD-9A37C1C4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people like sports? I’ll try to answer for everyone…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Gives us something to root for &amp; get excited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RESULTS ARE INHERENTLY UNPREDICTABLE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Hundreds of experiments before touching test sets!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837-97BD-5A4C-A298-E153C25D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4AE8-9C26-9B4E-9B43-C7A47F74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08BD-FAA0-3C4B-A561-407CC17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6712-E643-0249-A607-9F80C41463F7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930F-E043-6541-85AA-234AA4DC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7098-D1BD-3343-8503-F9BEB7B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93B-D2A0-544B-A927-58E70D5C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1B7A-453C-464F-9DCA-1A88CC43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4B9-E99B-E04D-95E3-31896BDC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BF63-D395-5A4D-BCCE-E0987FBDFF0C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CAE5-B28E-3F4D-8591-335C508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5D47-200C-C943-AB0A-D810D718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B8C4-2240-EA4F-9356-A4F7F1E7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CA50-50B8-B546-B34C-CC76E722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F8A-AEA3-A748-9D16-16CCABA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3D60-1DFC-6E4C-8CB4-D828D47C6451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F520-11C5-D347-97AD-B98B478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F88-45A6-4549-BF6F-335BF10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8233-72D0-B14A-AD2C-0CDF000C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B5B-7569-2841-A51F-B9EE5A8C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CB0B-4149-1B4F-B42A-CABBA9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A945-1056-C94B-8FD2-FBF78D0F8CF5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4581-2094-0740-9059-900F4F9A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1629-0D87-C540-B064-B8E3DC31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6F91-DA9A-F240-8258-5AC4C7EB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D91A-8C13-E34C-8B24-E062E120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9C23-2EF6-FC4E-BD6A-9230C4D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EB0-98DA-7D4C-9126-BC86672A44F6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F8C3-C565-6342-8C75-2C951DC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C264-74BF-CF42-B76A-062E92D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A97-9F43-C445-A653-93BC850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F99-539F-D94C-BF43-F7E35DDB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E496-801D-264E-891B-E68A699A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518F-455C-0A46-9B0A-B14CA509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475A-7F2E-A64D-9414-9639AE38421F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CAC1-AE1D-AE4A-BD71-820AB02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09A5-7C62-C74F-A8B8-A4A4A27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BDB-E862-CB47-B0A7-514AD81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ECD4-CE11-F24C-A9E8-CE3A2DA0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6F83-17F4-BD43-A324-025E751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36E9-A86E-0F47-9890-0B8983A3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B524-92B7-5746-895A-DB466D02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6DCB-0F12-8146-A38F-4C77A6DA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4FD-F3DD-074E-9FF2-4A919DD63A0B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A7A32-0968-1D4B-8A2E-AB32AF8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847B2-1CCA-414B-9605-0D0A2224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5DC-4FD6-6F45-A645-59CCB534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D80-6F45-9D4E-9466-40CF193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54DF-3262-7E4A-983C-94D5EB70ECF1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C8E2-D9A8-E94C-AB92-096CC4D8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13DD8-E4B8-6041-8BC7-93746C7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CA95-3F66-1546-811E-F3FC042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4192-9752-6A49-941F-40090D52467C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21696-BC7B-3946-A040-4678258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35F-4151-1949-8982-32A8C57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E95-3BC3-4446-BAE2-73DC3BF0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319F-2080-3546-93C9-FEFC096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455E-043A-7C42-BBDE-0A5AC9B8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D787-C5B4-8C49-89B2-72C0286E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984B-5449-EF45-96A4-2A2C02EF8A4F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0141-E9D9-B440-B0D1-77F68784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41A5-1710-554A-AB0F-4B604AD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9AA6-2E65-694A-8DC2-E2AE40F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2A608-D7F3-C542-9B14-1CBDFA99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66C0-B354-2445-93C8-2D5CAADB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BD05-D4DF-CD43-8BDA-42146B16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A321-A300-3E44-84E1-CC01A6EAF076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5B99-87B4-9A4F-950E-F9753D9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7014-6D78-ED45-BF7A-C0E884F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2275-0140-4A4D-BA52-298CCED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D649-892B-1249-A56B-543DB82A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7E6-7F30-D943-8954-542DEF42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4772-058A-324D-9B95-130E5B40338C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7F3-D1CB-8046-B5A1-C6E75380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87A-CA97-1541-BFBD-EF929BA01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effsharon.net/nfl-passing-renaissance-actually-happened-35-years-ago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sharon.net/nfl-passing-renaissance-actually-happened-35-years-a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A8A5-CBF7-5645-8238-5F31FCA8A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13369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AB5B-C1DA-9A41-BDEB-B63036D1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156"/>
            <a:ext cx="9144000" cy="122464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</a:rPr>
              <a:t>Elliot Wilens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C4D8-2C75-3040-B585-F67FD08F2799}"/>
              </a:ext>
            </a:extLst>
          </p:cNvPr>
          <p:cNvSpPr txBox="1"/>
          <p:nvPr/>
        </p:nvSpPr>
        <p:spPr>
          <a:xfrm>
            <a:off x="8229599" y="5411660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/edubu2/metis-project2</a:t>
            </a:r>
          </a:p>
        </p:txBody>
      </p:sp>
    </p:spTree>
    <p:extLst>
      <p:ext uri="{BB962C8B-B14F-4D97-AF65-F5344CB8AC3E}">
        <p14:creationId xmlns:p14="http://schemas.microsoft.com/office/powerpoint/2010/main" val="28099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54D11-E3AA-C64F-AB9C-42707EF1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FFFFFF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55F1-021E-2647-A5A6-3449A2E7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073" y="670025"/>
            <a:ext cx="5306084" cy="8272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D50A0A"/>
                </a:solidFill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4433-A1CB-154C-8022-B63583209E19}"/>
              </a:ext>
            </a:extLst>
          </p:cNvPr>
          <p:cNvSpPr txBox="1"/>
          <p:nvPr/>
        </p:nvSpPr>
        <p:spPr>
          <a:xfrm>
            <a:off x="5534359" y="1397675"/>
            <a:ext cx="5153513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Data gathering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engineering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selection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Next Steps</a:t>
            </a: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</a:t>
            </a: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But first, a question…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52F40-4FBA-F547-AAEB-CA1381AE8535}"/>
              </a:ext>
            </a:extLst>
          </p:cNvPr>
          <p:cNvSpPr/>
          <p:nvPr/>
        </p:nvSpPr>
        <p:spPr>
          <a:xfrm>
            <a:off x="5047445" y="4652412"/>
            <a:ext cx="77846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0133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 people like sports?</a:t>
            </a:r>
            <a:endParaRPr lang="en-US" sz="4400" b="1" cap="none" spc="0" dirty="0">
              <a:ln w="0"/>
              <a:solidFill>
                <a:srgbClr val="0133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8334107-B072-424E-BD31-1D463C8E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56667" y="1217208"/>
            <a:ext cx="1751244" cy="24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Data Sources and Tools</a:t>
            </a:r>
          </a:p>
        </p:txBody>
      </p:sp>
      <p:sp>
        <p:nvSpPr>
          <p:cNvPr id="5" name="AutoShape 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2CE8915F-7A80-C446-A488-34ADB70B8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271" y="29628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os Angeles Buccaneers Career Defense Leaders | Pro-Football-Reference.com">
            <a:extLst>
              <a:ext uri="{FF2B5EF4-FFF2-40B4-BE49-F238E27FC236}">
                <a16:creationId xmlns:a16="http://schemas.microsoft.com/office/drawing/2014/main" id="{F756B058-C7A5-654E-9371-4561C0F3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9671" y="3115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os Angeles Buccaneers Career Defense Leaders | Pro-Football-Reference.com">
            <a:extLst>
              <a:ext uri="{FF2B5EF4-FFF2-40B4-BE49-F238E27FC236}">
                <a16:creationId xmlns:a16="http://schemas.microsoft.com/office/drawing/2014/main" id="{AFD1EB19-0647-5C45-9C19-CAF911619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071" y="3267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Los Angeles Buccaneers Career Defense Leaders | Pro-Football-Reference.com">
            <a:extLst>
              <a:ext uri="{FF2B5EF4-FFF2-40B4-BE49-F238E27FC236}">
                <a16:creationId xmlns:a16="http://schemas.microsoft.com/office/drawing/2014/main" id="{E5577763-E49B-B340-B35A-C36E17227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991A7017-B996-7D4F-9280-5794DD835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42E1816-4F1C-C64B-8365-052CDBF4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4638598"/>
            <a:ext cx="1990801" cy="19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82A1B-EF94-2046-B698-0F83E45E7954}"/>
              </a:ext>
            </a:extLst>
          </p:cNvPr>
          <p:cNvSpPr txBox="1"/>
          <p:nvPr/>
        </p:nvSpPr>
        <p:spPr>
          <a:xfrm>
            <a:off x="1285186" y="2086442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B5D89-3E36-764A-B21D-00570647787B}"/>
              </a:ext>
            </a:extLst>
          </p:cNvPr>
          <p:cNvSpPr txBox="1"/>
          <p:nvPr/>
        </p:nvSpPr>
        <p:spPr>
          <a:xfrm>
            <a:off x="3110592" y="2070240"/>
            <a:ext cx="246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BeautifulSoup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8CFAE4-E6F2-C143-B1D2-CC488A6AF568}"/>
              </a:ext>
            </a:extLst>
          </p:cNvPr>
          <p:cNvSpPr txBox="1"/>
          <p:nvPr/>
        </p:nvSpPr>
        <p:spPr>
          <a:xfrm>
            <a:off x="5513250" y="2148673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StatsModels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Seaborn</a:t>
            </a:r>
          </a:p>
        </p:txBody>
      </p:sp>
      <p:pic>
        <p:nvPicPr>
          <p:cNvPr id="1044" name="Picture 20" descr="The Python Logo | Python Software Foundation">
            <a:extLst>
              <a:ext uri="{FF2B5EF4-FFF2-40B4-BE49-F238E27FC236}">
                <a16:creationId xmlns:a16="http://schemas.microsoft.com/office/drawing/2014/main" id="{C75BD029-4B00-8D44-B236-D4905649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6" y="4898570"/>
            <a:ext cx="5564310" cy="18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A7EC22E-EE05-1042-A149-B64790A3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361137"/>
            <a:ext cx="3517746" cy="18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D27A8-48CA-A14D-A2F0-62C9B3C96C02}"/>
              </a:ext>
            </a:extLst>
          </p:cNvPr>
          <p:cNvSpPr txBox="1"/>
          <p:nvPr/>
        </p:nvSpPr>
        <p:spPr>
          <a:xfrm>
            <a:off x="3110592" y="1582170"/>
            <a:ext cx="233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u="sng" dirty="0">
                <a:solidFill>
                  <a:srgbClr val="013369"/>
                </a:solidFill>
                <a:latin typeface="Abadi" panose="020B0604020104020204" pitchFamily="34" charset="0"/>
              </a:rPr>
              <a:t>Tech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F417-CFB1-6841-9F50-5CEDBE4C6DF4}"/>
              </a:ext>
            </a:extLst>
          </p:cNvPr>
          <p:cNvSpPr txBox="1"/>
          <p:nvPr/>
        </p:nvSpPr>
        <p:spPr>
          <a:xfrm>
            <a:off x="1085850" y="3733800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50A0A"/>
                </a:solidFill>
              </a:rPr>
              <a:t>All stats gathered from </a:t>
            </a:r>
            <a:r>
              <a:rPr lang="en-US" b="1" u="sng" dirty="0">
                <a:solidFill>
                  <a:srgbClr val="D50A0A"/>
                </a:solidFill>
              </a:rPr>
              <a:t>pro-football-reference.com</a:t>
            </a:r>
          </a:p>
        </p:txBody>
      </p:sp>
    </p:spTree>
    <p:extLst>
      <p:ext uri="{BB962C8B-B14F-4D97-AF65-F5344CB8AC3E}">
        <p14:creationId xmlns:p14="http://schemas.microsoft.com/office/powerpoint/2010/main" val="11938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Engineering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C9C998-4A0F-904E-9860-D6F8C011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2"/>
          <a:stretch/>
        </p:blipFill>
        <p:spPr bwMode="auto">
          <a:xfrm flipH="1">
            <a:off x="8167773" y="1926699"/>
            <a:ext cx="3186026" cy="3004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976044" y="1602769"/>
            <a:ext cx="7191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Objective: Implement features that will help answer the question: </a:t>
            </a: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	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How is this team playing </a:t>
            </a:r>
            <a:r>
              <a:rPr lang="en-US" sz="2400" i="1" u="sng" dirty="0">
                <a:solidFill>
                  <a:srgbClr val="D50A0A"/>
                </a:solidFill>
                <a:latin typeface="Abadi" panose="020B0604020104020204" pitchFamily="34" charset="0"/>
              </a:rPr>
              <a:t>right now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EWMA vs Standard Rolling Averages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E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xponentially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W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eighted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M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oving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A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Weights most recent week stronger than past weeks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4-week EWMA vs. 19-week EWMA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Subtracting these helps answer </a:t>
            </a:r>
            <a:r>
              <a:rPr lang="en-US" sz="2000" dirty="0">
                <a:solidFill>
                  <a:srgbClr val="D50A0A"/>
                </a:solidFill>
                <a:latin typeface="Abadi" panose="020B0604020104020204" pitchFamily="34" charset="0"/>
              </a:rPr>
              <a:t>above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408214" y="1602769"/>
            <a:ext cx="5894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200 available features </a:t>
            </a:r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  <a:sym typeface="Wingdings" pitchFamily="2" charset="2"/>
              </a:rPr>
              <a:t> 20</a:t>
            </a:r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Used Lasso regularization to simplify model in terms of num. features (with K-Fold CV)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0834-0E8D-6D40-9D49-EE9306CB92EA}"/>
              </a:ext>
            </a:extLst>
          </p:cNvPr>
          <p:cNvSpPr txBox="1"/>
          <p:nvPr/>
        </p:nvSpPr>
        <p:spPr>
          <a:xfrm>
            <a:off x="506186" y="3429000"/>
            <a:ext cx="6074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Top Ten features in terms of Lasso Coefficients (abs. value)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1. EWMA Margin</a:t>
            </a:r>
          </a:p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Home Game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3. EWMA (10-week) Margin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4. Season Total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5. EWMA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6. Season Total Wins</a:t>
            </a:r>
          </a:p>
          <a:p>
            <a:r>
              <a:rPr lang="en-US" dirty="0">
                <a:latin typeface="Abadi" panose="020B0604020104020204" pitchFamily="34" charset="0"/>
              </a:rPr>
              <a:t>7.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 (opponent)</a:t>
            </a:r>
          </a:p>
          <a:p>
            <a:r>
              <a:rPr lang="en-US" dirty="0">
                <a:latin typeface="Abadi" panose="020B0604020104020204" pitchFamily="34" charset="0"/>
              </a:rPr>
              <a:t>8.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</a:t>
            </a:r>
          </a:p>
          <a:p>
            <a:r>
              <a:rPr lang="en-US" dirty="0">
                <a:latin typeface="Abadi" panose="020B0604020104020204" pitchFamily="34" charset="0"/>
              </a:rPr>
              <a:t>9.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EWMA Total Yards Allowed </a:t>
            </a:r>
          </a:p>
          <a:p>
            <a:r>
              <a:rPr lang="en-US" dirty="0">
                <a:latin typeface="Abadi" panose="020B0604020104020204" pitchFamily="34" charset="0"/>
              </a:rPr>
              <a:t>10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. EWMA (10-week) Wins (opponent)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829D21-A7B2-BA41-848A-AF3DD3A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540" y="691243"/>
            <a:ext cx="5475513" cy="54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Model Selection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329295" y="1602769"/>
            <a:ext cx="58324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Linear Regression Model with Standardized Features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Model requires 3 weeks of data before it can make a prediction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Test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 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: 0.151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Deviation of Residuals: 13.58 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can expect margin to be within </a:t>
            </a:r>
            <a:r>
              <a:rPr lang="en-US">
                <a:solidFill>
                  <a:srgbClr val="013369"/>
                </a:solidFill>
                <a:latin typeface="Abadi" panose="020B0604020104020204" pitchFamily="34" charset="0"/>
              </a:rPr>
              <a:t>13.58 pts 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approximately 68% of the time, since the distribution of points margin is relatively normal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(since each game adds another +x, -x to the distribution)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Simplified Linear Model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: 0.118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Using: Home Game, Season Total Margin &amp; Wins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2A6D8-C930-E44D-9B93-CFADF1E6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6778" y="1104867"/>
            <a:ext cx="5475927" cy="54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685800" y="1602769"/>
            <a:ext cx="71682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Model did not seem to recognize change in gameplay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Explore time-series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Calculate ELO Ratings for each team (fivethirtyeight.com)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Incorporate team rankings in certain stat categories into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E99F192-3FFF-664B-91D3-2BD922B4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1519" y="1217208"/>
            <a:ext cx="2706392" cy="37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385</Words>
  <Application>Microsoft Macintosh PowerPoint</Application>
  <PresentationFormat>Widescreen</PresentationFormat>
  <Paragraphs>84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PREDICTING NFL GAME MARGINS USING LINEAR REGRESSION</vt:lpstr>
      <vt:lpstr>PREDICTING NFL GAME MARGINS USING LINEAR REGRESSION</vt:lpstr>
      <vt:lpstr>Data Sources and Tools</vt:lpstr>
      <vt:lpstr>Feature Engineering</vt:lpstr>
      <vt:lpstr>Feature Selection</vt:lpstr>
      <vt:lpstr>Model Selection &amp;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GAME MARGINS USING LINEAR REGRESSION</dc:title>
  <dc:creator>Elliot Wilens</dc:creator>
  <cp:lastModifiedBy>Elliot Wilens</cp:lastModifiedBy>
  <cp:revision>37</cp:revision>
  <dcterms:created xsi:type="dcterms:W3CDTF">2021-01-21T14:49:47Z</dcterms:created>
  <dcterms:modified xsi:type="dcterms:W3CDTF">2021-01-22T01:41:42Z</dcterms:modified>
</cp:coreProperties>
</file>