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0A0A"/>
    <a:srgbClr val="0133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/>
    <p:restoredTop sz="94829"/>
  </p:normalViewPr>
  <p:slideViewPr>
    <p:cSldViewPr snapToGrid="0" snapToObjects="1">
      <p:cViewPr varScale="1">
        <p:scale>
          <a:sx n="152" d="100"/>
          <a:sy n="152" d="100"/>
        </p:scale>
        <p:origin x="9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ED957-FCDE-F842-8DBC-2764BBD645FC}" type="datetimeFigureOut">
              <a:rPr lang="en-US" smtClean="0"/>
              <a:t>1/22/21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F5C61-82FA-464B-A0CD-9A37C1C4E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49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 people like sports? I’ll try to answer for everyone…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Gives us something to root for &amp; get excited about</a:t>
            </a:r>
          </a:p>
          <a:p>
            <a:pPr marL="171450" indent="-171450">
              <a:buFontTx/>
              <a:buChar char="-"/>
            </a:pPr>
            <a:r>
              <a:rPr lang="en-US" dirty="0"/>
              <a:t>RESULTS ARE INHERENTLY UNPREDICTABLE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F5C61-82FA-464B-A0CD-9A37C1C4EB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70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Hundreds of experiments before touching test sets!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F5C61-82FA-464B-A0CD-9A37C1C4EB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72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1837-97BD-5A4C-A298-E153C25DF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64AE8-9C26-9B4E-9B43-C7A47F7406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308BD-FAA0-3C4B-A561-407CC172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36712-E643-0249-A607-9F80C41463F7}" type="datetime1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3930F-E043-6541-85AA-234AA4DC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Predicting NFL Game Margins Using Linear Regression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67098-D1BD-3343-8503-F9BEB7B25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354A-604C-4343-B6F6-A93550CAD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3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DE93B-D2A0-544B-A927-58E70D5C6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CA1B7A-453C-464F-9DCA-1A88CC430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A84B9-E99B-E04D-95E3-31896BDCC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BF63-D395-5A4D-BCCE-E0987FBDFF0C}" type="datetime1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2CAE5-B28E-3F4D-8591-335C50866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Predicting NFL Game Margins Using Linear Regression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B5D47-200C-C943-AB0A-D810D7189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354A-604C-4343-B6F6-A93550CAD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1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F0B8C4-2240-EA4F-9356-A4F7F1E7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C1CA50-50B8-B546-B34C-CC76E722B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1BF8A-AEA3-A748-9D16-16CCABAEB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3D60-1DFC-6E4C-8CB4-D828D47C6451}" type="datetime1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0F520-11C5-D347-97AD-B98B4789F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Predicting NFL Game Margins Using Linear Regression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A0F88-45A6-4549-BF6F-335BF103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354A-604C-4343-B6F6-A93550CAD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91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A8233-72D0-B14A-AD2C-0CDF000C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A8B5B-7569-2841-A51F-B9EE5A8CC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2CB0B-4149-1B4F-B42A-CABBA9092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8A945-1056-C94B-8FD2-FBF78D0F8CF5}" type="datetime1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D4581-2094-0740-9059-900F4F9AE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Predicting NFL Game Margins Using Linear Regression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11629-0D87-C540-B064-B8E3DC31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354A-604C-4343-B6F6-A93550CAD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8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86F91-DA9A-F240-8258-5AC4C7EBD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AD91A-8C13-E34C-8B24-E062E120D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79C23-2EF6-FC4E-BD6A-9230C4D13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5EB0-98DA-7D4C-9126-BC86672A44F6}" type="datetime1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CF8C3-C565-6342-8C75-2C951DC8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Predicting NFL Game Margins Using Linear Regression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DC264-74BF-CF42-B76A-062E92D4B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354A-604C-4343-B6F6-A93550CAD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09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7CA97-9F43-C445-A653-93BC85052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A0F99-539F-D94C-BF43-F7E35DDBE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DE496-801D-264E-891B-E68A699A9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C518F-455C-0A46-9B0A-B14CA509C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475A-7F2E-A64D-9414-9639AE38421F}" type="datetime1">
              <a:rPr lang="en-US" smtClean="0"/>
              <a:t>1/22/21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CCAC1-AE1D-AE4A-BD71-820AB02B1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Predicting NFL Game Margins Using Linear Regression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109A5-7C62-C74F-A8B8-A4A4A273E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354A-604C-4343-B6F6-A93550CAD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34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E7BDB-E862-CB47-B0A7-514AD813C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EECD4-CE11-F24C-A9E8-CE3A2DA01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46F83-17F4-BD43-A324-025E7513B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C936E9-A86E-0F47-9890-0B8983A32A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5BB524-92B7-5746-895A-DB466D0244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106DCB-0F12-8146-A38F-4C77A6DAF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6F4FD-F3DD-074E-9FF2-4A919DD63A0B}" type="datetime1">
              <a:rPr lang="en-US" smtClean="0"/>
              <a:t>1/22/21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A7A32-0968-1D4B-8A2E-AB32AF829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Predicting NFL Game Margins Using Linear Regression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8847B2-1CCA-414B-9605-0D0A22241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354A-604C-4343-B6F6-A93550CAD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52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685DC-4FD6-6F45-A645-59CCB534E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A6D80-6F45-9D4E-9466-40CF1937C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54DF-3262-7E4A-983C-94D5EB70ECF1}" type="datetime1">
              <a:rPr lang="en-US" smtClean="0"/>
              <a:t>1/22/21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2FC8E2-D9A8-E94C-AB92-096CC4D8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Predicting NFL Game Margins Using Linear Regression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213DD8-E4B8-6041-8BC7-93746C7B7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354A-604C-4343-B6F6-A93550CAD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66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76CA95-3F66-1546-811E-F3FC042C3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84192-9752-6A49-941F-40090D52467C}" type="datetime1">
              <a:rPr lang="en-US" smtClean="0"/>
              <a:t>1/22/21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221696-BC7B-3946-A040-467825868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Predicting NFL Game Margins Using Linear 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E935F-4151-1949-8982-32A8C57F8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354A-604C-4343-B6F6-A93550CAD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53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EE95-3BC3-4446-BAE2-73DC3BF0F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0319F-2080-3546-93C9-FEFC09624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3455E-043A-7C42-BBDE-0A5AC9B8A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6D787-C5B4-8C49-89B2-72C0286EE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984B-5449-EF45-96A4-2A2C02EF8A4F}" type="datetime1">
              <a:rPr lang="en-US" smtClean="0"/>
              <a:t>1/22/21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90141-E9D9-B440-B0D1-77F68784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Predicting NFL Game Margins Using Linear Regression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941A5-1710-554A-AB0F-4B604AD7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354A-604C-4343-B6F6-A93550CAD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91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49AA6-2E65-694A-8DC2-E2AE40F64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D2A608-D7F3-C542-9B14-1CBDFA99F3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C66C0-B354-2445-93C8-2D5CAADBF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CBD05-D4DF-CD43-8BDA-42146B162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A321-A300-3E44-84E1-CC01A6EAF076}" type="datetime1">
              <a:rPr lang="en-US" smtClean="0"/>
              <a:t>1/22/21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5D5B99-87B4-9A4F-950E-F9753D992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Predicting NFL Game Margins Using Linear Regression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37014-6D78-ED45-BF7A-C0E884F8B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354A-604C-4343-B6F6-A93550CAD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89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282275-0140-4A4D-BA52-298CCED1B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8D649-892B-1249-A56B-543DB82A4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657E6-7F30-D943-8954-542DEF42A1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54772-058A-324D-9B95-130E5B40338C}" type="datetime1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237F3-D1CB-8046-B5A1-C6E75380CC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Predicting NFL Game Margins Using Linear Regression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7287A-CA97-1541-BFBD-EF929BA01A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E354A-604C-4343-B6F6-A93550CAD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0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jeffsharon.net/nfl-passing-renaissance-actually-happened-35-years-ago/" TargetMode="Externa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ffsharon.net/nfl-passing-renaissance-actually-happened-35-years-ago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CA8A5-CBF7-5645-8238-5F31FCA8A0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013369"/>
                </a:solidFill>
                <a:latin typeface="Abadi" panose="020B0604020104020204" pitchFamily="34" charset="0"/>
              </a:rPr>
              <a:t>PREDICTING NFL GAME MARGINS USING LINEAR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18AB5B-C1DA-9A41-BDEB-B63036D1A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3156"/>
            <a:ext cx="9144000" cy="1224643"/>
          </a:xfrm>
        </p:spPr>
        <p:txBody>
          <a:bodyPr/>
          <a:lstStyle/>
          <a:p>
            <a:r>
              <a:rPr lang="en-US" dirty="0">
                <a:solidFill>
                  <a:srgbClr val="D50A0A"/>
                </a:solidFill>
              </a:rPr>
              <a:t>Elliot Wilens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78C4D8-2C75-3040-B585-F67FD08F2799}"/>
              </a:ext>
            </a:extLst>
          </p:cNvPr>
          <p:cNvSpPr txBox="1"/>
          <p:nvPr/>
        </p:nvSpPr>
        <p:spPr>
          <a:xfrm>
            <a:off x="8229599" y="5411660"/>
            <a:ext cx="3551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Github.com</a:t>
            </a:r>
            <a:r>
              <a:rPr lang="en-US" dirty="0"/>
              <a:t>/edubu2/metis-project2</a:t>
            </a:r>
          </a:p>
        </p:txBody>
      </p:sp>
    </p:spTree>
    <p:extLst>
      <p:ext uri="{BB962C8B-B14F-4D97-AF65-F5344CB8AC3E}">
        <p14:creationId xmlns:p14="http://schemas.microsoft.com/office/powerpoint/2010/main" val="2809975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454D11-E3AA-C64F-AB9C-42707EF1E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 fontScale="90000"/>
          </a:bodyPr>
          <a:lstStyle/>
          <a:p>
            <a:r>
              <a:rPr lang="en-US" sz="4100" dirty="0">
                <a:solidFill>
                  <a:srgbClr val="FFFFFF"/>
                </a:solidFill>
                <a:latin typeface="Abadi" panose="020B0604020104020204" pitchFamily="34" charset="0"/>
              </a:rPr>
              <a:t>PREDICTING NFL GAME MARGINS USING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E55F1-021E-2647-A5A6-3449A2E71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073" y="670025"/>
            <a:ext cx="5306084" cy="82723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400" b="1" dirty="0">
                <a:solidFill>
                  <a:srgbClr val="D50A0A"/>
                </a:solidFill>
                <a:latin typeface="Abadi" panose="020B0604020104020204" pitchFamily="34" charset="0"/>
              </a:rPr>
              <a:t>Agenda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8E4433-A1CB-154C-8022-B63583209E19}"/>
              </a:ext>
            </a:extLst>
          </p:cNvPr>
          <p:cNvSpPr txBox="1"/>
          <p:nvPr/>
        </p:nvSpPr>
        <p:spPr>
          <a:xfrm>
            <a:off x="5534359" y="1397675"/>
            <a:ext cx="5153513" cy="325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sz="1700" dirty="0">
                <a:solidFill>
                  <a:srgbClr val="013369"/>
                </a:solidFill>
                <a:latin typeface="Abadi" panose="020F0502020204030204" pitchFamily="34" charset="0"/>
                <a:cs typeface="Abadi" panose="020F0502020204030204" pitchFamily="34" charset="0"/>
              </a:rPr>
              <a:t>Data gathering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sz="1700" dirty="0">
                <a:solidFill>
                  <a:srgbClr val="013369"/>
                </a:solidFill>
                <a:latin typeface="Abadi" panose="020F0502020204030204" pitchFamily="34" charset="0"/>
                <a:cs typeface="Abadi" panose="020F0502020204030204" pitchFamily="34" charset="0"/>
              </a:rPr>
              <a:t>Feature engineering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sz="1700" dirty="0">
                <a:solidFill>
                  <a:srgbClr val="013369"/>
                </a:solidFill>
                <a:latin typeface="Abadi" panose="020F0502020204030204" pitchFamily="34" charset="0"/>
                <a:cs typeface="Abadi" panose="020F0502020204030204" pitchFamily="34" charset="0"/>
              </a:rPr>
              <a:t>Feature selection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sz="1700" dirty="0">
                <a:solidFill>
                  <a:srgbClr val="013369"/>
                </a:solidFill>
                <a:latin typeface="Abadi" panose="020F0502020204030204" pitchFamily="34" charset="0"/>
                <a:cs typeface="Abadi" panose="020F0502020204030204" pitchFamily="34" charset="0"/>
              </a:rPr>
              <a:t>Results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sz="1700" dirty="0">
                <a:solidFill>
                  <a:srgbClr val="013369"/>
                </a:solidFill>
                <a:latin typeface="Abadi" panose="020F0502020204030204" pitchFamily="34" charset="0"/>
                <a:cs typeface="Abadi" panose="020F0502020204030204" pitchFamily="34" charset="0"/>
              </a:rPr>
              <a:t>Next Steps</a:t>
            </a:r>
          </a:p>
          <a:p>
            <a:pPr marL="342900" indent="-342900">
              <a:buAutoNum type="arabicPeriod"/>
            </a:pPr>
            <a:endParaRPr lang="en-US" dirty="0">
              <a:latin typeface="Abadi" panose="020F0502020204030204" pitchFamily="34" charset="0"/>
              <a:cs typeface="Abadi" panose="020F050202020403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Abadi" panose="020F0502020204030204" pitchFamily="34" charset="0"/>
              <a:cs typeface="Abadi" panose="020F0502020204030204" pitchFamily="34" charset="0"/>
            </a:endParaRPr>
          </a:p>
          <a:p>
            <a:r>
              <a:rPr lang="en-US" sz="2100" i="1" dirty="0">
                <a:solidFill>
                  <a:srgbClr val="D50A0A"/>
                </a:solidFill>
                <a:latin typeface="Abadi" panose="020F0502020204030204" pitchFamily="34" charset="0"/>
                <a:cs typeface="Abadi" panose="020F0502020204030204" pitchFamily="34" charset="0"/>
              </a:rPr>
              <a:t>	</a:t>
            </a:r>
          </a:p>
          <a:p>
            <a:r>
              <a:rPr lang="en-US" sz="2100" i="1" dirty="0">
                <a:solidFill>
                  <a:srgbClr val="D50A0A"/>
                </a:solidFill>
                <a:latin typeface="Abadi" panose="020F0502020204030204" pitchFamily="34" charset="0"/>
                <a:cs typeface="Abadi" panose="020F0502020204030204" pitchFamily="34" charset="0"/>
              </a:rPr>
              <a:t>	But first, a question…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A52F40-4FBA-F547-AAEB-CA1381AE8535}"/>
              </a:ext>
            </a:extLst>
          </p:cNvPr>
          <p:cNvSpPr/>
          <p:nvPr/>
        </p:nvSpPr>
        <p:spPr>
          <a:xfrm>
            <a:off x="5047445" y="4652412"/>
            <a:ext cx="778463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0"/>
                <a:solidFill>
                  <a:srgbClr val="01336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Why do people like sports?</a:t>
            </a:r>
            <a:endParaRPr lang="en-US" sz="4400" b="1" cap="none" spc="0" dirty="0">
              <a:ln w="0"/>
              <a:solidFill>
                <a:srgbClr val="01336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C8334107-B072-424E-BD31-1D463C8E4A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256667" y="1217208"/>
            <a:ext cx="1751244" cy="241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877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0BC28-3E58-9A40-ABBF-B42433FF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50A0A"/>
                </a:solidFill>
                <a:latin typeface="Abadi" panose="020B0604020104020204" pitchFamily="34" charset="0"/>
              </a:rPr>
              <a:t>Data Sources and Tools</a:t>
            </a:r>
          </a:p>
        </p:txBody>
      </p:sp>
      <p:sp>
        <p:nvSpPr>
          <p:cNvPr id="5" name="AutoShape 2" descr="Los Angeles Buccaneers Career Defense Leaders | Pro-Football-Reference.com">
            <a:extLst>
              <a:ext uri="{FF2B5EF4-FFF2-40B4-BE49-F238E27FC236}">
                <a16:creationId xmlns:a16="http://schemas.microsoft.com/office/drawing/2014/main" id="{2CE8915F-7A80-C446-A488-34ADB70B82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27271" y="296287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Los Angeles Buccaneers Career Defense Leaders | Pro-Football-Reference.com">
            <a:extLst>
              <a:ext uri="{FF2B5EF4-FFF2-40B4-BE49-F238E27FC236}">
                <a16:creationId xmlns:a16="http://schemas.microsoft.com/office/drawing/2014/main" id="{F756B058-C7A5-654E-9371-4561C0F3F0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79671" y="311527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Los Angeles Buccaneers Career Defense Leaders | Pro-Football-Reference.com">
            <a:extLst>
              <a:ext uri="{FF2B5EF4-FFF2-40B4-BE49-F238E27FC236}">
                <a16:creationId xmlns:a16="http://schemas.microsoft.com/office/drawing/2014/main" id="{AFD1EB19-0647-5C45-9C19-CAF9116196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32071" y="326767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Los Angeles Buccaneers Career Defense Leaders | Pro-Football-Reference.com">
            <a:extLst>
              <a:ext uri="{FF2B5EF4-FFF2-40B4-BE49-F238E27FC236}">
                <a16:creationId xmlns:a16="http://schemas.microsoft.com/office/drawing/2014/main" id="{E5577763-E49B-B340-B35A-C36E172275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2" descr="Los Angeles Buccaneers Career Defense Leaders | Pro-Football-Reference.com">
            <a:extLst>
              <a:ext uri="{FF2B5EF4-FFF2-40B4-BE49-F238E27FC236}">
                <a16:creationId xmlns:a16="http://schemas.microsoft.com/office/drawing/2014/main" id="{991A7017-B996-7D4F-9280-5794DD835A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05600" y="4038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B42E1816-4F1C-C64B-8365-052CDBF45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9413" y="4638598"/>
            <a:ext cx="1990801" cy="199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7782A1B-EF94-2046-B698-0F83E45E7954}"/>
              </a:ext>
            </a:extLst>
          </p:cNvPr>
          <p:cNvSpPr txBox="1"/>
          <p:nvPr/>
        </p:nvSpPr>
        <p:spPr>
          <a:xfrm>
            <a:off x="1285186" y="2086442"/>
            <a:ext cx="2402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13369"/>
                </a:solidFill>
                <a:latin typeface="Abadi" panose="020B0604020104020204" pitchFamily="34" charset="0"/>
              </a:rPr>
              <a:t>Python3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13369"/>
                </a:solidFill>
                <a:latin typeface="Abadi" panose="020B0604020104020204" pitchFamily="34" charset="0"/>
              </a:rPr>
              <a:t>pandas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13369"/>
                </a:solidFill>
                <a:latin typeface="Abadi" panose="020B0604020104020204" pitchFamily="34" charset="0"/>
              </a:rPr>
              <a:t>NumPy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8B5D89-3E36-764A-B21D-00570647787B}"/>
              </a:ext>
            </a:extLst>
          </p:cNvPr>
          <p:cNvSpPr txBox="1"/>
          <p:nvPr/>
        </p:nvSpPr>
        <p:spPr>
          <a:xfrm>
            <a:off x="3110592" y="2070240"/>
            <a:ext cx="24685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13369"/>
                </a:solidFill>
                <a:latin typeface="Abadi" panose="020B0604020104020204" pitchFamily="34" charset="0"/>
              </a:rPr>
              <a:t>BeautifulSoup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13369"/>
                </a:solidFill>
                <a:latin typeface="Abadi" panose="020B0604020104020204" pitchFamily="34" charset="0"/>
              </a:rPr>
              <a:t>scikit-learn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13369"/>
                </a:solidFill>
                <a:latin typeface="Abadi" panose="020B0604020104020204" pitchFamily="34" charset="0"/>
              </a:rPr>
              <a:t>NumPy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8CFAE4-E6F2-C143-B1D2-CC488A6AF568}"/>
              </a:ext>
            </a:extLst>
          </p:cNvPr>
          <p:cNvSpPr txBox="1"/>
          <p:nvPr/>
        </p:nvSpPr>
        <p:spPr>
          <a:xfrm>
            <a:off x="5513250" y="2148673"/>
            <a:ext cx="2402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13369"/>
                </a:solidFill>
                <a:latin typeface="Abadi" panose="020B0604020104020204" pitchFamily="34" charset="0"/>
              </a:rPr>
              <a:t>StatsModels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13369"/>
                </a:solidFill>
                <a:latin typeface="Abadi" panose="020B0604020104020204" pitchFamily="34" charset="0"/>
              </a:rPr>
              <a:t>matplotlib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13369"/>
                </a:solidFill>
                <a:latin typeface="Abadi" panose="020B0604020104020204" pitchFamily="34" charset="0"/>
              </a:rPr>
              <a:t>Seaborn</a:t>
            </a:r>
          </a:p>
        </p:txBody>
      </p:sp>
      <p:pic>
        <p:nvPicPr>
          <p:cNvPr id="1044" name="Picture 20" descr="The Python Logo | Python Software Foundation">
            <a:extLst>
              <a:ext uri="{FF2B5EF4-FFF2-40B4-BE49-F238E27FC236}">
                <a16:creationId xmlns:a16="http://schemas.microsoft.com/office/drawing/2014/main" id="{C75BD029-4B00-8D44-B236-D4905649C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405" y="734421"/>
            <a:ext cx="4070916" cy="137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0A7EC22E-EE05-1042-A149-B64790A37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125" y="2086442"/>
            <a:ext cx="3517746" cy="189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7FD27A8-48CA-A14D-A2F0-62C9B3C96C02}"/>
              </a:ext>
            </a:extLst>
          </p:cNvPr>
          <p:cNvSpPr txBox="1"/>
          <p:nvPr/>
        </p:nvSpPr>
        <p:spPr>
          <a:xfrm>
            <a:off x="3110592" y="1582170"/>
            <a:ext cx="233498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u="sng" dirty="0">
                <a:solidFill>
                  <a:srgbClr val="013369"/>
                </a:solidFill>
                <a:latin typeface="Abadi" panose="020B0604020104020204" pitchFamily="34" charset="0"/>
              </a:rPr>
              <a:t>Tech Stack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A0F417-CFB1-6841-9F50-5CEDBE4C6DF4}"/>
              </a:ext>
            </a:extLst>
          </p:cNvPr>
          <p:cNvSpPr txBox="1"/>
          <p:nvPr/>
        </p:nvSpPr>
        <p:spPr>
          <a:xfrm>
            <a:off x="1085850" y="3733800"/>
            <a:ext cx="7537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D50A0A"/>
                </a:solidFill>
              </a:rPr>
              <a:t>All stats gathered from </a:t>
            </a:r>
            <a:r>
              <a:rPr lang="en-US" sz="2000" b="1" u="sng" dirty="0">
                <a:solidFill>
                  <a:srgbClr val="D50A0A"/>
                </a:solidFill>
              </a:rPr>
              <a:t>pro-football-reference.com</a:t>
            </a:r>
            <a:r>
              <a:rPr lang="en-US" sz="2000" dirty="0">
                <a:solidFill>
                  <a:srgbClr val="D50A0A"/>
                </a:solidFill>
              </a:rPr>
              <a:t> via web scraping with BeautifulSoup</a:t>
            </a:r>
          </a:p>
          <a:p>
            <a:endParaRPr lang="en-US" sz="2000" dirty="0">
              <a:solidFill>
                <a:srgbClr val="D50A0A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13369"/>
                </a:solidFill>
              </a:rPr>
              <a:t>11,948 data points (filtered down from 20500)</a:t>
            </a:r>
          </a:p>
        </p:txBody>
      </p:sp>
    </p:spTree>
    <p:extLst>
      <p:ext uri="{BB962C8B-B14F-4D97-AF65-F5344CB8AC3E}">
        <p14:creationId xmlns:p14="http://schemas.microsoft.com/office/powerpoint/2010/main" val="1193852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0BC28-3E58-9A40-ABBF-B42433FF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50A0A"/>
                </a:solidFill>
                <a:latin typeface="Abadi" panose="020B0604020104020204" pitchFamily="34" charset="0"/>
              </a:rPr>
              <a:t>Feature Engineering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62C9C998-4A0F-904E-9860-D6F8C01128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432"/>
          <a:stretch/>
        </p:blipFill>
        <p:spPr bwMode="auto">
          <a:xfrm flipH="1">
            <a:off x="8167773" y="1926699"/>
            <a:ext cx="3186026" cy="300460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5E12E0-E6FE-9C41-A5AD-9DE6284B38C6}"/>
              </a:ext>
            </a:extLst>
          </p:cNvPr>
          <p:cNvSpPr txBox="1"/>
          <p:nvPr/>
        </p:nvSpPr>
        <p:spPr>
          <a:xfrm>
            <a:off x="976044" y="1602769"/>
            <a:ext cx="71917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013369"/>
                </a:solidFill>
                <a:latin typeface="Abadi" panose="020B0604020104020204" pitchFamily="34" charset="0"/>
              </a:rPr>
              <a:t>Objective: Implement features that will help answer the question: </a:t>
            </a:r>
          </a:p>
          <a:p>
            <a:endParaRPr lang="en-US" sz="2400" i="1" dirty="0">
              <a:solidFill>
                <a:srgbClr val="013369"/>
              </a:solidFill>
              <a:latin typeface="Abadi" panose="020B0604020104020204" pitchFamily="34" charset="0"/>
            </a:endParaRPr>
          </a:p>
          <a:p>
            <a:r>
              <a:rPr lang="en-US" sz="2400" i="1" dirty="0">
                <a:solidFill>
                  <a:srgbClr val="013369"/>
                </a:solidFill>
                <a:latin typeface="Abadi" panose="020B0604020104020204" pitchFamily="34" charset="0"/>
              </a:rPr>
              <a:t>	</a:t>
            </a:r>
            <a:r>
              <a:rPr lang="en-US" sz="2400" i="1" dirty="0">
                <a:solidFill>
                  <a:srgbClr val="D50A0A"/>
                </a:solidFill>
                <a:latin typeface="Abadi" panose="020B0604020104020204" pitchFamily="34" charset="0"/>
              </a:rPr>
              <a:t>How is this team playing </a:t>
            </a:r>
            <a:r>
              <a:rPr lang="en-US" sz="2400" i="1" u="sng" dirty="0">
                <a:solidFill>
                  <a:srgbClr val="D50A0A"/>
                </a:solidFill>
                <a:latin typeface="Abadi" panose="020B0604020104020204" pitchFamily="34" charset="0"/>
              </a:rPr>
              <a:t>right now</a:t>
            </a:r>
            <a:r>
              <a:rPr lang="en-US" sz="2400" i="1" dirty="0">
                <a:solidFill>
                  <a:srgbClr val="D50A0A"/>
                </a:solidFill>
                <a:latin typeface="Abadi" panose="020B0604020104020204" pitchFamily="34" charset="0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13369"/>
              </a:solidFill>
              <a:latin typeface="Abadi" panose="020B0604020104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13369"/>
                </a:solidFill>
                <a:latin typeface="Abadi" panose="020B0604020104020204" pitchFamily="34" charset="0"/>
              </a:rPr>
              <a:t>EWMA vs Standard Rolling Averages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rgbClr val="013369"/>
                </a:solidFill>
                <a:latin typeface="Abadi" panose="020B0604020104020204" pitchFamily="34" charset="0"/>
              </a:rPr>
              <a:t>E</a:t>
            </a:r>
            <a:r>
              <a:rPr lang="en-US" sz="2000" dirty="0">
                <a:solidFill>
                  <a:srgbClr val="013369"/>
                </a:solidFill>
                <a:latin typeface="Abadi" panose="020B0604020104020204" pitchFamily="34" charset="0"/>
              </a:rPr>
              <a:t>xponentially </a:t>
            </a:r>
            <a:r>
              <a:rPr lang="en-US" sz="2000" u="sng" dirty="0">
                <a:solidFill>
                  <a:srgbClr val="013369"/>
                </a:solidFill>
                <a:latin typeface="Abadi" panose="020B0604020104020204" pitchFamily="34" charset="0"/>
              </a:rPr>
              <a:t>W</a:t>
            </a:r>
            <a:r>
              <a:rPr lang="en-US" sz="2000" dirty="0">
                <a:solidFill>
                  <a:srgbClr val="013369"/>
                </a:solidFill>
                <a:latin typeface="Abadi" panose="020B0604020104020204" pitchFamily="34" charset="0"/>
              </a:rPr>
              <a:t>eighted </a:t>
            </a:r>
            <a:r>
              <a:rPr lang="en-US" sz="2000" u="sng" dirty="0">
                <a:solidFill>
                  <a:srgbClr val="013369"/>
                </a:solidFill>
                <a:latin typeface="Abadi" panose="020B0604020104020204" pitchFamily="34" charset="0"/>
              </a:rPr>
              <a:t>M</a:t>
            </a:r>
            <a:r>
              <a:rPr lang="en-US" sz="2000" dirty="0">
                <a:solidFill>
                  <a:srgbClr val="013369"/>
                </a:solidFill>
                <a:latin typeface="Abadi" panose="020B0604020104020204" pitchFamily="34" charset="0"/>
              </a:rPr>
              <a:t>oving </a:t>
            </a:r>
            <a:r>
              <a:rPr lang="en-US" sz="2000" u="sng" dirty="0">
                <a:solidFill>
                  <a:srgbClr val="013369"/>
                </a:solidFill>
                <a:latin typeface="Abadi" panose="020B0604020104020204" pitchFamily="34" charset="0"/>
              </a:rPr>
              <a:t>A</a:t>
            </a:r>
            <a:r>
              <a:rPr lang="en-US" sz="2000" dirty="0">
                <a:solidFill>
                  <a:srgbClr val="013369"/>
                </a:solidFill>
                <a:latin typeface="Abadi" panose="020B0604020104020204" pitchFamily="34" charset="0"/>
              </a:rPr>
              <a:t>verage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13369"/>
                </a:solidFill>
                <a:latin typeface="Abadi" panose="020B0604020104020204" pitchFamily="34" charset="0"/>
              </a:rPr>
              <a:t>Weights most recent week stronger than past weeks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13369"/>
                </a:solidFill>
                <a:latin typeface="Abadi" panose="020B0604020104020204" pitchFamily="34" charset="0"/>
              </a:rPr>
              <a:t>4-week EWMA vs. 19-week EWMA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13369"/>
                </a:solidFill>
                <a:latin typeface="Abadi" panose="020B0604020104020204" pitchFamily="34" charset="0"/>
              </a:rPr>
              <a:t>Subtracting these helps answer </a:t>
            </a:r>
            <a:r>
              <a:rPr lang="en-US" sz="2000" dirty="0">
                <a:solidFill>
                  <a:srgbClr val="D50A0A"/>
                </a:solidFill>
                <a:latin typeface="Abadi" panose="020B0604020104020204" pitchFamily="34" charset="0"/>
              </a:rPr>
              <a:t>above question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13369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13369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705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0BC28-3E58-9A40-ABBF-B42433FF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50A0A"/>
                </a:solidFill>
                <a:latin typeface="Abadi" panose="020B0604020104020204" pitchFamily="34" charset="0"/>
              </a:rPr>
              <a:t>Feature Selection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5E12E0-E6FE-9C41-A5AD-9DE6284B38C6}"/>
              </a:ext>
            </a:extLst>
          </p:cNvPr>
          <p:cNvSpPr txBox="1"/>
          <p:nvPr/>
        </p:nvSpPr>
        <p:spPr>
          <a:xfrm>
            <a:off x="408214" y="1602769"/>
            <a:ext cx="58946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013369"/>
                </a:solidFill>
                <a:latin typeface="Abadi" panose="020B0604020104020204" pitchFamily="34" charset="0"/>
              </a:rPr>
              <a:t>200 available features </a:t>
            </a:r>
            <a:r>
              <a:rPr lang="en-US" sz="2400" i="1" dirty="0">
                <a:solidFill>
                  <a:srgbClr val="013369"/>
                </a:solidFill>
                <a:latin typeface="Abadi" panose="020B0604020104020204" pitchFamily="34" charset="0"/>
                <a:sym typeface="Wingdings" pitchFamily="2" charset="2"/>
              </a:rPr>
              <a:t> 20</a:t>
            </a:r>
            <a:endParaRPr lang="en-US" sz="2400" i="1" dirty="0">
              <a:solidFill>
                <a:srgbClr val="013369"/>
              </a:solidFill>
              <a:latin typeface="Abadi" panose="020B0604020104020204" pitchFamily="34" charset="0"/>
            </a:endParaRPr>
          </a:p>
          <a:p>
            <a:endParaRPr lang="en-US" sz="2400" i="1" dirty="0">
              <a:solidFill>
                <a:srgbClr val="013369"/>
              </a:solidFill>
              <a:latin typeface="Abadi" panose="020B0604020104020204" pitchFamily="34" charset="0"/>
            </a:endParaRPr>
          </a:p>
          <a:p>
            <a:r>
              <a:rPr lang="en-US" sz="2400" dirty="0">
                <a:solidFill>
                  <a:srgbClr val="013369"/>
                </a:solidFill>
                <a:latin typeface="Abadi" panose="020B0604020104020204" pitchFamily="34" charset="0"/>
              </a:rPr>
              <a:t>Used Lasso regularization to simplify model in terms of num. features (with K-Fold CV)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AF0834-0E8D-6D40-9D49-EE9306CB92EA}"/>
              </a:ext>
            </a:extLst>
          </p:cNvPr>
          <p:cNvSpPr txBox="1"/>
          <p:nvPr/>
        </p:nvSpPr>
        <p:spPr>
          <a:xfrm>
            <a:off x="506186" y="3429000"/>
            <a:ext cx="60742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13369"/>
                </a:solidFill>
                <a:latin typeface="Abadi" panose="020B0604020104020204" pitchFamily="34" charset="0"/>
              </a:rPr>
              <a:t>Top Ten features in terms of Lasso Coefficients (abs. value)</a:t>
            </a:r>
          </a:p>
          <a:p>
            <a:r>
              <a:rPr lang="en-US" dirty="0">
                <a:solidFill>
                  <a:srgbClr val="013369"/>
                </a:solidFill>
                <a:latin typeface="Abadi" panose="020B0604020104020204" pitchFamily="34" charset="0"/>
              </a:rPr>
              <a:t>1. EWMA Margin</a:t>
            </a:r>
          </a:p>
          <a:p>
            <a:r>
              <a:rPr lang="en-US" dirty="0">
                <a:latin typeface="Abadi" panose="020B0604020104020204" pitchFamily="34" charset="0"/>
              </a:rPr>
              <a:t>2. </a:t>
            </a:r>
            <a:r>
              <a:rPr lang="en-US" dirty="0">
                <a:solidFill>
                  <a:srgbClr val="D50A0A"/>
                </a:solidFill>
                <a:latin typeface="Abadi" panose="020B0604020104020204" pitchFamily="34" charset="0"/>
              </a:rPr>
              <a:t>Home Game</a:t>
            </a:r>
          </a:p>
          <a:p>
            <a:r>
              <a:rPr lang="en-US" dirty="0">
                <a:solidFill>
                  <a:srgbClr val="013369"/>
                </a:solidFill>
                <a:latin typeface="Abadi" panose="020B0604020104020204" pitchFamily="34" charset="0"/>
              </a:rPr>
              <a:t>3. EWMA (10-week) Margin</a:t>
            </a:r>
          </a:p>
          <a:p>
            <a:r>
              <a:rPr lang="en-US" dirty="0">
                <a:solidFill>
                  <a:srgbClr val="013369"/>
                </a:solidFill>
                <a:latin typeface="Abadi" panose="020B0604020104020204" pitchFamily="34" charset="0"/>
              </a:rPr>
              <a:t>4. Season Total Margin (opponent)</a:t>
            </a:r>
          </a:p>
          <a:p>
            <a:r>
              <a:rPr lang="en-US" dirty="0">
                <a:solidFill>
                  <a:srgbClr val="013369"/>
                </a:solidFill>
                <a:latin typeface="Abadi" panose="020B0604020104020204" pitchFamily="34" charset="0"/>
              </a:rPr>
              <a:t>5. EWMA Margin (opponent)</a:t>
            </a:r>
          </a:p>
          <a:p>
            <a:r>
              <a:rPr lang="en-US" dirty="0">
                <a:solidFill>
                  <a:srgbClr val="013369"/>
                </a:solidFill>
                <a:latin typeface="Abadi" panose="020B0604020104020204" pitchFamily="34" charset="0"/>
              </a:rPr>
              <a:t>6. Season Total Wins</a:t>
            </a:r>
          </a:p>
          <a:p>
            <a:r>
              <a:rPr lang="en-US" dirty="0">
                <a:latin typeface="Abadi" panose="020B0604020104020204" pitchFamily="34" charset="0"/>
              </a:rPr>
              <a:t>7. </a:t>
            </a:r>
            <a:r>
              <a:rPr lang="en-US" dirty="0">
                <a:solidFill>
                  <a:srgbClr val="D50A0A"/>
                </a:solidFill>
                <a:latin typeface="Abadi" panose="020B0604020104020204" pitchFamily="34" charset="0"/>
              </a:rPr>
              <a:t>Third Down Conversion Percent (opponent)</a:t>
            </a:r>
          </a:p>
          <a:p>
            <a:r>
              <a:rPr lang="en-US" dirty="0">
                <a:latin typeface="Abadi" panose="020B0604020104020204" pitchFamily="34" charset="0"/>
              </a:rPr>
              <a:t>8. </a:t>
            </a:r>
            <a:r>
              <a:rPr lang="en-US" dirty="0">
                <a:solidFill>
                  <a:srgbClr val="D50A0A"/>
                </a:solidFill>
                <a:latin typeface="Abadi" panose="020B0604020104020204" pitchFamily="34" charset="0"/>
              </a:rPr>
              <a:t>Third Down Conversion Percent</a:t>
            </a:r>
          </a:p>
          <a:p>
            <a:r>
              <a:rPr lang="en-US" dirty="0">
                <a:latin typeface="Abadi" panose="020B0604020104020204" pitchFamily="34" charset="0"/>
              </a:rPr>
              <a:t>9. </a:t>
            </a:r>
            <a:r>
              <a:rPr lang="en-US" dirty="0">
                <a:solidFill>
                  <a:srgbClr val="D50A0A"/>
                </a:solidFill>
                <a:latin typeface="Abadi" panose="020B0604020104020204" pitchFamily="34" charset="0"/>
              </a:rPr>
              <a:t>EWMA Total Yards Allowed </a:t>
            </a:r>
          </a:p>
          <a:p>
            <a:r>
              <a:rPr lang="en-US" dirty="0">
                <a:latin typeface="Abadi" panose="020B0604020104020204" pitchFamily="34" charset="0"/>
              </a:rPr>
              <a:t>10</a:t>
            </a:r>
            <a:r>
              <a:rPr lang="en-US" dirty="0">
                <a:solidFill>
                  <a:srgbClr val="013369"/>
                </a:solidFill>
                <a:latin typeface="Abadi" panose="020B0604020104020204" pitchFamily="34" charset="0"/>
              </a:rPr>
              <a:t>. EWMA (10-week) Wins (opponent)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6829D21-A7B2-BA41-848A-AF3DD3A679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437540" y="691243"/>
            <a:ext cx="5475513" cy="547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922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0BC28-3E58-9A40-ABBF-B42433FF0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294" y="27720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D50A0A"/>
                </a:solidFill>
                <a:latin typeface="Abadi" panose="020B0604020104020204" pitchFamily="34" charset="0"/>
              </a:rPr>
              <a:t>Model Selection &amp;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5E12E0-E6FE-9C41-A5AD-9DE6284B38C6}"/>
              </a:ext>
            </a:extLst>
          </p:cNvPr>
          <p:cNvSpPr txBox="1"/>
          <p:nvPr/>
        </p:nvSpPr>
        <p:spPr>
          <a:xfrm>
            <a:off x="329295" y="1602769"/>
            <a:ext cx="5832432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13369"/>
                </a:solidFill>
                <a:latin typeface="Abadi" panose="020B0604020104020204" pitchFamily="34" charset="0"/>
              </a:rPr>
              <a:t>Standard Linear Regression Model with Standardized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13369"/>
                </a:solidFill>
                <a:latin typeface="Abadi" panose="020B0604020104020204" pitchFamily="34" charset="0"/>
              </a:rPr>
              <a:t>Limitation: cannot predict games in weeks 1-3</a:t>
            </a:r>
          </a:p>
          <a:p>
            <a:endParaRPr lang="en-US" dirty="0">
              <a:solidFill>
                <a:srgbClr val="013369"/>
              </a:solidFill>
              <a:latin typeface="Abadi" panose="020B0604020104020204" pitchFamily="34" charset="0"/>
            </a:endParaRPr>
          </a:p>
          <a:p>
            <a:r>
              <a:rPr lang="en-US" dirty="0">
                <a:solidFill>
                  <a:srgbClr val="013369"/>
                </a:solidFill>
                <a:latin typeface="Abadi" panose="020B0604020104020204" pitchFamily="34" charset="0"/>
              </a:rPr>
              <a:t>Test R</a:t>
            </a:r>
            <a:r>
              <a:rPr lang="en-US" baseline="30000" dirty="0">
                <a:solidFill>
                  <a:srgbClr val="013369"/>
                </a:solidFill>
                <a:latin typeface="Abadi" panose="020B0604020104020204" pitchFamily="34" charset="0"/>
              </a:rPr>
              <a:t>2 </a:t>
            </a:r>
            <a:r>
              <a:rPr lang="en-US" dirty="0">
                <a:solidFill>
                  <a:srgbClr val="013369"/>
                </a:solidFill>
                <a:latin typeface="Abadi" panose="020B0604020104020204" pitchFamily="34" charset="0"/>
              </a:rPr>
              <a:t>: </a:t>
            </a:r>
            <a:r>
              <a:rPr lang="en-US" dirty="0">
                <a:solidFill>
                  <a:srgbClr val="D50A0A"/>
                </a:solidFill>
                <a:latin typeface="Abadi" panose="020B0604020104020204" pitchFamily="34" charset="0"/>
              </a:rPr>
              <a:t>0.151</a:t>
            </a:r>
          </a:p>
          <a:p>
            <a:endParaRPr lang="en-US" dirty="0">
              <a:solidFill>
                <a:srgbClr val="013369"/>
              </a:solidFill>
              <a:latin typeface="Abadi" panose="020B0604020104020204" pitchFamily="34" charset="0"/>
            </a:endParaRPr>
          </a:p>
          <a:p>
            <a:r>
              <a:rPr lang="en-US" dirty="0">
                <a:solidFill>
                  <a:srgbClr val="013369"/>
                </a:solidFill>
                <a:latin typeface="Abadi" panose="020B0604020104020204" pitchFamily="34" charset="0"/>
              </a:rPr>
              <a:t>Predicted W/L outcome successfully </a:t>
            </a:r>
            <a:r>
              <a:rPr lang="en-US" dirty="0">
                <a:solidFill>
                  <a:srgbClr val="D50A0A"/>
                </a:solidFill>
                <a:latin typeface="Abadi" panose="020B0604020104020204" pitchFamily="34" charset="0"/>
              </a:rPr>
              <a:t>64%</a:t>
            </a:r>
            <a:r>
              <a:rPr lang="en-US" dirty="0">
                <a:solidFill>
                  <a:srgbClr val="013369"/>
                </a:solidFill>
                <a:latin typeface="Abadi" panose="020B0604020104020204" pitchFamily="34" charset="0"/>
              </a:rPr>
              <a:t> of the time in test set</a:t>
            </a:r>
          </a:p>
          <a:p>
            <a:endParaRPr lang="en-US" dirty="0">
              <a:solidFill>
                <a:srgbClr val="013369"/>
              </a:solidFill>
              <a:latin typeface="Abadi" panose="020B0604020104020204" pitchFamily="34" charset="0"/>
            </a:endParaRPr>
          </a:p>
          <a:p>
            <a:r>
              <a:rPr lang="en-US" dirty="0">
                <a:solidFill>
                  <a:srgbClr val="013369"/>
                </a:solidFill>
                <a:latin typeface="Abadi" panose="020B0604020104020204" pitchFamily="34" charset="0"/>
              </a:rPr>
              <a:t>Standard Deviation of Residuals: 13.58 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13369"/>
                </a:solidFill>
                <a:latin typeface="Abadi" panose="020B0604020104020204" pitchFamily="34" charset="0"/>
              </a:rPr>
              <a:t>can expect margin to be within 13.58 pts approximately 68% of the time, since the distribution of points margin is relatively normal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13369"/>
                </a:solidFill>
                <a:latin typeface="Abadi" panose="020B0604020104020204" pitchFamily="34" charset="0"/>
              </a:rPr>
              <a:t>(since each game adds another +x, -x to the distribution)</a:t>
            </a:r>
          </a:p>
          <a:p>
            <a:r>
              <a:rPr lang="en-US" dirty="0">
                <a:solidFill>
                  <a:srgbClr val="013369"/>
                </a:solidFill>
                <a:latin typeface="Abadi" panose="020B0604020104020204" pitchFamily="34" charset="0"/>
              </a:rPr>
              <a:t>Simplified Linear Model R</a:t>
            </a:r>
            <a:r>
              <a:rPr lang="en-US" baseline="30000" dirty="0">
                <a:solidFill>
                  <a:srgbClr val="013369"/>
                </a:solidFill>
                <a:latin typeface="Abadi" panose="020B0604020104020204" pitchFamily="34" charset="0"/>
              </a:rPr>
              <a:t>2</a:t>
            </a:r>
            <a:r>
              <a:rPr lang="en-US" dirty="0">
                <a:solidFill>
                  <a:srgbClr val="013369"/>
                </a:solidFill>
                <a:latin typeface="Abadi" panose="020B0604020104020204" pitchFamily="34" charset="0"/>
              </a:rPr>
              <a:t> : </a:t>
            </a:r>
            <a:r>
              <a:rPr lang="en-US" dirty="0">
                <a:solidFill>
                  <a:srgbClr val="D50A0A"/>
                </a:solidFill>
                <a:latin typeface="Abadi" panose="020B0604020104020204" pitchFamily="34" charset="0"/>
              </a:rPr>
              <a:t>0.118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13369"/>
                </a:solidFill>
                <a:latin typeface="Abadi" panose="020B0604020104020204" pitchFamily="34" charset="0"/>
              </a:rPr>
              <a:t>Using: Home Game, Season Total Margin &amp; Wins</a:t>
            </a:r>
          </a:p>
          <a:p>
            <a:endParaRPr lang="en-US" dirty="0">
              <a:solidFill>
                <a:srgbClr val="013369"/>
              </a:solidFill>
              <a:latin typeface="Abadi" panose="020B0604020104020204" pitchFamily="34" charset="0"/>
            </a:endParaRPr>
          </a:p>
          <a:p>
            <a:endParaRPr lang="en-US" sz="2400" dirty="0">
              <a:solidFill>
                <a:srgbClr val="013369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13369"/>
              </a:solidFill>
              <a:latin typeface="Abadi" panose="020B06040201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62A6D8-C930-E44D-9B93-CFADF1E629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386778" y="1104867"/>
            <a:ext cx="5475927" cy="547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075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0BC28-3E58-9A40-ABBF-B42433FF0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294" y="27720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D50A0A"/>
                </a:solidFill>
                <a:latin typeface="Abadi" panose="020B0604020104020204" pitchFamily="34" charset="0"/>
              </a:rPr>
              <a:t>Next 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5E12E0-E6FE-9C41-A5AD-9DE6284B38C6}"/>
              </a:ext>
            </a:extLst>
          </p:cNvPr>
          <p:cNvSpPr txBox="1"/>
          <p:nvPr/>
        </p:nvSpPr>
        <p:spPr>
          <a:xfrm>
            <a:off x="685800" y="1602769"/>
            <a:ext cx="7168244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13369"/>
                </a:solidFill>
                <a:latin typeface="Abadi" panose="020B0604020104020204" pitchFamily="34" charset="0"/>
              </a:rPr>
              <a:t>Model did not seem to recognize change in gameplay over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13369"/>
                </a:solidFill>
                <a:latin typeface="Abadi" panose="020B0604020104020204" pitchFamily="34" charset="0"/>
              </a:rPr>
              <a:t>Explore time-series modeling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13369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13369"/>
                </a:solidFill>
                <a:latin typeface="Abadi" panose="020B0604020104020204" pitchFamily="34" charset="0"/>
              </a:rPr>
              <a:t>Calculate ELO Ratings for each team (fivethirtyeight.com)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13369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13369"/>
                </a:solidFill>
                <a:latin typeface="Abadi" panose="020B0604020104020204" pitchFamily="34" charset="0"/>
              </a:rPr>
              <a:t>Incorporate team rankings in certain stat categories into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13369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13369"/>
                </a:solidFill>
                <a:latin typeface="Abadi" panose="020B0604020104020204" pitchFamily="34" charset="0"/>
              </a:rPr>
              <a:t>Include features that indicate whether the team is at/near ”full strength” (i.e. injured QB, WR, star 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13369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13369"/>
                </a:solidFill>
                <a:latin typeface="Abadi" panose="020B0604020104020204" pitchFamily="34" charset="0"/>
              </a:rPr>
              <a:t>Capture weather data during web-scraping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13369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13369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13369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13369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13369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13369"/>
              </a:solidFill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13369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13369"/>
              </a:solidFill>
              <a:latin typeface="Abadi" panose="020B0604020104020204" pitchFamily="34" charset="0"/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0E99F192-3FFF-664B-91D3-2BD922B4F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01519" y="1217208"/>
            <a:ext cx="2706392" cy="372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14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BAB2C-EDF3-8345-B2A1-DAAF6EA5F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50A0A"/>
                </a:solidFill>
                <a:latin typeface="Abadi" panose="020B0604020104020204" pitchFamily="34" charset="0"/>
              </a:rPr>
              <a:t>Appendix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1DB6A-EE9F-D744-8F23-E5E13470A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013369"/>
                </a:solidFill>
                <a:latin typeface="Abadi" panose="020B0604020104020204" pitchFamily="34" charset="0"/>
              </a:rPr>
              <a:t>Dataset</a:t>
            </a:r>
          </a:p>
          <a:p>
            <a:r>
              <a:rPr lang="en-US" sz="1800" dirty="0">
                <a:solidFill>
                  <a:srgbClr val="013369"/>
                </a:solidFill>
                <a:latin typeface="Abadi" panose="020B0604020104020204" pitchFamily="34" charset="0"/>
              </a:rPr>
              <a:t>Data Gathering</a:t>
            </a:r>
          </a:p>
          <a:p>
            <a:pPr lvl="1"/>
            <a:endParaRPr lang="en-US" sz="1400" dirty="0">
              <a:solidFill>
                <a:srgbClr val="013369"/>
              </a:solidFill>
              <a:latin typeface="Abadi" panose="020B0604020104020204" pitchFamily="34" charset="0"/>
            </a:endParaRPr>
          </a:p>
          <a:p>
            <a:r>
              <a:rPr lang="en-US" sz="1800" dirty="0">
                <a:solidFill>
                  <a:srgbClr val="013369"/>
                </a:solidFill>
                <a:latin typeface="Abadi" panose="020B0604020104020204" pitchFamily="34" charset="0"/>
              </a:rPr>
              <a:t>Feature Engineering </a:t>
            </a:r>
          </a:p>
          <a:p>
            <a:pPr lvl="1"/>
            <a:r>
              <a:rPr lang="en-US" sz="1400" dirty="0">
                <a:solidFill>
                  <a:srgbClr val="013369"/>
                </a:solidFill>
                <a:latin typeface="Abadi" panose="020B0604020104020204" pitchFamily="34" charset="0"/>
              </a:rPr>
              <a:t>Home Game * EWMA Margin</a:t>
            </a:r>
          </a:p>
          <a:p>
            <a:pPr lvl="1"/>
            <a:endParaRPr lang="en-US" sz="1400" dirty="0">
              <a:solidFill>
                <a:srgbClr val="013369"/>
              </a:solidFill>
              <a:latin typeface="Abadi" panose="020B0604020104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ED55DE-0197-F041-9CC8-ECEB9E526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552" y="3186486"/>
            <a:ext cx="3682338" cy="347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562597D-16D3-1241-9928-F3782E4A6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248" y="3186486"/>
            <a:ext cx="3682338" cy="347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103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454</Words>
  <Application>Microsoft Macintosh PowerPoint</Application>
  <PresentationFormat>Widescreen</PresentationFormat>
  <Paragraphs>97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Abadi</vt:lpstr>
      <vt:lpstr>Arial</vt:lpstr>
      <vt:lpstr>Calibri</vt:lpstr>
      <vt:lpstr>Calibri Light</vt:lpstr>
      <vt:lpstr>Office Theme</vt:lpstr>
      <vt:lpstr>PREDICTING NFL GAME MARGINS USING LINEAR REGRESSION</vt:lpstr>
      <vt:lpstr>PREDICTING NFL GAME MARGINS USING LINEAR REGRESSION</vt:lpstr>
      <vt:lpstr>Data Sources and Tools</vt:lpstr>
      <vt:lpstr>Feature Engineering</vt:lpstr>
      <vt:lpstr>Feature Selection</vt:lpstr>
      <vt:lpstr>Model Selection &amp; Results</vt:lpstr>
      <vt:lpstr>Next Steps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NFL GAME MARGINS USING LINEAR REGRESSION</dc:title>
  <dc:creator>Elliot Wilens</dc:creator>
  <cp:lastModifiedBy>Elliot Wilens</cp:lastModifiedBy>
  <cp:revision>44</cp:revision>
  <dcterms:created xsi:type="dcterms:W3CDTF">2021-01-21T14:49:47Z</dcterms:created>
  <dcterms:modified xsi:type="dcterms:W3CDTF">2021-01-22T16:35:20Z</dcterms:modified>
</cp:coreProperties>
</file>