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58" r:id="rId5"/>
    <p:sldId id="260" r:id="rId6"/>
    <p:sldId id="261" r:id="rId7"/>
    <p:sldId id="263" r:id="rId8"/>
  </p:sldIdLst>
  <p:sldSz cx="11887200" cy="1143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 autoAdjust="0"/>
  </p:normalViewPr>
  <p:slideViewPr>
    <p:cSldViewPr>
      <p:cViewPr varScale="1">
        <p:scale>
          <a:sx n="49" d="100"/>
          <a:sy n="49" d="100"/>
        </p:scale>
        <p:origin x="2016" y="86"/>
      </p:cViewPr>
      <p:guideLst>
        <p:guide orient="horz" pos="3600"/>
        <p:guide pos="3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Streams</c:v>
                </c:pt>
              </c:strCache>
            </c:strRef>
          </c:tx>
          <c:spPr>
            <a:ln>
              <a:solidFill>
                <a:srgbClr val="C00000"/>
              </a:solidFill>
            </a:ln>
          </c:spPr>
          <c:dPt>
            <c:idx val="0"/>
            <c:bubble3D val="0"/>
            <c:spPr>
              <a:solidFill>
                <a:srgbClr val="92D05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93-4BE8-9A01-E3967FDA706A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93-4BE8-9A01-E3967FDA706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093-4BE8-9A01-E3967FDA706A}"/>
              </c:ext>
            </c:extLst>
          </c:dPt>
          <c:dPt>
            <c:idx val="3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093-4BE8-9A01-E3967FDA70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M.I.I.T. Profiling &amp; Career Mapping Report (INR 500/Profile)</c:v>
                </c:pt>
                <c:pt idx="1">
                  <c:v>Customized Learning Plan (INR 300/CLP)</c:v>
                </c:pt>
                <c:pt idx="2">
                  <c:v>Commissions from Experts (INR 1000/Month/Expert)</c:v>
                </c:pt>
                <c:pt idx="3">
                  <c:v>Profile Verification by Employers (INR 500/Profile)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093-4BE8-9A01-E3967FDA7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C1454-3EC3-4557-8C2D-8802AFD55B66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6238" y="685800"/>
            <a:ext cx="356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BB16F-1EBE-448C-8DD4-076BA4FB80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46238" y="685800"/>
            <a:ext cx="3565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BB16F-1EBE-448C-8DD4-076BA4FB808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3550723"/>
            <a:ext cx="10104120" cy="24500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6477000"/>
            <a:ext cx="8321040" cy="2921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8220" y="381000"/>
            <a:ext cx="2674620" cy="812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381000"/>
            <a:ext cx="7825740" cy="812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7344847"/>
            <a:ext cx="10104120" cy="227012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4844522"/>
            <a:ext cx="10104120" cy="25003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222500"/>
            <a:ext cx="525018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2660" y="2222500"/>
            <a:ext cx="5250180" cy="628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57730"/>
            <a:ext cx="1069848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558535"/>
            <a:ext cx="5252244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" y="3624792"/>
            <a:ext cx="5252244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8" y="2558535"/>
            <a:ext cx="5254308" cy="1066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8" y="3624792"/>
            <a:ext cx="5254308" cy="6585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8" y="455097"/>
            <a:ext cx="3910807" cy="19367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66" y="455084"/>
            <a:ext cx="6645275" cy="97551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8" y="2391841"/>
            <a:ext cx="3910807" cy="78184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4" y="8001000"/>
            <a:ext cx="7132320" cy="9445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4" y="1021292"/>
            <a:ext cx="713232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4" y="8945564"/>
            <a:ext cx="7132320" cy="1341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457730"/>
            <a:ext cx="1069848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667000"/>
            <a:ext cx="10698480" cy="75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10593931"/>
            <a:ext cx="27736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5F2A2-79DF-43B4-B6E9-0343C6C722BB}" type="datetimeFigureOut">
              <a:rPr lang="en-US" smtClean="0"/>
              <a:pPr/>
              <a:t>7/31/2018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10593931"/>
            <a:ext cx="37642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10593931"/>
            <a:ext cx="277368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AA8BA-4059-4104-BB37-62007CE784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1125200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1F9ED20-DB34-4997-88C6-C14AF8D82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86" y="2981407"/>
            <a:ext cx="11258448" cy="156976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Education Use Case</a:t>
            </a:r>
          </a:p>
          <a:p>
            <a:pPr algn="l"/>
            <a:endParaRPr lang="en-US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Use Case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Immutable &amp; Verifiable Digital Record of Learning and Experience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21E8018-4695-49C6-90F8-FD7467739BF6}"/>
              </a:ext>
            </a:extLst>
          </p:cNvPr>
          <p:cNvSpPr txBox="1">
            <a:spLocks/>
          </p:cNvSpPr>
          <p:nvPr/>
        </p:nvSpPr>
        <p:spPr>
          <a:xfrm>
            <a:off x="415503" y="2090192"/>
            <a:ext cx="4800600" cy="48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C00000"/>
                </a:solidFill>
              </a:rPr>
              <a:t>Team Name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Edubuk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1185E0-4818-4BB0-9A32-2BF415E293BF}"/>
              </a:ext>
            </a:extLst>
          </p:cNvPr>
          <p:cNvSpPr txBox="1"/>
          <p:nvPr/>
        </p:nvSpPr>
        <p:spPr>
          <a:xfrm>
            <a:off x="585951" y="4925803"/>
            <a:ext cx="1107223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C00000"/>
                </a:solidFill>
              </a:rPr>
              <a:t>Founders: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Shivani Mehrotra Bajaj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Academic Profile: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MBE, UGC NET in Management &amp; Economics, University Topper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Professional Profile: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Assistant Professor in NAAC Grade “A” College(s)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Apoorva Bajaj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Academic Profile: </a:t>
            </a:r>
            <a:r>
              <a:rPr lang="en-US" sz="2200" dirty="0" err="1">
                <a:solidFill>
                  <a:schemeClr val="accent3">
                    <a:lumMod val="50000"/>
                  </a:schemeClr>
                </a:solidFill>
              </a:rPr>
              <a:t>B.Tech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 (IIT), MBA (IIM), Gold Medalist &amp; CFA (US)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Professional Profile: </a:t>
            </a:r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Investment Management Analyst, Goldman Sachs, J.P. Morgan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200" b="1" u="sng" dirty="0">
                <a:solidFill>
                  <a:srgbClr val="C00000"/>
                </a:solidFill>
              </a:rPr>
              <a:t>Technical 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Mandala </a:t>
            </a:r>
            <a:r>
              <a:rPr lang="en-US" sz="2200" b="1" dirty="0" err="1">
                <a:solidFill>
                  <a:schemeClr val="accent3">
                    <a:lumMod val="50000"/>
                  </a:schemeClr>
                </a:solidFill>
              </a:rPr>
              <a:t>Akshay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 Kumar Goud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Full Stack Developer, Edubuk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Microsoft Student Partner</a:t>
            </a:r>
            <a:br>
              <a:rPr lang="en-US" sz="2200" dirty="0">
                <a:solidFill>
                  <a:srgbClr val="C00000"/>
                </a:solidFill>
              </a:rPr>
            </a:br>
            <a:endParaRPr lang="en-US" sz="22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Sandeep Kiran </a:t>
            </a:r>
            <a:r>
              <a:rPr lang="en-US" sz="2200" b="1" dirty="0" err="1">
                <a:solidFill>
                  <a:schemeClr val="accent3">
                    <a:lumMod val="50000"/>
                  </a:schemeClr>
                </a:solidFill>
              </a:rPr>
              <a:t>Dondapati</a:t>
            </a:r>
            <a:endParaRPr lang="en-US" sz="22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Cloud Consultant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C00000"/>
                </a:solidFill>
              </a:rPr>
              <a:t>Senior Software Developer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8B9EF-D596-4210-BDE5-A584144A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91872"/>
            <a:ext cx="348996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2C6E39-3BFF-4F31-BE0F-BAD94BCF24BF}"/>
              </a:ext>
            </a:extLst>
          </p:cNvPr>
          <p:cNvSpPr txBox="1">
            <a:spLocks/>
          </p:cNvSpPr>
          <p:nvPr/>
        </p:nvSpPr>
        <p:spPr>
          <a:xfrm>
            <a:off x="3961515" y="165392"/>
            <a:ext cx="4156094" cy="502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>
                <a:solidFill>
                  <a:srgbClr val="C00000"/>
                </a:solidFill>
              </a:rPr>
              <a:t>Problem in the Education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EDB04-6359-4269-9D65-29E1F224F427}"/>
              </a:ext>
            </a:extLst>
          </p:cNvPr>
          <p:cNvSpPr/>
          <p:nvPr/>
        </p:nvSpPr>
        <p:spPr>
          <a:xfrm>
            <a:off x="0" y="11125200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49F2A-7B2A-4149-930B-DA830CCC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76" y="7198283"/>
            <a:ext cx="5105226" cy="421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32888A-163A-4563-9795-FC2E92BC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84860">
            <a:off x="728568" y="4013459"/>
            <a:ext cx="3855234" cy="626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275E9-933B-4C46-BED2-9D3896077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87616">
            <a:off x="7854913" y="4517543"/>
            <a:ext cx="3596434" cy="457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F6EE2C-2174-47EB-934C-4DA443BD2E5E}"/>
              </a:ext>
            </a:extLst>
          </p:cNvPr>
          <p:cNvSpPr txBox="1"/>
          <p:nvPr/>
        </p:nvSpPr>
        <p:spPr>
          <a:xfrm rot="20354215">
            <a:off x="1074864" y="4544694"/>
            <a:ext cx="365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Economic Times, 9</a:t>
            </a:r>
            <a:r>
              <a:rPr lang="en-IN" sz="1400" baseline="30000" dirty="0">
                <a:solidFill>
                  <a:srgbClr val="C00000"/>
                </a:solidFill>
              </a:rPr>
              <a:t>th</a:t>
            </a:r>
            <a:r>
              <a:rPr lang="en-IN" sz="1400" dirty="0">
                <a:solidFill>
                  <a:srgbClr val="C00000"/>
                </a:solidFill>
              </a:rPr>
              <a:t> April 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67358-F920-491F-BDD2-19BBC2C5BD4E}"/>
              </a:ext>
            </a:extLst>
          </p:cNvPr>
          <p:cNvSpPr txBox="1"/>
          <p:nvPr/>
        </p:nvSpPr>
        <p:spPr>
          <a:xfrm rot="2516874">
            <a:off x="7653141" y="4603712"/>
            <a:ext cx="302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Times of India, 6</a:t>
            </a:r>
            <a:r>
              <a:rPr lang="en-IN" sz="1400" baseline="30000" dirty="0">
                <a:solidFill>
                  <a:srgbClr val="C00000"/>
                </a:solidFill>
              </a:rPr>
              <a:t>th</a:t>
            </a:r>
            <a:r>
              <a:rPr lang="en-IN" sz="1400" dirty="0">
                <a:solidFill>
                  <a:srgbClr val="C00000"/>
                </a:solidFill>
              </a:rPr>
              <a:t> March 2018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1EE47-97EB-44B6-9B81-C81F71490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757465">
            <a:off x="7672633" y="7396390"/>
            <a:ext cx="4020238" cy="4727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465457-6A83-4477-A832-11C9FA258DC0}"/>
              </a:ext>
            </a:extLst>
          </p:cNvPr>
          <p:cNvSpPr txBox="1"/>
          <p:nvPr/>
        </p:nvSpPr>
        <p:spPr>
          <a:xfrm rot="17666184">
            <a:off x="8432140" y="8066079"/>
            <a:ext cx="3053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</a:t>
            </a:r>
            <a:r>
              <a:rPr lang="en-IN" sz="1400" dirty="0" err="1">
                <a:solidFill>
                  <a:srgbClr val="C00000"/>
                </a:solidFill>
              </a:rPr>
              <a:t>Youthkiawaaz</a:t>
            </a:r>
            <a:r>
              <a:rPr lang="en-IN" sz="1400" dirty="0">
                <a:solidFill>
                  <a:srgbClr val="C00000"/>
                </a:solidFill>
              </a:rPr>
              <a:t>, 15</a:t>
            </a:r>
            <a:r>
              <a:rPr lang="en-IN" sz="1400" baseline="30000" dirty="0">
                <a:solidFill>
                  <a:srgbClr val="C00000"/>
                </a:solidFill>
              </a:rPr>
              <a:t>th</a:t>
            </a:r>
            <a:r>
              <a:rPr lang="en-IN" sz="1400" dirty="0">
                <a:solidFill>
                  <a:srgbClr val="C00000"/>
                </a:solidFill>
              </a:rPr>
              <a:t> March 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B7C1B-1A15-41B7-B6A8-87C74DAAD3A9}"/>
              </a:ext>
            </a:extLst>
          </p:cNvPr>
          <p:cNvSpPr txBox="1"/>
          <p:nvPr/>
        </p:nvSpPr>
        <p:spPr>
          <a:xfrm>
            <a:off x="4156425" y="7611744"/>
            <a:ext cx="4107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Source: www.thewire.in/macro, 24</a:t>
            </a:r>
            <a:r>
              <a:rPr lang="en-IN" sz="1600" baseline="30000" dirty="0">
                <a:solidFill>
                  <a:srgbClr val="C00000"/>
                </a:solidFill>
              </a:rPr>
              <a:t>th</a:t>
            </a:r>
            <a:r>
              <a:rPr lang="en-IN" sz="1600" dirty="0">
                <a:solidFill>
                  <a:srgbClr val="C00000"/>
                </a:solidFill>
              </a:rPr>
              <a:t> April 2018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BA3919-9518-4322-A738-40B64F56F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792" y="4921847"/>
            <a:ext cx="5437213" cy="21564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2EE05C-F729-4DA6-9720-040DF21EA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4681" y="8152319"/>
            <a:ext cx="5437213" cy="8556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FF9297-923F-4EDD-A2A2-28B21BA73E9B}"/>
              </a:ext>
            </a:extLst>
          </p:cNvPr>
          <p:cNvSpPr txBox="1"/>
          <p:nvPr/>
        </p:nvSpPr>
        <p:spPr>
          <a:xfrm>
            <a:off x="3654879" y="9008012"/>
            <a:ext cx="4246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00000"/>
                </a:solidFill>
              </a:rPr>
              <a:t>Source: www.zeenews.india.com, 18</a:t>
            </a:r>
            <a:r>
              <a:rPr lang="en-IN" sz="1600" baseline="30000" dirty="0">
                <a:solidFill>
                  <a:srgbClr val="C00000"/>
                </a:solidFill>
              </a:rPr>
              <a:t>th</a:t>
            </a:r>
            <a:r>
              <a:rPr lang="en-IN" sz="1600" dirty="0">
                <a:solidFill>
                  <a:srgbClr val="C00000"/>
                </a:solidFill>
              </a:rPr>
              <a:t> April 2018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FEFDFA-3F63-4D09-B1A0-0D1E22B4E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7126025">
            <a:off x="-266085" y="7266989"/>
            <a:ext cx="4580311" cy="6895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DB186A-8608-4266-A969-B5960C9D962A}"/>
              </a:ext>
            </a:extLst>
          </p:cNvPr>
          <p:cNvSpPr txBox="1"/>
          <p:nvPr/>
        </p:nvSpPr>
        <p:spPr>
          <a:xfrm rot="17021812">
            <a:off x="929847" y="7610570"/>
            <a:ext cx="304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Times of India, 3</a:t>
            </a:r>
            <a:r>
              <a:rPr lang="en-IN" sz="1400" baseline="30000" dirty="0">
                <a:solidFill>
                  <a:srgbClr val="C00000"/>
                </a:solidFill>
              </a:rPr>
              <a:t>rd</a:t>
            </a:r>
            <a:r>
              <a:rPr lang="en-IN" sz="1400" dirty="0">
                <a:solidFill>
                  <a:srgbClr val="C00000"/>
                </a:solidFill>
              </a:rPr>
              <a:t> April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BDA7F-7068-4360-BB55-76CBE7437E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7693" y="9651895"/>
            <a:ext cx="5414201" cy="7426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701373A-AD4B-495B-8623-659121030CDF}"/>
              </a:ext>
            </a:extLst>
          </p:cNvPr>
          <p:cNvSpPr txBox="1"/>
          <p:nvPr/>
        </p:nvSpPr>
        <p:spPr>
          <a:xfrm>
            <a:off x="4477099" y="10531243"/>
            <a:ext cx="3282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Times of India, 4</a:t>
            </a:r>
            <a:r>
              <a:rPr lang="en-IN" sz="1400" baseline="30000" dirty="0">
                <a:solidFill>
                  <a:srgbClr val="C00000"/>
                </a:solidFill>
              </a:rPr>
              <a:t>th</a:t>
            </a:r>
            <a:r>
              <a:rPr lang="en-IN" sz="1400" dirty="0">
                <a:solidFill>
                  <a:srgbClr val="C00000"/>
                </a:solidFill>
              </a:rPr>
              <a:t> June, 2018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E92B8-A483-4E05-9B00-9FBFBF68DF63}"/>
              </a:ext>
            </a:extLst>
          </p:cNvPr>
          <p:cNvSpPr txBox="1"/>
          <p:nvPr/>
        </p:nvSpPr>
        <p:spPr>
          <a:xfrm>
            <a:off x="449013" y="852554"/>
            <a:ext cx="1124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“If You Judge A Fish By Its Ability to Climb a Tree, It will Live Its Whole Life Believing That it is Stupid!”—</a:t>
            </a:r>
            <a:r>
              <a:rPr lang="en-IN" dirty="0">
                <a:solidFill>
                  <a:srgbClr val="C00000"/>
                </a:solidFill>
              </a:rPr>
              <a:t>Albert Einstein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E3409A-4E32-42D1-880A-7AD95DA2BF8A}"/>
              </a:ext>
            </a:extLst>
          </p:cNvPr>
          <p:cNvSpPr/>
          <p:nvPr/>
        </p:nvSpPr>
        <p:spPr>
          <a:xfrm>
            <a:off x="763017" y="1346670"/>
            <a:ext cx="106193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Despite the fact that different student have: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Different Brains; Strength; Passion; Talent; Dreams &amp; Calibre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Our Current Education System Makes each student: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50000"/>
                  </a:schemeClr>
                </a:solidFill>
              </a:rPr>
              <a:t>Go through the exact same syllabus &amp; curriculum, </a:t>
            </a:r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make them appear for the exact same tests to compete for a Letter Grade A!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EA69163-5A3E-4762-95B5-75DBB2D686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8059" y="3715916"/>
            <a:ext cx="2667235" cy="4009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484778-324F-4BBA-BA5B-236BCCB47DB2}"/>
              </a:ext>
            </a:extLst>
          </p:cNvPr>
          <p:cNvSpPr txBox="1"/>
          <p:nvPr/>
        </p:nvSpPr>
        <p:spPr>
          <a:xfrm>
            <a:off x="4508630" y="4223767"/>
            <a:ext cx="3061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rgbClr val="C00000"/>
                </a:solidFill>
              </a:rPr>
              <a:t>Source: Times of India, 31</a:t>
            </a:r>
            <a:r>
              <a:rPr lang="en-IN" sz="1400" baseline="30000" dirty="0">
                <a:solidFill>
                  <a:srgbClr val="C00000"/>
                </a:solidFill>
              </a:rPr>
              <a:t>st</a:t>
            </a:r>
            <a:r>
              <a:rPr lang="en-IN" sz="1400" dirty="0">
                <a:solidFill>
                  <a:srgbClr val="C00000"/>
                </a:solidFill>
              </a:rPr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425530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2C6E39-3BFF-4F31-BE0F-BAD94BCF24BF}"/>
              </a:ext>
            </a:extLst>
          </p:cNvPr>
          <p:cNvSpPr txBox="1">
            <a:spLocks/>
          </p:cNvSpPr>
          <p:nvPr/>
        </p:nvSpPr>
        <p:spPr>
          <a:xfrm>
            <a:off x="4495800" y="99974"/>
            <a:ext cx="3200400" cy="48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    Proposed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EDB04-6359-4269-9D65-29E1F224F427}"/>
              </a:ext>
            </a:extLst>
          </p:cNvPr>
          <p:cNvSpPr/>
          <p:nvPr/>
        </p:nvSpPr>
        <p:spPr>
          <a:xfrm>
            <a:off x="0" y="11146612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C1FD86EA-AC79-417E-8D60-5690EE38A8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933" y="1818141"/>
            <a:ext cx="861527" cy="8615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ECC882-260C-4116-8E05-15E23897AABC}"/>
              </a:ext>
            </a:extLst>
          </p:cNvPr>
          <p:cNvSpPr txBox="1"/>
          <p:nvPr/>
        </p:nvSpPr>
        <p:spPr>
          <a:xfrm>
            <a:off x="1366934" y="2641868"/>
            <a:ext cx="950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Learner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6675BC-F6D9-4CFE-8025-DD447C8155B3}"/>
              </a:ext>
            </a:extLst>
          </p:cNvPr>
          <p:cNvSpPr/>
          <p:nvPr/>
        </p:nvSpPr>
        <p:spPr>
          <a:xfrm>
            <a:off x="2433732" y="1949588"/>
            <a:ext cx="1228940" cy="5847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3">
                    <a:lumMod val="50000"/>
                  </a:schemeClr>
                </a:solidFill>
              </a:rPr>
              <a:t>M.I.I.T. * Screening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50A14B-A9A7-456F-AFF2-3BBF08695D2F}"/>
              </a:ext>
            </a:extLst>
          </p:cNvPr>
          <p:cNvSpPr/>
          <p:nvPr/>
        </p:nvSpPr>
        <p:spPr>
          <a:xfrm>
            <a:off x="4068553" y="1946130"/>
            <a:ext cx="1598032" cy="588234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accent3">
                    <a:lumMod val="50000"/>
                  </a:schemeClr>
                </a:solidFill>
              </a:rPr>
              <a:t>Intelligence Type Interests &amp; Talent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1EAF5D-02EF-4500-9288-8D4EE28CEDB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013856" y="2241976"/>
            <a:ext cx="419876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3C8631-9334-41AE-A1C5-14FE04D9E8EA}"/>
              </a:ext>
            </a:extLst>
          </p:cNvPr>
          <p:cNvCxnSpPr>
            <a:cxnSpLocks/>
          </p:cNvCxnSpPr>
          <p:nvPr/>
        </p:nvCxnSpPr>
        <p:spPr>
          <a:xfrm>
            <a:off x="3662672" y="2248903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B6127D6-2C36-4BEC-8075-E2FC159EEBB5}"/>
              </a:ext>
            </a:extLst>
          </p:cNvPr>
          <p:cNvSpPr/>
          <p:nvPr/>
        </p:nvSpPr>
        <p:spPr>
          <a:xfrm>
            <a:off x="6077337" y="1947411"/>
            <a:ext cx="1371600" cy="5847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3">
                    <a:lumMod val="50000"/>
                  </a:schemeClr>
                </a:solidFill>
              </a:rPr>
              <a:t>Personalized Career Mapping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AF3F73-7524-455B-91C6-A82FFDEF7553}"/>
              </a:ext>
            </a:extLst>
          </p:cNvPr>
          <p:cNvCxnSpPr>
            <a:cxnSpLocks/>
          </p:cNvCxnSpPr>
          <p:nvPr/>
        </p:nvCxnSpPr>
        <p:spPr>
          <a:xfrm>
            <a:off x="5671456" y="2241976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110336F-EE58-4D3A-9621-718C70217AE8}"/>
              </a:ext>
            </a:extLst>
          </p:cNvPr>
          <p:cNvSpPr/>
          <p:nvPr/>
        </p:nvSpPr>
        <p:spPr>
          <a:xfrm>
            <a:off x="7829937" y="1946129"/>
            <a:ext cx="1371600" cy="5847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accent3">
                    <a:lumMod val="50000"/>
                  </a:schemeClr>
                </a:solidFill>
              </a:rPr>
              <a:t>Career Path Chosen</a:t>
            </a:r>
          </a:p>
        </p:txBody>
      </p:sp>
      <p:pic>
        <p:nvPicPr>
          <p:cNvPr id="42" name="Graphic 41" descr="Employee Badge">
            <a:extLst>
              <a:ext uri="{FF2B5EF4-FFF2-40B4-BE49-F238E27FC236}">
                <a16:creationId xmlns:a16="http://schemas.microsoft.com/office/drawing/2014/main" id="{4A6D30BD-B96D-464C-A0DA-634E3683D3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6934" y="1749384"/>
            <a:ext cx="906459" cy="90645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573D2C-BB64-48D7-A02F-6CF8205B38AC}"/>
              </a:ext>
            </a:extLst>
          </p:cNvPr>
          <p:cNvCxnSpPr>
            <a:cxnSpLocks/>
          </p:cNvCxnSpPr>
          <p:nvPr/>
        </p:nvCxnSpPr>
        <p:spPr>
          <a:xfrm>
            <a:off x="9206408" y="2248903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3B7BE2-0EBC-42F9-BE79-428C29E03002}"/>
              </a:ext>
            </a:extLst>
          </p:cNvPr>
          <p:cNvSpPr txBox="1"/>
          <p:nvPr/>
        </p:nvSpPr>
        <p:spPr>
          <a:xfrm>
            <a:off x="9457719" y="2548368"/>
            <a:ext cx="1164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Learner Profiling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221D96-1EAD-48A1-A286-19044AB5BC12}"/>
              </a:ext>
            </a:extLst>
          </p:cNvPr>
          <p:cNvSpPr txBox="1"/>
          <p:nvPr/>
        </p:nvSpPr>
        <p:spPr>
          <a:xfrm>
            <a:off x="3962400" y="1362083"/>
            <a:ext cx="3550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Step 1: Know-The-Learner (KTL)</a:t>
            </a:r>
          </a:p>
        </p:txBody>
      </p:sp>
      <p:pic>
        <p:nvPicPr>
          <p:cNvPr id="46" name="Graphic 45" descr="Employee Badge">
            <a:extLst>
              <a:ext uri="{FF2B5EF4-FFF2-40B4-BE49-F238E27FC236}">
                <a16:creationId xmlns:a16="http://schemas.microsoft.com/office/drawing/2014/main" id="{03187E36-B938-4C56-9733-CE677A2049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3486" y="4304232"/>
            <a:ext cx="906459" cy="90645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135DB5D-2179-469E-8652-ED8F2FB3661A}"/>
              </a:ext>
            </a:extLst>
          </p:cNvPr>
          <p:cNvSpPr txBox="1"/>
          <p:nvPr/>
        </p:nvSpPr>
        <p:spPr>
          <a:xfrm>
            <a:off x="1387151" y="5209874"/>
            <a:ext cx="91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Learner Profile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921360-5456-4278-9EE6-6E663037BA7D}"/>
              </a:ext>
            </a:extLst>
          </p:cNvPr>
          <p:cNvSpPr/>
          <p:nvPr/>
        </p:nvSpPr>
        <p:spPr>
          <a:xfrm>
            <a:off x="2611018" y="4510176"/>
            <a:ext cx="1580135" cy="623488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A.I. &amp; M.L. Tech. Based Tool</a:t>
            </a:r>
          </a:p>
        </p:txBody>
      </p:sp>
      <p:pic>
        <p:nvPicPr>
          <p:cNvPr id="49" name="Graphic 48" descr="Computer">
            <a:extLst>
              <a:ext uri="{FF2B5EF4-FFF2-40B4-BE49-F238E27FC236}">
                <a16:creationId xmlns:a16="http://schemas.microsoft.com/office/drawing/2014/main" id="{7B47E813-3F71-4D3C-AD80-56FE39C053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7861" y="3713251"/>
            <a:ext cx="766301" cy="76630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DF99FE-ED76-4BBC-8EB1-AB42052CEC32}"/>
              </a:ext>
            </a:extLst>
          </p:cNvPr>
          <p:cNvCxnSpPr>
            <a:cxnSpLocks/>
          </p:cNvCxnSpPr>
          <p:nvPr/>
        </p:nvCxnSpPr>
        <p:spPr>
          <a:xfrm flipV="1">
            <a:off x="6469764" y="4107215"/>
            <a:ext cx="888097" cy="70603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Teacher">
            <a:extLst>
              <a:ext uri="{FF2B5EF4-FFF2-40B4-BE49-F238E27FC236}">
                <a16:creationId xmlns:a16="http://schemas.microsoft.com/office/drawing/2014/main" id="{9B6E0C28-C301-4404-B85D-3D99F3F3CD3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3676" y="5039895"/>
            <a:ext cx="766301" cy="76630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390CAE-3A04-40EB-BAF7-B34691CDB273}"/>
              </a:ext>
            </a:extLst>
          </p:cNvPr>
          <p:cNvCxnSpPr>
            <a:cxnSpLocks/>
          </p:cNvCxnSpPr>
          <p:nvPr/>
        </p:nvCxnSpPr>
        <p:spPr>
          <a:xfrm>
            <a:off x="6469764" y="4802432"/>
            <a:ext cx="950743" cy="59378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BCCE71-9F31-4D5A-9A4A-48F5C658A1EB}"/>
              </a:ext>
            </a:extLst>
          </p:cNvPr>
          <p:cNvSpPr txBox="1"/>
          <p:nvPr/>
        </p:nvSpPr>
        <p:spPr>
          <a:xfrm>
            <a:off x="3605424" y="3240906"/>
            <a:ext cx="451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  </a:t>
            </a:r>
            <a:r>
              <a:rPr lang="en-IN" sz="2000" b="1" u="sng" dirty="0">
                <a:solidFill>
                  <a:srgbClr val="C00000"/>
                </a:solidFill>
              </a:rPr>
              <a:t>Step 2: Customized-Learning-Plan (CLP)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7CF55C-5AA9-4B42-A8FA-24168FFDC997}"/>
              </a:ext>
            </a:extLst>
          </p:cNvPr>
          <p:cNvCxnSpPr>
            <a:cxnSpLocks/>
          </p:cNvCxnSpPr>
          <p:nvPr/>
        </p:nvCxnSpPr>
        <p:spPr>
          <a:xfrm>
            <a:off x="8130570" y="4157520"/>
            <a:ext cx="773584" cy="661197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54" descr="Head with Gears">
            <a:extLst>
              <a:ext uri="{FF2B5EF4-FFF2-40B4-BE49-F238E27FC236}">
                <a16:creationId xmlns:a16="http://schemas.microsoft.com/office/drawing/2014/main" id="{E26F9099-55B3-4972-8228-949E2D55BA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780" y="4272738"/>
            <a:ext cx="920031" cy="920031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2D9D258-5D2B-4FC1-AE79-A37E6A91C36F}"/>
              </a:ext>
            </a:extLst>
          </p:cNvPr>
          <p:cNvCxnSpPr>
            <a:cxnSpLocks/>
          </p:cNvCxnSpPr>
          <p:nvPr/>
        </p:nvCxnSpPr>
        <p:spPr>
          <a:xfrm flipV="1">
            <a:off x="8064713" y="4848106"/>
            <a:ext cx="845849" cy="5076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D0EC9AF-A23D-44C2-84BE-9B81E60ED7AC}"/>
              </a:ext>
            </a:extLst>
          </p:cNvPr>
          <p:cNvSpPr txBox="1"/>
          <p:nvPr/>
        </p:nvSpPr>
        <p:spPr>
          <a:xfrm>
            <a:off x="7376361" y="4309941"/>
            <a:ext cx="9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Online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9A777B-EF74-487B-956C-E46EFF8597CA}"/>
              </a:ext>
            </a:extLst>
          </p:cNvPr>
          <p:cNvSpPr txBox="1"/>
          <p:nvPr/>
        </p:nvSpPr>
        <p:spPr>
          <a:xfrm>
            <a:off x="7376361" y="5649556"/>
            <a:ext cx="950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Offline</a:t>
            </a:r>
          </a:p>
        </p:txBody>
      </p:sp>
      <p:sp>
        <p:nvSpPr>
          <p:cNvPr id="59" name="Plus Sign 58">
            <a:extLst>
              <a:ext uri="{FF2B5EF4-FFF2-40B4-BE49-F238E27FC236}">
                <a16:creationId xmlns:a16="http://schemas.microsoft.com/office/drawing/2014/main" id="{32DCE4E1-4C7F-483D-9022-53ED02243038}"/>
              </a:ext>
            </a:extLst>
          </p:cNvPr>
          <p:cNvSpPr/>
          <p:nvPr/>
        </p:nvSpPr>
        <p:spPr>
          <a:xfrm>
            <a:off x="7520540" y="4696286"/>
            <a:ext cx="396542" cy="357659"/>
          </a:xfrm>
          <a:prstGeom prst="mathPlus">
            <a:avLst/>
          </a:prstGeom>
          <a:solidFill>
            <a:schemeClr val="accent3">
              <a:lumMod val="75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0CD1B9-E2D3-4A4E-AE61-47CD1EB7B5FD}"/>
              </a:ext>
            </a:extLst>
          </p:cNvPr>
          <p:cNvSpPr txBox="1"/>
          <p:nvPr/>
        </p:nvSpPr>
        <p:spPr>
          <a:xfrm>
            <a:off x="8994322" y="5247141"/>
            <a:ext cx="137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Skilled Professional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F8F25B9-88A3-4E0E-B9C2-AE2612F4047B}"/>
              </a:ext>
            </a:extLst>
          </p:cNvPr>
          <p:cNvCxnSpPr>
            <a:cxnSpLocks/>
          </p:cNvCxnSpPr>
          <p:nvPr/>
        </p:nvCxnSpPr>
        <p:spPr>
          <a:xfrm>
            <a:off x="8910562" y="4818717"/>
            <a:ext cx="582667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D65539E-0514-4EEA-99B0-CEF410D707AB}"/>
              </a:ext>
            </a:extLst>
          </p:cNvPr>
          <p:cNvSpPr/>
          <p:nvPr/>
        </p:nvSpPr>
        <p:spPr>
          <a:xfrm>
            <a:off x="4631343" y="4498169"/>
            <a:ext cx="1480103" cy="623488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Customized Learning Plan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E089EE-A670-4307-800A-33251CEEA785}"/>
              </a:ext>
            </a:extLst>
          </p:cNvPr>
          <p:cNvCxnSpPr>
            <a:cxnSpLocks/>
          </p:cNvCxnSpPr>
          <p:nvPr/>
        </p:nvCxnSpPr>
        <p:spPr>
          <a:xfrm>
            <a:off x="2191137" y="4821920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AF30FE0-E874-41D8-BF7F-9EB1214E7C2E}"/>
              </a:ext>
            </a:extLst>
          </p:cNvPr>
          <p:cNvSpPr txBox="1"/>
          <p:nvPr/>
        </p:nvSpPr>
        <p:spPr>
          <a:xfrm>
            <a:off x="3823985" y="2626479"/>
            <a:ext cx="448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* M.I.I.T. :</a:t>
            </a:r>
            <a:r>
              <a:rPr lang="en-IN" dirty="0"/>
              <a:t> </a:t>
            </a:r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Multiple Intelligence, Interests &amp; Talent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F5E279-7BCF-4A0A-B138-10B52D390556}"/>
              </a:ext>
            </a:extLst>
          </p:cNvPr>
          <p:cNvCxnSpPr>
            <a:cxnSpLocks/>
          </p:cNvCxnSpPr>
          <p:nvPr/>
        </p:nvCxnSpPr>
        <p:spPr>
          <a:xfrm>
            <a:off x="7448937" y="2248903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41D19C-57E0-41FD-A626-35DEA12E4F93}"/>
              </a:ext>
            </a:extLst>
          </p:cNvPr>
          <p:cNvCxnSpPr>
            <a:cxnSpLocks/>
          </p:cNvCxnSpPr>
          <p:nvPr/>
        </p:nvCxnSpPr>
        <p:spPr>
          <a:xfrm>
            <a:off x="4191153" y="4821330"/>
            <a:ext cx="405881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94106D-94E2-487D-BCDE-AF7A484C7B5C}"/>
              </a:ext>
            </a:extLst>
          </p:cNvPr>
          <p:cNvCxnSpPr>
            <a:cxnSpLocks/>
          </p:cNvCxnSpPr>
          <p:nvPr/>
        </p:nvCxnSpPr>
        <p:spPr>
          <a:xfrm>
            <a:off x="6111446" y="4823801"/>
            <a:ext cx="358318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F10B21C-24F0-4D5C-BB99-6B1E9460DF3D}"/>
              </a:ext>
            </a:extLst>
          </p:cNvPr>
          <p:cNvSpPr txBox="1"/>
          <p:nvPr/>
        </p:nvSpPr>
        <p:spPr>
          <a:xfrm rot="19268997">
            <a:off x="6266491" y="4016374"/>
            <a:ext cx="119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49D292-DC39-411D-B2EA-514C991832B1}"/>
              </a:ext>
            </a:extLst>
          </p:cNvPr>
          <p:cNvSpPr txBox="1"/>
          <p:nvPr/>
        </p:nvSpPr>
        <p:spPr>
          <a:xfrm rot="1962534">
            <a:off x="6295800" y="5134689"/>
            <a:ext cx="1193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5FE19CC-F98E-45CF-A33C-5B01AA43B086}"/>
              </a:ext>
            </a:extLst>
          </p:cNvPr>
          <p:cNvSpPr/>
          <p:nvPr/>
        </p:nvSpPr>
        <p:spPr>
          <a:xfrm>
            <a:off x="5356130" y="8050353"/>
            <a:ext cx="1928117" cy="15435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4F3C8E-1A57-4F66-BC1E-76C271E225AB}"/>
              </a:ext>
            </a:extLst>
          </p:cNvPr>
          <p:cNvSpPr/>
          <p:nvPr/>
        </p:nvSpPr>
        <p:spPr>
          <a:xfrm>
            <a:off x="1890472" y="7532384"/>
            <a:ext cx="1725462" cy="5847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Learner’s Profile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2293AF-68BB-4C1C-B657-A117FB7DB14D}"/>
              </a:ext>
            </a:extLst>
          </p:cNvPr>
          <p:cNvSpPr/>
          <p:nvPr/>
        </p:nvSpPr>
        <p:spPr>
          <a:xfrm>
            <a:off x="1784408" y="9412962"/>
            <a:ext cx="1968081" cy="656641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Subjects, Courses &amp; Projects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BC51721-CC21-4FC2-94E0-C399E8928167}"/>
              </a:ext>
            </a:extLst>
          </p:cNvPr>
          <p:cNvSpPr/>
          <p:nvPr/>
        </p:nvSpPr>
        <p:spPr>
          <a:xfrm>
            <a:off x="8516625" y="7617470"/>
            <a:ext cx="1725462" cy="58477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Credits &amp; Grades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1F652C-26EC-4763-8B38-8B65ABF7E16F}"/>
              </a:ext>
            </a:extLst>
          </p:cNvPr>
          <p:cNvSpPr/>
          <p:nvPr/>
        </p:nvSpPr>
        <p:spPr>
          <a:xfrm>
            <a:off x="8516625" y="9423452"/>
            <a:ext cx="2148758" cy="856103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Educational Certificates &amp;, Transcripts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50297CF-BAB9-43CA-939D-7217034511DF}"/>
              </a:ext>
            </a:extLst>
          </p:cNvPr>
          <p:cNvSpPr/>
          <p:nvPr/>
        </p:nvSpPr>
        <p:spPr>
          <a:xfrm>
            <a:off x="5414553" y="9961088"/>
            <a:ext cx="2005953" cy="747833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Work Experience Certificates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D245B94-265F-46DE-B43B-E4EB5D65A4A6}"/>
              </a:ext>
            </a:extLst>
          </p:cNvPr>
          <p:cNvSpPr/>
          <p:nvPr/>
        </p:nvSpPr>
        <p:spPr>
          <a:xfrm>
            <a:off x="5497906" y="6856601"/>
            <a:ext cx="1585396" cy="576615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Customized Learning Plan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7E2143-7F38-467B-9989-C015991B0718}"/>
              </a:ext>
            </a:extLst>
          </p:cNvPr>
          <p:cNvCxnSpPr>
            <a:cxnSpLocks/>
          </p:cNvCxnSpPr>
          <p:nvPr/>
        </p:nvCxnSpPr>
        <p:spPr>
          <a:xfrm flipV="1">
            <a:off x="3774226" y="9046914"/>
            <a:ext cx="1567095" cy="62231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D9ECC47-73F8-4A99-98FB-2284E8DC9CA4}"/>
              </a:ext>
            </a:extLst>
          </p:cNvPr>
          <p:cNvCxnSpPr>
            <a:cxnSpLocks/>
          </p:cNvCxnSpPr>
          <p:nvPr/>
        </p:nvCxnSpPr>
        <p:spPr>
          <a:xfrm>
            <a:off x="3701382" y="7888265"/>
            <a:ext cx="1647344" cy="52228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DE134C-2C79-4A40-8D36-90996F73B70D}"/>
              </a:ext>
            </a:extLst>
          </p:cNvPr>
          <p:cNvCxnSpPr>
            <a:cxnSpLocks/>
          </p:cNvCxnSpPr>
          <p:nvPr/>
        </p:nvCxnSpPr>
        <p:spPr>
          <a:xfrm>
            <a:off x="6282609" y="7452887"/>
            <a:ext cx="0" cy="522281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C4FFDEF-1217-43D1-80E7-344B982DD3F1}"/>
              </a:ext>
            </a:extLst>
          </p:cNvPr>
          <p:cNvCxnSpPr>
            <a:cxnSpLocks/>
          </p:cNvCxnSpPr>
          <p:nvPr/>
        </p:nvCxnSpPr>
        <p:spPr>
          <a:xfrm flipH="1">
            <a:off x="7140016" y="7975168"/>
            <a:ext cx="1339880" cy="37145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6B55FC7-B2DE-45C4-B8E6-3997409F6C16}"/>
              </a:ext>
            </a:extLst>
          </p:cNvPr>
          <p:cNvCxnSpPr>
            <a:cxnSpLocks/>
          </p:cNvCxnSpPr>
          <p:nvPr/>
        </p:nvCxnSpPr>
        <p:spPr>
          <a:xfrm flipH="1" flipV="1">
            <a:off x="7253749" y="9091814"/>
            <a:ext cx="1235119" cy="6327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C71355-8FB9-49FB-8E2F-C4FFD1620AE0}"/>
              </a:ext>
            </a:extLst>
          </p:cNvPr>
          <p:cNvCxnSpPr>
            <a:cxnSpLocks/>
          </p:cNvCxnSpPr>
          <p:nvPr/>
        </p:nvCxnSpPr>
        <p:spPr>
          <a:xfrm flipV="1">
            <a:off x="6378519" y="9640285"/>
            <a:ext cx="0" cy="33747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74498F0-7F22-4935-84AC-C7E456CBC212}"/>
              </a:ext>
            </a:extLst>
          </p:cNvPr>
          <p:cNvSpPr txBox="1"/>
          <p:nvPr/>
        </p:nvSpPr>
        <p:spPr>
          <a:xfrm>
            <a:off x="4220450" y="6332364"/>
            <a:ext cx="3713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rgbClr val="C00000"/>
                </a:solidFill>
              </a:rPr>
              <a:t>Step 3: Create-Your-Edubuk (CYE)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D4B2C7-3F86-4988-A331-6B5ED9040816}"/>
              </a:ext>
            </a:extLst>
          </p:cNvPr>
          <p:cNvSpPr txBox="1"/>
          <p:nvPr/>
        </p:nvSpPr>
        <p:spPr>
          <a:xfrm>
            <a:off x="5371919" y="8315635"/>
            <a:ext cx="1918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EDUBUK </a:t>
            </a:r>
            <a:b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sz="1600" b="1" dirty="0">
                <a:solidFill>
                  <a:srgbClr val="C00000"/>
                </a:solidFill>
              </a:rPr>
              <a:t>(Professional Profile </a:t>
            </a:r>
          </a:p>
          <a:p>
            <a:pPr algn="ctr"/>
            <a:r>
              <a:rPr lang="en-IN" sz="1600" b="1" dirty="0">
                <a:solidFill>
                  <a:srgbClr val="C00000"/>
                </a:solidFill>
              </a:rPr>
              <a:t>Verifiable on the Blockchain)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9F2CF4A-7B9C-433D-93E5-AADD857A74E9}"/>
              </a:ext>
            </a:extLst>
          </p:cNvPr>
          <p:cNvSpPr/>
          <p:nvPr/>
        </p:nvSpPr>
        <p:spPr>
          <a:xfrm>
            <a:off x="733552" y="573137"/>
            <a:ext cx="11429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Vision: </a:t>
            </a:r>
            <a:r>
              <a:rPr lang="en-IN" dirty="0">
                <a:solidFill>
                  <a:srgbClr val="C00000"/>
                </a:solidFill>
              </a:rPr>
              <a:t>Create an 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Individualized Learning &amp; Earning model </a:t>
            </a:r>
            <a:r>
              <a:rPr lang="en-IN" dirty="0">
                <a:solidFill>
                  <a:srgbClr val="C00000"/>
                </a:solidFill>
              </a:rPr>
              <a:t> along with building Transparency &amp; Trust in the 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          Education System with the application of Deep Technologies (M.L. &amp; Blockchain)</a:t>
            </a:r>
          </a:p>
        </p:txBody>
      </p:sp>
    </p:spTree>
    <p:extLst>
      <p:ext uri="{BB962C8B-B14F-4D97-AF65-F5344CB8AC3E}">
        <p14:creationId xmlns:p14="http://schemas.microsoft.com/office/powerpoint/2010/main" val="39135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447800" y="5067688"/>
            <a:ext cx="914400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1303240" y="1002162"/>
            <a:ext cx="9898143" cy="1019923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5561622" y="488368"/>
            <a:ext cx="1284312" cy="70512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471172" y="629671"/>
            <a:ext cx="1431677" cy="461665"/>
          </a:xfrm>
          <a:custGeom>
            <a:avLst/>
            <a:gdLst>
              <a:gd name="connsiteX0" fmla="*/ 0 w 685800"/>
              <a:gd name="connsiteY0" fmla="*/ 0 h 507831"/>
              <a:gd name="connsiteX1" fmla="*/ 685800 w 685800"/>
              <a:gd name="connsiteY1" fmla="*/ 0 h 507831"/>
              <a:gd name="connsiteX2" fmla="*/ 685800 w 685800"/>
              <a:gd name="connsiteY2" fmla="*/ 507831 h 507831"/>
              <a:gd name="connsiteX3" fmla="*/ 0 w 685800"/>
              <a:gd name="connsiteY3" fmla="*/ 507831 h 507831"/>
              <a:gd name="connsiteX4" fmla="*/ 0 w 685800"/>
              <a:gd name="connsiteY4" fmla="*/ 0 h 5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507831">
                <a:moveTo>
                  <a:pt x="0" y="0"/>
                </a:moveTo>
                <a:lnTo>
                  <a:pt x="685800" y="0"/>
                </a:lnTo>
                <a:lnTo>
                  <a:pt x="685800" y="507831"/>
                </a:lnTo>
                <a:lnTo>
                  <a:pt x="0" y="50783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HYPERLEDGER FABRIC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84020" y="1804938"/>
            <a:ext cx="1188720" cy="688777"/>
            <a:chOff x="914400" y="647700"/>
            <a:chExt cx="914400" cy="688777"/>
          </a:xfrm>
        </p:grpSpPr>
        <p:sp>
          <p:nvSpPr>
            <p:cNvPr id="89" name="Rectangle 88"/>
            <p:cNvSpPr/>
            <p:nvPr/>
          </p:nvSpPr>
          <p:spPr>
            <a:xfrm>
              <a:off x="914400" y="647700"/>
              <a:ext cx="914400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37652" y="1028700"/>
              <a:ext cx="667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(Node JS)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88318" y="647700"/>
              <a:ext cx="425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SDK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199316" y="1787835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868100" y="1956459"/>
            <a:ext cx="741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2947493" y="1919800"/>
            <a:ext cx="396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947493" y="2066413"/>
            <a:ext cx="396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3429002" y="1804938"/>
            <a:ext cx="1995654" cy="371061"/>
            <a:chOff x="914400" y="647700"/>
            <a:chExt cx="1535119" cy="371061"/>
          </a:xfrm>
        </p:grpSpPr>
        <p:sp>
          <p:nvSpPr>
            <p:cNvPr id="97" name="Rectangle 96"/>
            <p:cNvSpPr/>
            <p:nvPr/>
          </p:nvSpPr>
          <p:spPr>
            <a:xfrm>
              <a:off x="914400" y="647700"/>
              <a:ext cx="1524000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26123" y="692152"/>
              <a:ext cx="15233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Certificates, Transcripts, etc..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-6432" y="2064927"/>
            <a:ext cx="1127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Eg.</a:t>
            </a:r>
            <a:r>
              <a:rPr lang="en-US" sz="1400" dirty="0"/>
              <a:t> Student)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6305725" y="2652068"/>
            <a:ext cx="1286704" cy="371061"/>
            <a:chOff x="914401" y="647700"/>
            <a:chExt cx="989772" cy="371061"/>
          </a:xfrm>
        </p:grpSpPr>
        <p:sp>
          <p:nvSpPr>
            <p:cNvPr id="101" name="Rectangle 100"/>
            <p:cNvSpPr/>
            <p:nvPr/>
          </p:nvSpPr>
          <p:spPr>
            <a:xfrm>
              <a:off x="914401" y="647700"/>
              <a:ext cx="989772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926123" y="692152"/>
              <a:ext cx="953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University/Board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440349" y="2417514"/>
            <a:ext cx="1063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Endorsing Peer 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293996" y="3034703"/>
            <a:ext cx="13260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Examination Branch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8729527" y="2652068"/>
            <a:ext cx="1286704" cy="371061"/>
            <a:chOff x="914401" y="647700"/>
            <a:chExt cx="989772" cy="371061"/>
          </a:xfrm>
        </p:grpSpPr>
        <p:sp>
          <p:nvSpPr>
            <p:cNvPr id="106" name="Rectangle 105"/>
            <p:cNvSpPr/>
            <p:nvPr/>
          </p:nvSpPr>
          <p:spPr>
            <a:xfrm>
              <a:off x="914401" y="647700"/>
              <a:ext cx="989772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926123" y="692152"/>
              <a:ext cx="8599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College/School</a:t>
              </a:r>
            </a:p>
          </p:txBody>
        </p:sp>
      </p:grpSp>
      <p:sp>
        <p:nvSpPr>
          <p:cNvPr id="110" name="Rectangle 109"/>
          <p:cNvSpPr/>
          <p:nvPr/>
        </p:nvSpPr>
        <p:spPr>
          <a:xfrm>
            <a:off x="8841320" y="2417514"/>
            <a:ext cx="1063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Endorsing Peer 2</a:t>
            </a:r>
          </a:p>
        </p:txBody>
      </p:sp>
      <p:cxnSp>
        <p:nvCxnSpPr>
          <p:cNvPr id="112" name="Straight Connector 111"/>
          <p:cNvCxnSpPr/>
          <p:nvPr/>
        </p:nvCxnSpPr>
        <p:spPr>
          <a:xfrm>
            <a:off x="5486401" y="2001788"/>
            <a:ext cx="4190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8580225" y="3034703"/>
            <a:ext cx="16305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/>
              <a:t>Examination/Admin Dept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6672325" y="199841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672325" y="199841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9677400" y="201276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6126476" y="1698703"/>
            <a:ext cx="16243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Transaction Proposal</a:t>
            </a:r>
          </a:p>
        </p:txBody>
      </p:sp>
      <p:sp>
        <p:nvSpPr>
          <p:cNvPr id="119" name="Oval 118"/>
          <p:cNvSpPr/>
          <p:nvPr/>
        </p:nvSpPr>
        <p:spPr>
          <a:xfrm>
            <a:off x="5704366" y="2646113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/>
          <p:cNvSpPr txBox="1"/>
          <p:nvPr/>
        </p:nvSpPr>
        <p:spPr>
          <a:xfrm>
            <a:off x="5725633" y="2686318"/>
            <a:ext cx="370367" cy="276999"/>
          </a:xfrm>
          <a:custGeom>
            <a:avLst/>
            <a:gdLst>
              <a:gd name="connsiteX0" fmla="*/ 0 w 457200"/>
              <a:gd name="connsiteY0" fmla="*/ 0 h 307777"/>
              <a:gd name="connsiteX1" fmla="*/ 457200 w 457200"/>
              <a:gd name="connsiteY1" fmla="*/ 0 h 307777"/>
              <a:gd name="connsiteX2" fmla="*/ 457200 w 457200"/>
              <a:gd name="connsiteY2" fmla="*/ 307777 h 307777"/>
              <a:gd name="connsiteX3" fmla="*/ 0 w 457200"/>
              <a:gd name="connsiteY3" fmla="*/ 307777 h 307777"/>
              <a:gd name="connsiteX4" fmla="*/ 0 w 4572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307777">
                <a:moveTo>
                  <a:pt x="0" y="0"/>
                </a:moveTo>
                <a:lnTo>
                  <a:pt x="457200" y="0"/>
                </a:lnTo>
                <a:lnTo>
                  <a:pt x="45720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6203778" y="3317363"/>
            <a:ext cx="598967" cy="524540"/>
            <a:chOff x="5715000" y="2400300"/>
            <a:chExt cx="598967" cy="524540"/>
          </a:xfrm>
        </p:grpSpPr>
        <p:sp>
          <p:nvSpPr>
            <p:cNvPr id="126" name="Oval 125"/>
            <p:cNvSpPr/>
            <p:nvPr/>
          </p:nvSpPr>
          <p:spPr>
            <a:xfrm>
              <a:off x="5746898" y="24003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715000" y="2436410"/>
              <a:ext cx="598967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CouchDB</a:t>
              </a:r>
            </a:p>
          </p:txBody>
        </p:sp>
      </p:grpSp>
      <p:sp>
        <p:nvSpPr>
          <p:cNvPr id="128" name="Oval 127"/>
          <p:cNvSpPr/>
          <p:nvPr/>
        </p:nvSpPr>
        <p:spPr>
          <a:xfrm>
            <a:off x="10276366" y="2646113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10297633" y="2686318"/>
            <a:ext cx="370367" cy="276999"/>
          </a:xfrm>
          <a:custGeom>
            <a:avLst/>
            <a:gdLst>
              <a:gd name="connsiteX0" fmla="*/ 0 w 457200"/>
              <a:gd name="connsiteY0" fmla="*/ 0 h 307777"/>
              <a:gd name="connsiteX1" fmla="*/ 457200 w 457200"/>
              <a:gd name="connsiteY1" fmla="*/ 0 h 307777"/>
              <a:gd name="connsiteX2" fmla="*/ 457200 w 457200"/>
              <a:gd name="connsiteY2" fmla="*/ 307777 h 307777"/>
              <a:gd name="connsiteX3" fmla="*/ 0 w 457200"/>
              <a:gd name="connsiteY3" fmla="*/ 307777 h 307777"/>
              <a:gd name="connsiteX4" fmla="*/ 0 w 4572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307777">
                <a:moveTo>
                  <a:pt x="0" y="0"/>
                </a:moveTo>
                <a:lnTo>
                  <a:pt x="457200" y="0"/>
                </a:lnTo>
                <a:lnTo>
                  <a:pt x="45720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</a:t>
            </a:r>
          </a:p>
        </p:txBody>
      </p:sp>
      <p:grpSp>
        <p:nvGrpSpPr>
          <p:cNvPr id="130" name="Group 129"/>
          <p:cNvGrpSpPr/>
          <p:nvPr/>
        </p:nvGrpSpPr>
        <p:grpSpPr>
          <a:xfrm>
            <a:off x="7120345" y="3317363"/>
            <a:ext cx="552105" cy="524540"/>
            <a:chOff x="6631567" y="2523600"/>
            <a:chExt cx="552105" cy="524540"/>
          </a:xfrm>
        </p:grpSpPr>
        <p:sp>
          <p:nvSpPr>
            <p:cNvPr id="131" name="Oval 130"/>
            <p:cNvSpPr/>
            <p:nvPr/>
          </p:nvSpPr>
          <p:spPr>
            <a:xfrm>
              <a:off x="6645349" y="25236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631567" y="2555038"/>
              <a:ext cx="552105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Chain Code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8646225" y="3317363"/>
            <a:ext cx="598967" cy="524540"/>
            <a:chOff x="5715000" y="2400300"/>
            <a:chExt cx="598967" cy="524540"/>
          </a:xfrm>
        </p:grpSpPr>
        <p:sp>
          <p:nvSpPr>
            <p:cNvPr id="134" name="Oval 133"/>
            <p:cNvSpPr/>
            <p:nvPr/>
          </p:nvSpPr>
          <p:spPr>
            <a:xfrm>
              <a:off x="5746898" y="24003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715000" y="2436410"/>
              <a:ext cx="598967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CouchDB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562792" y="3317363"/>
            <a:ext cx="552105" cy="524540"/>
            <a:chOff x="6631567" y="2523600"/>
            <a:chExt cx="552105" cy="524540"/>
          </a:xfrm>
        </p:grpSpPr>
        <p:sp>
          <p:nvSpPr>
            <p:cNvPr id="137" name="Oval 136"/>
            <p:cNvSpPr/>
            <p:nvPr/>
          </p:nvSpPr>
          <p:spPr>
            <a:xfrm>
              <a:off x="6645349" y="25236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631567" y="2555038"/>
              <a:ext cx="552105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Chain Code</a:t>
              </a:r>
            </a:p>
          </p:txBody>
        </p:sp>
      </p:grpSp>
      <p:cxnSp>
        <p:nvCxnSpPr>
          <p:cNvPr id="139" name="Straight Arrow Connector 138"/>
          <p:cNvCxnSpPr/>
          <p:nvPr/>
        </p:nvCxnSpPr>
        <p:spPr>
          <a:xfrm flipH="1">
            <a:off x="5334000" y="4322513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0" name="Group 139"/>
          <p:cNvGrpSpPr/>
          <p:nvPr/>
        </p:nvGrpSpPr>
        <p:grpSpPr>
          <a:xfrm>
            <a:off x="3505200" y="4089448"/>
            <a:ext cx="1752599" cy="461665"/>
            <a:chOff x="1090246" y="592721"/>
            <a:chExt cx="1348154" cy="461665"/>
          </a:xfrm>
        </p:grpSpPr>
        <p:sp>
          <p:nvSpPr>
            <p:cNvPr id="141" name="Rectangle 140"/>
            <p:cNvSpPr/>
            <p:nvPr/>
          </p:nvSpPr>
          <p:spPr>
            <a:xfrm>
              <a:off x="1090246" y="612076"/>
              <a:ext cx="1348154" cy="442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128054" y="592721"/>
              <a:ext cx="1299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Endorsement Response </a:t>
              </a:r>
              <a:br>
                <a:rPr lang="en-US" sz="1200" dirty="0"/>
              </a:br>
              <a:r>
                <a:rPr lang="en-US" sz="1200" dirty="0"/>
                <a:t>with Signature </a:t>
              </a:r>
            </a:p>
          </p:txBody>
        </p:sp>
      </p:grpSp>
      <p:cxnSp>
        <p:nvCxnSpPr>
          <p:cNvPr id="143" name="Straight Connector 142"/>
          <p:cNvCxnSpPr/>
          <p:nvPr/>
        </p:nvCxnSpPr>
        <p:spPr>
          <a:xfrm flipH="1">
            <a:off x="2438400" y="4246313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2286000" y="4398713"/>
            <a:ext cx="11049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V="1">
            <a:off x="2286000" y="2798513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2438400" y="2798513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846125" y="3408113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9296400" y="3408113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0" name="Group 149"/>
          <p:cNvGrpSpPr/>
          <p:nvPr/>
        </p:nvGrpSpPr>
        <p:grpSpPr>
          <a:xfrm>
            <a:off x="1490990" y="2902321"/>
            <a:ext cx="523220" cy="1115392"/>
            <a:chOff x="1492479" y="3385654"/>
            <a:chExt cx="523220" cy="1115392"/>
          </a:xfrm>
        </p:grpSpPr>
        <p:sp>
          <p:nvSpPr>
            <p:cNvPr id="153" name="Rectangle 152"/>
            <p:cNvSpPr/>
            <p:nvPr/>
          </p:nvSpPr>
          <p:spPr>
            <a:xfrm>
              <a:off x="1525488" y="3385654"/>
              <a:ext cx="457200" cy="1115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/>
            <p:cNvSpPr txBox="1"/>
            <p:nvPr/>
          </p:nvSpPr>
          <p:spPr>
            <a:xfrm rot="5400000">
              <a:off x="1280914" y="3681740"/>
              <a:ext cx="946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Invocation</a:t>
              </a:r>
            </a:p>
            <a:p>
              <a:pPr algn="ctr"/>
              <a:r>
                <a:rPr lang="en-US" sz="1400" dirty="0"/>
                <a:t>Request</a:t>
              </a:r>
            </a:p>
          </p:txBody>
        </p:sp>
      </p:grpSp>
      <p:cxnSp>
        <p:nvCxnSpPr>
          <p:cNvPr id="155" name="Straight Arrow Connector 154"/>
          <p:cNvCxnSpPr/>
          <p:nvPr/>
        </p:nvCxnSpPr>
        <p:spPr>
          <a:xfrm>
            <a:off x="1752600" y="218891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1523999" y="5067688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Orderer</a:t>
            </a:r>
            <a:endParaRPr lang="en-US" sz="1400" dirty="0"/>
          </a:p>
        </p:txBody>
      </p:sp>
      <p:cxnSp>
        <p:nvCxnSpPr>
          <p:cNvPr id="157" name="Straight Arrow Connector 156"/>
          <p:cNvCxnSpPr/>
          <p:nvPr/>
        </p:nvCxnSpPr>
        <p:spPr>
          <a:xfrm>
            <a:off x="1648076" y="401771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1828800" y="401771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 rot="5400000">
            <a:off x="1365212" y="4256643"/>
            <a:ext cx="13580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Ordering Service </a:t>
            </a:r>
            <a:b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(OSN)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>
            <a:off x="2438400" y="536902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438400" y="517852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939478" y="5094452"/>
            <a:ext cx="868874" cy="371061"/>
            <a:chOff x="1096209" y="647700"/>
            <a:chExt cx="668365" cy="371061"/>
          </a:xfrm>
        </p:grpSpPr>
        <p:sp>
          <p:nvSpPr>
            <p:cNvPr id="165" name="Rectangle 164"/>
            <p:cNvSpPr/>
            <p:nvPr/>
          </p:nvSpPr>
          <p:spPr>
            <a:xfrm>
              <a:off x="1096209" y="647700"/>
              <a:ext cx="668365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1109151" y="694731"/>
              <a:ext cx="64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Invocation</a:t>
              </a:r>
            </a:p>
          </p:txBody>
        </p:sp>
      </p:grpSp>
      <p:cxnSp>
        <p:nvCxnSpPr>
          <p:cNvPr id="167" name="Straight Connector 166"/>
          <p:cNvCxnSpPr/>
          <p:nvPr/>
        </p:nvCxnSpPr>
        <p:spPr>
          <a:xfrm>
            <a:off x="4864925" y="5178525"/>
            <a:ext cx="2133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4850700" y="5369025"/>
            <a:ext cx="46386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6998525" y="3379538"/>
            <a:ext cx="0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V="1">
            <a:off x="9472550" y="3396238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2357369" y="4855913"/>
            <a:ext cx="15865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Consensus Achieved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4953000" y="4868325"/>
            <a:ext cx="19680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Committing to Blockchain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5562600" y="2417513"/>
            <a:ext cx="2514600" cy="1524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8420100" y="2417513"/>
            <a:ext cx="2400300" cy="1524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FB7A740-BD2B-47F4-8F9D-CFA2DAF8061D}"/>
              </a:ext>
            </a:extLst>
          </p:cNvPr>
          <p:cNvSpPr/>
          <p:nvPr/>
        </p:nvSpPr>
        <p:spPr>
          <a:xfrm>
            <a:off x="1369991" y="1211300"/>
            <a:ext cx="9679010" cy="478761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4DFF8D-B4B8-4C68-B4A0-BDADFF9A7671}"/>
              </a:ext>
            </a:extLst>
          </p:cNvPr>
          <p:cNvSpPr/>
          <p:nvPr/>
        </p:nvSpPr>
        <p:spPr>
          <a:xfrm>
            <a:off x="1447800" y="9944488"/>
            <a:ext cx="914400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AFFB9ED8-757F-42BE-A557-22CD058F0A88}"/>
              </a:ext>
            </a:extLst>
          </p:cNvPr>
          <p:cNvGrpSpPr/>
          <p:nvPr/>
        </p:nvGrpSpPr>
        <p:grpSpPr>
          <a:xfrm>
            <a:off x="1684020" y="6681738"/>
            <a:ext cx="1188720" cy="688777"/>
            <a:chOff x="914400" y="647700"/>
            <a:chExt cx="914400" cy="68877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4D2B7B5-6874-462B-9EA0-2086C0BD1950}"/>
                </a:ext>
              </a:extLst>
            </p:cNvPr>
            <p:cNvSpPr/>
            <p:nvPr/>
          </p:nvSpPr>
          <p:spPr>
            <a:xfrm>
              <a:off x="914400" y="647700"/>
              <a:ext cx="914400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C9A6CB77-9FAB-4290-87C4-ACF9DFC88226}"/>
                </a:ext>
              </a:extLst>
            </p:cNvPr>
            <p:cNvSpPr txBox="1"/>
            <p:nvPr/>
          </p:nvSpPr>
          <p:spPr>
            <a:xfrm>
              <a:off x="1037652" y="1028700"/>
              <a:ext cx="6673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(Node JS)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14A7BAC-3716-4BCF-99B5-18E3F87884E5}"/>
                </a:ext>
              </a:extLst>
            </p:cNvPr>
            <p:cNvSpPr txBox="1"/>
            <p:nvPr/>
          </p:nvSpPr>
          <p:spPr>
            <a:xfrm>
              <a:off x="1088318" y="647700"/>
              <a:ext cx="425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SDK</a:t>
              </a:r>
            </a:p>
          </p:txBody>
        </p: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CFD990FA-BDC3-4F50-B506-C133C5E6E0A1}"/>
              </a:ext>
            </a:extLst>
          </p:cNvPr>
          <p:cNvSpPr txBox="1"/>
          <p:nvPr/>
        </p:nvSpPr>
        <p:spPr>
          <a:xfrm>
            <a:off x="212097" y="6604659"/>
            <a:ext cx="663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Client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2D12962-9359-4719-88FD-926475022900}"/>
              </a:ext>
            </a:extLst>
          </p:cNvPr>
          <p:cNvCxnSpPr>
            <a:cxnSpLocks/>
          </p:cNvCxnSpPr>
          <p:nvPr/>
        </p:nvCxnSpPr>
        <p:spPr>
          <a:xfrm>
            <a:off x="868100" y="6833259"/>
            <a:ext cx="7411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0C026EC-F2A9-42DB-B284-666894C68E5D}"/>
              </a:ext>
            </a:extLst>
          </p:cNvPr>
          <p:cNvCxnSpPr/>
          <p:nvPr/>
        </p:nvCxnSpPr>
        <p:spPr>
          <a:xfrm>
            <a:off x="2947493" y="6796600"/>
            <a:ext cx="396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42CC515-CD5D-4D1D-9F35-536FE826A5CB}"/>
              </a:ext>
            </a:extLst>
          </p:cNvPr>
          <p:cNvCxnSpPr/>
          <p:nvPr/>
        </p:nvCxnSpPr>
        <p:spPr>
          <a:xfrm>
            <a:off x="2947493" y="6943213"/>
            <a:ext cx="3962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E12C3F0-0D81-4915-89E4-35E9DD5FC697}"/>
              </a:ext>
            </a:extLst>
          </p:cNvPr>
          <p:cNvGrpSpPr/>
          <p:nvPr/>
        </p:nvGrpSpPr>
        <p:grpSpPr>
          <a:xfrm>
            <a:off x="3429002" y="6681738"/>
            <a:ext cx="1981199" cy="371061"/>
            <a:chOff x="914400" y="647700"/>
            <a:chExt cx="1524000" cy="371061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51C9F1-3620-4608-91AB-8DAB3C483E87}"/>
                </a:ext>
              </a:extLst>
            </p:cNvPr>
            <p:cNvSpPr/>
            <p:nvPr/>
          </p:nvSpPr>
          <p:spPr>
            <a:xfrm>
              <a:off x="914400" y="647700"/>
              <a:ext cx="1524000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4C1869E-5AFD-486F-ADA1-BB3A91959151}"/>
                </a:ext>
              </a:extLst>
            </p:cNvPr>
            <p:cNvSpPr txBox="1"/>
            <p:nvPr/>
          </p:nvSpPr>
          <p:spPr>
            <a:xfrm>
              <a:off x="926123" y="692152"/>
              <a:ext cx="13295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 Work-Experience Letter</a:t>
              </a:r>
            </a:p>
          </p:txBody>
        </p:sp>
      </p:grp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720ABE8-C79D-4F9D-89A2-47E50375C395}"/>
              </a:ext>
            </a:extLst>
          </p:cNvPr>
          <p:cNvSpPr/>
          <p:nvPr/>
        </p:nvSpPr>
        <p:spPr>
          <a:xfrm>
            <a:off x="-39872" y="6907971"/>
            <a:ext cx="1271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(</a:t>
            </a:r>
            <a:r>
              <a:rPr lang="en-US" sz="1400" dirty="0" err="1"/>
              <a:t>Eg.</a:t>
            </a:r>
            <a:r>
              <a:rPr lang="en-US" sz="1400" dirty="0"/>
              <a:t> Employee)</a:t>
            </a:r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A94802F-3F75-424B-AB45-3EED57A3AC8D}"/>
              </a:ext>
            </a:extLst>
          </p:cNvPr>
          <p:cNvGrpSpPr/>
          <p:nvPr/>
        </p:nvGrpSpPr>
        <p:grpSpPr>
          <a:xfrm>
            <a:off x="6305724" y="7528868"/>
            <a:ext cx="1445097" cy="520919"/>
            <a:chOff x="914401" y="647700"/>
            <a:chExt cx="989772" cy="390795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EE383AA-5CC5-43ED-8D28-BF2AB4AB544F}"/>
                </a:ext>
              </a:extLst>
            </p:cNvPr>
            <p:cNvSpPr/>
            <p:nvPr/>
          </p:nvSpPr>
          <p:spPr>
            <a:xfrm>
              <a:off x="914401" y="647700"/>
              <a:ext cx="989772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5E7F516-D6FE-40E2-B0F9-7FFC22E57438}"/>
                </a:ext>
              </a:extLst>
            </p:cNvPr>
            <p:cNvSpPr txBox="1"/>
            <p:nvPr/>
          </p:nvSpPr>
          <p:spPr>
            <a:xfrm>
              <a:off x="926123" y="692152"/>
              <a:ext cx="953561" cy="346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Business Head/</a:t>
              </a:r>
              <a:br>
                <a:rPr lang="en-US" sz="1200" dirty="0"/>
              </a:br>
              <a:r>
                <a:rPr lang="en-US" sz="1200" dirty="0"/>
                <a:t>     Manager</a:t>
              </a:r>
            </a:p>
          </p:txBody>
        </p:sp>
      </p:grp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66DC3E8-677F-4C0F-9334-B5FE5B4F6CE3}"/>
              </a:ext>
            </a:extLst>
          </p:cNvPr>
          <p:cNvSpPr/>
          <p:nvPr/>
        </p:nvSpPr>
        <p:spPr>
          <a:xfrm>
            <a:off x="6440349" y="7294314"/>
            <a:ext cx="10631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Endorsing Peer 1</a:t>
            </a:r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E2D446-1843-4B17-B17D-8FEC133D01C8}"/>
              </a:ext>
            </a:extLst>
          </p:cNvPr>
          <p:cNvGrpSpPr/>
          <p:nvPr/>
        </p:nvGrpSpPr>
        <p:grpSpPr>
          <a:xfrm>
            <a:off x="8502426" y="7528866"/>
            <a:ext cx="1936974" cy="623935"/>
            <a:chOff x="811115" y="647700"/>
            <a:chExt cx="1272978" cy="413078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D209353-949E-481C-BE66-3705BD943922}"/>
                </a:ext>
              </a:extLst>
            </p:cNvPr>
            <p:cNvSpPr/>
            <p:nvPr/>
          </p:nvSpPr>
          <p:spPr>
            <a:xfrm>
              <a:off x="914401" y="647700"/>
              <a:ext cx="989772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11E55F9-47FF-4956-A085-2DF8F851147D}"/>
                </a:ext>
              </a:extLst>
            </p:cNvPr>
            <p:cNvSpPr txBox="1"/>
            <p:nvPr/>
          </p:nvSpPr>
          <p:spPr>
            <a:xfrm>
              <a:off x="811115" y="692152"/>
              <a:ext cx="1272978" cy="368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Human Resources</a:t>
              </a:r>
              <a:br>
                <a:rPr lang="en-US" sz="1200" dirty="0"/>
              </a:br>
              <a:r>
                <a:rPr lang="en-US" sz="1200" dirty="0"/>
                <a:t>Department</a:t>
              </a:r>
            </a:p>
          </p:txBody>
        </p:sp>
      </p:grp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EAF69B4-915E-45EB-95D0-D9BDAAA57ACE}"/>
              </a:ext>
            </a:extLst>
          </p:cNvPr>
          <p:cNvSpPr/>
          <p:nvPr/>
        </p:nvSpPr>
        <p:spPr>
          <a:xfrm>
            <a:off x="8841320" y="7294314"/>
            <a:ext cx="10631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/>
              <a:t>Endorsing Peer 2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4811588-DECD-4C3A-832C-B89C7CFBAD2E}"/>
              </a:ext>
            </a:extLst>
          </p:cNvPr>
          <p:cNvCxnSpPr/>
          <p:nvPr/>
        </p:nvCxnSpPr>
        <p:spPr>
          <a:xfrm>
            <a:off x="5486401" y="6878588"/>
            <a:ext cx="419099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9428DAD-AF27-41D2-9387-0ACFB85A4A39}"/>
              </a:ext>
            </a:extLst>
          </p:cNvPr>
          <p:cNvCxnSpPr/>
          <p:nvPr/>
        </p:nvCxnSpPr>
        <p:spPr>
          <a:xfrm>
            <a:off x="6672325" y="687521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AFB91E6-EDE7-45FD-BC3E-E62B0266725B}"/>
              </a:ext>
            </a:extLst>
          </p:cNvPr>
          <p:cNvCxnSpPr/>
          <p:nvPr/>
        </p:nvCxnSpPr>
        <p:spPr>
          <a:xfrm>
            <a:off x="6672325" y="687521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52E47B2-A586-49CB-96A1-49840769116C}"/>
              </a:ext>
            </a:extLst>
          </p:cNvPr>
          <p:cNvCxnSpPr/>
          <p:nvPr/>
        </p:nvCxnSpPr>
        <p:spPr>
          <a:xfrm>
            <a:off x="9677400" y="6889563"/>
            <a:ext cx="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A004969-FAA4-43F2-9F58-37AEEBA854B4}"/>
              </a:ext>
            </a:extLst>
          </p:cNvPr>
          <p:cNvSpPr/>
          <p:nvPr/>
        </p:nvSpPr>
        <p:spPr>
          <a:xfrm>
            <a:off x="6126476" y="6575503"/>
            <a:ext cx="162435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Transaction Proposal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4AD1B07-3AC6-412E-BCBB-1DA794A1D2DE}"/>
              </a:ext>
            </a:extLst>
          </p:cNvPr>
          <p:cNvSpPr/>
          <p:nvPr/>
        </p:nvSpPr>
        <p:spPr>
          <a:xfrm>
            <a:off x="5704366" y="7522913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B4B5B41-D8B0-4146-B9AF-74325353B618}"/>
              </a:ext>
            </a:extLst>
          </p:cNvPr>
          <p:cNvSpPr txBox="1"/>
          <p:nvPr/>
        </p:nvSpPr>
        <p:spPr>
          <a:xfrm>
            <a:off x="5725633" y="7563118"/>
            <a:ext cx="370367" cy="276999"/>
          </a:xfrm>
          <a:custGeom>
            <a:avLst/>
            <a:gdLst>
              <a:gd name="connsiteX0" fmla="*/ 0 w 457200"/>
              <a:gd name="connsiteY0" fmla="*/ 0 h 307777"/>
              <a:gd name="connsiteX1" fmla="*/ 457200 w 457200"/>
              <a:gd name="connsiteY1" fmla="*/ 0 h 307777"/>
              <a:gd name="connsiteX2" fmla="*/ 457200 w 457200"/>
              <a:gd name="connsiteY2" fmla="*/ 307777 h 307777"/>
              <a:gd name="connsiteX3" fmla="*/ 0 w 457200"/>
              <a:gd name="connsiteY3" fmla="*/ 307777 h 307777"/>
              <a:gd name="connsiteX4" fmla="*/ 0 w 4572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307777">
                <a:moveTo>
                  <a:pt x="0" y="0"/>
                </a:moveTo>
                <a:lnTo>
                  <a:pt x="457200" y="0"/>
                </a:lnTo>
                <a:lnTo>
                  <a:pt x="45720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</a:t>
            </a:r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4289C41-45D0-4176-AC0F-B2AA721953CD}"/>
              </a:ext>
            </a:extLst>
          </p:cNvPr>
          <p:cNvGrpSpPr/>
          <p:nvPr/>
        </p:nvGrpSpPr>
        <p:grpSpPr>
          <a:xfrm>
            <a:off x="6203778" y="8194163"/>
            <a:ext cx="598967" cy="524540"/>
            <a:chOff x="5715000" y="2400300"/>
            <a:chExt cx="598967" cy="52454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F89391B8-E7C7-4D94-9231-649DC0DED0DF}"/>
                </a:ext>
              </a:extLst>
            </p:cNvPr>
            <p:cNvSpPr/>
            <p:nvPr/>
          </p:nvSpPr>
          <p:spPr>
            <a:xfrm>
              <a:off x="5746898" y="24003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895FA5EF-2242-4606-9F68-3FF3AF1D0B75}"/>
                </a:ext>
              </a:extLst>
            </p:cNvPr>
            <p:cNvSpPr txBox="1"/>
            <p:nvPr/>
          </p:nvSpPr>
          <p:spPr>
            <a:xfrm>
              <a:off x="5715000" y="2436410"/>
              <a:ext cx="598967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CouchDB</a:t>
              </a:r>
            </a:p>
          </p:txBody>
        </p:sp>
      </p:grpSp>
      <p:sp>
        <p:nvSpPr>
          <p:cNvPr id="268" name="Oval 267">
            <a:extLst>
              <a:ext uri="{FF2B5EF4-FFF2-40B4-BE49-F238E27FC236}">
                <a16:creationId xmlns:a16="http://schemas.microsoft.com/office/drawing/2014/main" id="{DA07F324-192C-48B8-8DCA-7B424363E8CB}"/>
              </a:ext>
            </a:extLst>
          </p:cNvPr>
          <p:cNvSpPr/>
          <p:nvPr/>
        </p:nvSpPr>
        <p:spPr>
          <a:xfrm>
            <a:off x="10276366" y="7522913"/>
            <a:ext cx="381000" cy="381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EC54A2C-6B32-4157-BC0A-DF73B284D831}"/>
              </a:ext>
            </a:extLst>
          </p:cNvPr>
          <p:cNvSpPr txBox="1"/>
          <p:nvPr/>
        </p:nvSpPr>
        <p:spPr>
          <a:xfrm>
            <a:off x="10297633" y="7563118"/>
            <a:ext cx="370367" cy="276999"/>
          </a:xfrm>
          <a:custGeom>
            <a:avLst/>
            <a:gdLst>
              <a:gd name="connsiteX0" fmla="*/ 0 w 457200"/>
              <a:gd name="connsiteY0" fmla="*/ 0 h 307777"/>
              <a:gd name="connsiteX1" fmla="*/ 457200 w 457200"/>
              <a:gd name="connsiteY1" fmla="*/ 0 h 307777"/>
              <a:gd name="connsiteX2" fmla="*/ 457200 w 457200"/>
              <a:gd name="connsiteY2" fmla="*/ 307777 h 307777"/>
              <a:gd name="connsiteX3" fmla="*/ 0 w 457200"/>
              <a:gd name="connsiteY3" fmla="*/ 307777 h 307777"/>
              <a:gd name="connsiteX4" fmla="*/ 0 w 457200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307777">
                <a:moveTo>
                  <a:pt x="0" y="0"/>
                </a:moveTo>
                <a:lnTo>
                  <a:pt x="457200" y="0"/>
                </a:lnTo>
                <a:lnTo>
                  <a:pt x="457200" y="307777"/>
                </a:ln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</a:t>
            </a: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5A4E20BF-9DD7-445E-BBB6-2CFE91B0BC4F}"/>
              </a:ext>
            </a:extLst>
          </p:cNvPr>
          <p:cNvGrpSpPr/>
          <p:nvPr/>
        </p:nvGrpSpPr>
        <p:grpSpPr>
          <a:xfrm>
            <a:off x="7120345" y="8194163"/>
            <a:ext cx="552105" cy="524540"/>
            <a:chOff x="6631567" y="2523600"/>
            <a:chExt cx="552105" cy="524540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C1AF6683-CDBB-4378-867B-6AAA76CC7212}"/>
                </a:ext>
              </a:extLst>
            </p:cNvPr>
            <p:cNvSpPr/>
            <p:nvPr/>
          </p:nvSpPr>
          <p:spPr>
            <a:xfrm>
              <a:off x="6645349" y="25236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630C9F28-799E-4B98-8EF7-A74B121225F4}"/>
                </a:ext>
              </a:extLst>
            </p:cNvPr>
            <p:cNvSpPr txBox="1"/>
            <p:nvPr/>
          </p:nvSpPr>
          <p:spPr>
            <a:xfrm>
              <a:off x="6631567" y="2555038"/>
              <a:ext cx="552105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Chain Code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FA172F83-FFF5-4FEC-94CC-6BB0861918C7}"/>
              </a:ext>
            </a:extLst>
          </p:cNvPr>
          <p:cNvGrpSpPr/>
          <p:nvPr/>
        </p:nvGrpSpPr>
        <p:grpSpPr>
          <a:xfrm>
            <a:off x="8646225" y="8194163"/>
            <a:ext cx="598967" cy="524540"/>
            <a:chOff x="5715000" y="2400300"/>
            <a:chExt cx="598967" cy="524540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A2A2E647-27DB-4B84-85B2-4584021C8579}"/>
                </a:ext>
              </a:extLst>
            </p:cNvPr>
            <p:cNvSpPr/>
            <p:nvPr/>
          </p:nvSpPr>
          <p:spPr>
            <a:xfrm>
              <a:off x="5746898" y="24003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6EA73D2-17C8-4C0C-B0A5-94FFCEBB29A1}"/>
                </a:ext>
              </a:extLst>
            </p:cNvPr>
            <p:cNvSpPr txBox="1"/>
            <p:nvPr/>
          </p:nvSpPr>
          <p:spPr>
            <a:xfrm>
              <a:off x="5715000" y="2436410"/>
              <a:ext cx="598967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CouchDB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020DB6D-0103-492A-AF8F-B229C87FC4D1}"/>
              </a:ext>
            </a:extLst>
          </p:cNvPr>
          <p:cNvGrpSpPr/>
          <p:nvPr/>
        </p:nvGrpSpPr>
        <p:grpSpPr>
          <a:xfrm>
            <a:off x="9562792" y="8194163"/>
            <a:ext cx="552105" cy="524540"/>
            <a:chOff x="6631567" y="2523600"/>
            <a:chExt cx="552105" cy="524540"/>
          </a:xfrm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A591403-F3C2-4D81-89BF-35283B3F9963}"/>
                </a:ext>
              </a:extLst>
            </p:cNvPr>
            <p:cNvSpPr/>
            <p:nvPr/>
          </p:nvSpPr>
          <p:spPr>
            <a:xfrm>
              <a:off x="6645349" y="2523600"/>
              <a:ext cx="524540" cy="52454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D6328C69-04C1-46D5-8BDE-C27879E8391B}"/>
                </a:ext>
              </a:extLst>
            </p:cNvPr>
            <p:cNvSpPr txBox="1"/>
            <p:nvPr/>
          </p:nvSpPr>
          <p:spPr>
            <a:xfrm>
              <a:off x="6631567" y="2555038"/>
              <a:ext cx="552105" cy="461665"/>
            </a:xfrm>
            <a:custGeom>
              <a:avLst/>
              <a:gdLst>
                <a:gd name="connsiteX0" fmla="*/ 0 w 457200"/>
                <a:gd name="connsiteY0" fmla="*/ 0 h 307777"/>
                <a:gd name="connsiteX1" fmla="*/ 457200 w 457200"/>
                <a:gd name="connsiteY1" fmla="*/ 0 h 307777"/>
                <a:gd name="connsiteX2" fmla="*/ 457200 w 457200"/>
                <a:gd name="connsiteY2" fmla="*/ 307777 h 307777"/>
                <a:gd name="connsiteX3" fmla="*/ 0 w 457200"/>
                <a:gd name="connsiteY3" fmla="*/ 307777 h 307777"/>
                <a:gd name="connsiteX4" fmla="*/ 0 w 457200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307777">
                  <a:moveTo>
                    <a:pt x="0" y="0"/>
                  </a:moveTo>
                  <a:lnTo>
                    <a:pt x="457200" y="0"/>
                  </a:lnTo>
                  <a:lnTo>
                    <a:pt x="457200" y="307777"/>
                  </a:lnTo>
                  <a:lnTo>
                    <a:pt x="0" y="307777"/>
                  </a:lnTo>
                  <a:lnTo>
                    <a:pt x="0" y="0"/>
                  </a:lnTo>
                  <a:close/>
                </a:path>
              </a:pathLst>
            </a:cu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Chain Code</a:t>
              </a:r>
            </a:p>
          </p:txBody>
        </p:sp>
      </p:grp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A51AEF2-D9A1-40EB-AD05-F9A7F8B8CB11}"/>
              </a:ext>
            </a:extLst>
          </p:cNvPr>
          <p:cNvCxnSpPr/>
          <p:nvPr/>
        </p:nvCxnSpPr>
        <p:spPr>
          <a:xfrm flipH="1">
            <a:off x="5334000" y="9199313"/>
            <a:ext cx="396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5DB21B88-FBB1-4147-B08A-031A1B1E86E9}"/>
              </a:ext>
            </a:extLst>
          </p:cNvPr>
          <p:cNvGrpSpPr/>
          <p:nvPr/>
        </p:nvGrpSpPr>
        <p:grpSpPr>
          <a:xfrm>
            <a:off x="3505200" y="8966248"/>
            <a:ext cx="1752599" cy="461665"/>
            <a:chOff x="1090246" y="592721"/>
            <a:chExt cx="1348154" cy="46166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9B4B6D34-D04A-4CE4-A578-976D156125AE}"/>
                </a:ext>
              </a:extLst>
            </p:cNvPr>
            <p:cNvSpPr/>
            <p:nvPr/>
          </p:nvSpPr>
          <p:spPr>
            <a:xfrm>
              <a:off x="1090246" y="612076"/>
              <a:ext cx="1348154" cy="44231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13252B0-99A2-4038-8AF1-6CFD3742E766}"/>
                </a:ext>
              </a:extLst>
            </p:cNvPr>
            <p:cNvSpPr txBox="1"/>
            <p:nvPr/>
          </p:nvSpPr>
          <p:spPr>
            <a:xfrm>
              <a:off x="1128054" y="592721"/>
              <a:ext cx="12996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Endorsement Response </a:t>
              </a:r>
              <a:br>
                <a:rPr lang="en-US" sz="1200" dirty="0"/>
              </a:br>
              <a:r>
                <a:rPr lang="en-US" sz="1200" dirty="0"/>
                <a:t>with Signature </a:t>
              </a:r>
            </a:p>
          </p:txBody>
        </p:sp>
      </p:grp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868722CD-D4A7-43E9-A434-68FF7CD19703}"/>
              </a:ext>
            </a:extLst>
          </p:cNvPr>
          <p:cNvCxnSpPr/>
          <p:nvPr/>
        </p:nvCxnSpPr>
        <p:spPr>
          <a:xfrm flipH="1">
            <a:off x="2438400" y="9123113"/>
            <a:ext cx="9525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BCEDA826-5476-4C1B-B2BE-89AE787A09CF}"/>
              </a:ext>
            </a:extLst>
          </p:cNvPr>
          <p:cNvCxnSpPr/>
          <p:nvPr/>
        </p:nvCxnSpPr>
        <p:spPr>
          <a:xfrm flipH="1">
            <a:off x="2286000" y="9275513"/>
            <a:ext cx="11049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EDFCFE09-3F4F-41BC-8671-81EA12049AF6}"/>
              </a:ext>
            </a:extLst>
          </p:cNvPr>
          <p:cNvCxnSpPr/>
          <p:nvPr/>
        </p:nvCxnSpPr>
        <p:spPr>
          <a:xfrm flipV="1">
            <a:off x="2286000" y="7675313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DD78EE9-EE89-4419-9D2E-4891220E75D6}"/>
              </a:ext>
            </a:extLst>
          </p:cNvPr>
          <p:cNvCxnSpPr/>
          <p:nvPr/>
        </p:nvCxnSpPr>
        <p:spPr>
          <a:xfrm flipV="1">
            <a:off x="2438400" y="7675313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714557B-3298-468D-8BCE-47BB73F5B532}"/>
              </a:ext>
            </a:extLst>
          </p:cNvPr>
          <p:cNvCxnSpPr/>
          <p:nvPr/>
        </p:nvCxnSpPr>
        <p:spPr>
          <a:xfrm>
            <a:off x="6846125" y="8284913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D6A096B-EE58-494F-8927-F0455CF8ADF4}"/>
              </a:ext>
            </a:extLst>
          </p:cNvPr>
          <p:cNvCxnSpPr/>
          <p:nvPr/>
        </p:nvCxnSpPr>
        <p:spPr>
          <a:xfrm>
            <a:off x="9296400" y="8284913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3E75D84-8ABA-4251-986A-1E708F77959D}"/>
              </a:ext>
            </a:extLst>
          </p:cNvPr>
          <p:cNvGrpSpPr/>
          <p:nvPr/>
        </p:nvGrpSpPr>
        <p:grpSpPr>
          <a:xfrm>
            <a:off x="1490990" y="7779121"/>
            <a:ext cx="523220" cy="1115392"/>
            <a:chOff x="1492479" y="3385654"/>
            <a:chExt cx="523220" cy="1115392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CD2B899D-46AC-4EE4-BA6E-97931BADD87F}"/>
                </a:ext>
              </a:extLst>
            </p:cNvPr>
            <p:cNvSpPr/>
            <p:nvPr/>
          </p:nvSpPr>
          <p:spPr>
            <a:xfrm>
              <a:off x="1525488" y="3385654"/>
              <a:ext cx="457200" cy="1115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6B76A2C-6C39-469F-A81B-FC01A1D0EECF}"/>
                </a:ext>
              </a:extLst>
            </p:cNvPr>
            <p:cNvSpPr txBox="1"/>
            <p:nvPr/>
          </p:nvSpPr>
          <p:spPr>
            <a:xfrm rot="5400000">
              <a:off x="1280914" y="3681740"/>
              <a:ext cx="9463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Invocation</a:t>
              </a:r>
            </a:p>
            <a:p>
              <a:pPr algn="ctr"/>
              <a:r>
                <a:rPr lang="en-US" sz="1400" dirty="0"/>
                <a:t>Request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85D73A2-42BB-4571-8B17-06662DC91AA2}"/>
              </a:ext>
            </a:extLst>
          </p:cNvPr>
          <p:cNvCxnSpPr/>
          <p:nvPr/>
        </p:nvCxnSpPr>
        <p:spPr>
          <a:xfrm>
            <a:off x="1752600" y="7065713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D9D077C-5C7F-4E60-8D50-6B0DFDF3EF1A}"/>
              </a:ext>
            </a:extLst>
          </p:cNvPr>
          <p:cNvSpPr/>
          <p:nvPr/>
        </p:nvSpPr>
        <p:spPr>
          <a:xfrm>
            <a:off x="1523999" y="9944488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Orderer</a:t>
            </a:r>
            <a:endParaRPr lang="en-US" sz="1400" dirty="0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F326D4-03B1-4E4E-8847-FC028F9E28E2}"/>
              </a:ext>
            </a:extLst>
          </p:cNvPr>
          <p:cNvCxnSpPr/>
          <p:nvPr/>
        </p:nvCxnSpPr>
        <p:spPr>
          <a:xfrm>
            <a:off x="1648076" y="889451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B2A75E6-3A64-41DA-8CB9-B19DBA34CAB2}"/>
              </a:ext>
            </a:extLst>
          </p:cNvPr>
          <p:cNvCxnSpPr/>
          <p:nvPr/>
        </p:nvCxnSpPr>
        <p:spPr>
          <a:xfrm>
            <a:off x="1828800" y="8894513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ECB05D6-B9B8-4971-BD21-06A74864429E}"/>
              </a:ext>
            </a:extLst>
          </p:cNvPr>
          <p:cNvSpPr/>
          <p:nvPr/>
        </p:nvSpPr>
        <p:spPr>
          <a:xfrm rot="5400000">
            <a:off x="1365212" y="9133443"/>
            <a:ext cx="13580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Ordering Service </a:t>
            </a:r>
            <a:b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05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Node (OSN)</a:t>
            </a:r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4BB040CC-B7E1-467D-A971-04DFA9DB0943}"/>
              </a:ext>
            </a:extLst>
          </p:cNvPr>
          <p:cNvCxnSpPr/>
          <p:nvPr/>
        </p:nvCxnSpPr>
        <p:spPr>
          <a:xfrm>
            <a:off x="2438400" y="1024582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47587EE5-5293-4FFE-9324-5B3034BDB128}"/>
              </a:ext>
            </a:extLst>
          </p:cNvPr>
          <p:cNvCxnSpPr/>
          <p:nvPr/>
        </p:nvCxnSpPr>
        <p:spPr>
          <a:xfrm>
            <a:off x="2438400" y="10055325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6CB4AB7-D4A4-4250-9A1B-D9779CD5B5FD}"/>
              </a:ext>
            </a:extLst>
          </p:cNvPr>
          <p:cNvGrpSpPr/>
          <p:nvPr/>
        </p:nvGrpSpPr>
        <p:grpSpPr>
          <a:xfrm>
            <a:off x="3939478" y="9971252"/>
            <a:ext cx="868874" cy="371061"/>
            <a:chOff x="1096209" y="647700"/>
            <a:chExt cx="668365" cy="371061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CBAC5738-2026-49BF-88E0-290292BDF25F}"/>
                </a:ext>
              </a:extLst>
            </p:cNvPr>
            <p:cNvSpPr/>
            <p:nvPr/>
          </p:nvSpPr>
          <p:spPr>
            <a:xfrm>
              <a:off x="1096209" y="647700"/>
              <a:ext cx="668365" cy="37106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FF7A7EF-357D-455E-B144-C760FDAAB175}"/>
                </a:ext>
              </a:extLst>
            </p:cNvPr>
            <p:cNvSpPr txBox="1"/>
            <p:nvPr/>
          </p:nvSpPr>
          <p:spPr>
            <a:xfrm>
              <a:off x="1109151" y="694731"/>
              <a:ext cx="642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Invocation</a:t>
              </a:r>
            </a:p>
          </p:txBody>
        </p: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4CBFF40-47D6-4F80-A2D3-1614633ADEFD}"/>
              </a:ext>
            </a:extLst>
          </p:cNvPr>
          <p:cNvCxnSpPr/>
          <p:nvPr/>
        </p:nvCxnSpPr>
        <p:spPr>
          <a:xfrm>
            <a:off x="4864925" y="10055325"/>
            <a:ext cx="2133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3F83795-4AFD-4F1F-AE5A-7FED22DD5A4C}"/>
              </a:ext>
            </a:extLst>
          </p:cNvPr>
          <p:cNvCxnSpPr/>
          <p:nvPr/>
        </p:nvCxnSpPr>
        <p:spPr>
          <a:xfrm>
            <a:off x="4850700" y="10245825"/>
            <a:ext cx="463867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A99164D-5B73-4960-8D76-E4F06AFC178E}"/>
              </a:ext>
            </a:extLst>
          </p:cNvPr>
          <p:cNvCxnSpPr/>
          <p:nvPr/>
        </p:nvCxnSpPr>
        <p:spPr>
          <a:xfrm flipV="1">
            <a:off x="6998525" y="8256338"/>
            <a:ext cx="0" cy="1781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D2DDCA55-1197-4CBF-A32B-39A199835854}"/>
              </a:ext>
            </a:extLst>
          </p:cNvPr>
          <p:cNvCxnSpPr/>
          <p:nvPr/>
        </p:nvCxnSpPr>
        <p:spPr>
          <a:xfrm flipV="1">
            <a:off x="9472550" y="8273038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440CF4B-B208-413B-90BD-D7642DB57B68}"/>
              </a:ext>
            </a:extLst>
          </p:cNvPr>
          <p:cNvSpPr/>
          <p:nvPr/>
        </p:nvSpPr>
        <p:spPr>
          <a:xfrm>
            <a:off x="2357369" y="9732713"/>
            <a:ext cx="158652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Consensus Achieved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664C2D-EFBF-4965-97F0-0B09FBC16F3B}"/>
              </a:ext>
            </a:extLst>
          </p:cNvPr>
          <p:cNvSpPr/>
          <p:nvPr/>
        </p:nvSpPr>
        <p:spPr>
          <a:xfrm>
            <a:off x="4953000" y="9745125"/>
            <a:ext cx="1968039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300" b="1" dirty="0">
                <a:solidFill>
                  <a:srgbClr val="C00000"/>
                </a:solidFill>
              </a:rPr>
              <a:t>Committing to Blockchain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4FD3FF9-7129-4445-B358-3FA673BFC5F9}"/>
              </a:ext>
            </a:extLst>
          </p:cNvPr>
          <p:cNvSpPr/>
          <p:nvPr/>
        </p:nvSpPr>
        <p:spPr>
          <a:xfrm>
            <a:off x="5562600" y="7294313"/>
            <a:ext cx="2514600" cy="1524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28A1F215-BE60-4762-9EAF-113684D8DD3D}"/>
              </a:ext>
            </a:extLst>
          </p:cNvPr>
          <p:cNvSpPr/>
          <p:nvPr/>
        </p:nvSpPr>
        <p:spPr>
          <a:xfrm>
            <a:off x="8420100" y="7294313"/>
            <a:ext cx="2400300" cy="15240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29F66D7-662A-4FBD-8EF5-9E54444FB62C}"/>
              </a:ext>
            </a:extLst>
          </p:cNvPr>
          <p:cNvSpPr/>
          <p:nvPr/>
        </p:nvSpPr>
        <p:spPr>
          <a:xfrm>
            <a:off x="1369990" y="6151311"/>
            <a:ext cx="9679010" cy="4940007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75510B9-8042-480C-BBDA-7A7A68E87B74}"/>
              </a:ext>
            </a:extLst>
          </p:cNvPr>
          <p:cNvSpPr/>
          <p:nvPr/>
        </p:nvSpPr>
        <p:spPr>
          <a:xfrm>
            <a:off x="3765687" y="1332348"/>
            <a:ext cx="5160773" cy="3231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rgbClr val="00B050"/>
                </a:solidFill>
              </a:rPr>
              <a:t>Organization 1: Educational Certificate Issuing Authority (ECIA)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741D63D-B2EE-4539-9F36-F554BBA4327F}"/>
              </a:ext>
            </a:extLst>
          </p:cNvPr>
          <p:cNvSpPr/>
          <p:nvPr/>
        </p:nvSpPr>
        <p:spPr>
          <a:xfrm>
            <a:off x="5519026" y="6229368"/>
            <a:ext cx="2391745" cy="3231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rgbClr val="00B050"/>
                </a:solidFill>
              </a:rPr>
              <a:t>Organization 2: Employer(s)</a:t>
            </a:r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9ED2560-59FC-43FB-856A-12EDE797E342}"/>
              </a:ext>
            </a:extLst>
          </p:cNvPr>
          <p:cNvCxnSpPr>
            <a:cxnSpLocks/>
          </p:cNvCxnSpPr>
          <p:nvPr/>
        </p:nvCxnSpPr>
        <p:spPr>
          <a:xfrm>
            <a:off x="533400" y="2474933"/>
            <a:ext cx="0" cy="39160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C6A153A-CBF8-4B23-87D4-A058D099C553}"/>
              </a:ext>
            </a:extLst>
          </p:cNvPr>
          <p:cNvCxnSpPr>
            <a:cxnSpLocks/>
          </p:cNvCxnSpPr>
          <p:nvPr/>
        </p:nvCxnSpPr>
        <p:spPr>
          <a:xfrm>
            <a:off x="838200" y="2474933"/>
            <a:ext cx="0" cy="39160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6E57B48-4464-426D-BD38-4CFC77A63620}"/>
              </a:ext>
            </a:extLst>
          </p:cNvPr>
          <p:cNvCxnSpPr>
            <a:cxnSpLocks/>
          </p:cNvCxnSpPr>
          <p:nvPr/>
        </p:nvCxnSpPr>
        <p:spPr>
          <a:xfrm>
            <a:off x="304800" y="2474933"/>
            <a:ext cx="0" cy="39160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7" name="Subtitle 2">
            <a:extLst>
              <a:ext uri="{FF2B5EF4-FFF2-40B4-BE49-F238E27FC236}">
                <a16:creationId xmlns:a16="http://schemas.microsoft.com/office/drawing/2014/main" id="{4B8C57FB-9B1E-4EEF-8E97-185F71C8571A}"/>
              </a:ext>
            </a:extLst>
          </p:cNvPr>
          <p:cNvSpPr txBox="1">
            <a:spLocks/>
          </p:cNvSpPr>
          <p:nvPr/>
        </p:nvSpPr>
        <p:spPr>
          <a:xfrm>
            <a:off x="5052204" y="9456"/>
            <a:ext cx="2587737" cy="48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Tech Architecture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38088B21-04F9-4458-B2AF-E067660A9612}"/>
              </a:ext>
            </a:extLst>
          </p:cNvPr>
          <p:cNvSpPr/>
          <p:nvPr/>
        </p:nvSpPr>
        <p:spPr>
          <a:xfrm>
            <a:off x="76200" y="11286574"/>
            <a:ext cx="11734800" cy="143426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2C6E39-3BFF-4F31-BE0F-BAD94BCF24BF}"/>
              </a:ext>
            </a:extLst>
          </p:cNvPr>
          <p:cNvSpPr txBox="1">
            <a:spLocks/>
          </p:cNvSpPr>
          <p:nvPr/>
        </p:nvSpPr>
        <p:spPr>
          <a:xfrm>
            <a:off x="4800600" y="76200"/>
            <a:ext cx="2587737" cy="480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Product Demo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EDB04-6359-4269-9D65-29E1F224F427}"/>
              </a:ext>
            </a:extLst>
          </p:cNvPr>
          <p:cNvSpPr/>
          <p:nvPr/>
        </p:nvSpPr>
        <p:spPr>
          <a:xfrm>
            <a:off x="0" y="11125200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pic>
        <p:nvPicPr>
          <p:cNvPr id="3" name="SMALL_Final_Edubuk_Video_NIPP Blockchain Hackathon_Final_SMALL">
            <a:hlinkClick r:id="" action="ppaction://media"/>
            <a:extLst>
              <a:ext uri="{FF2B5EF4-FFF2-40B4-BE49-F238E27FC236}">
                <a16:creationId xmlns:a16="http://schemas.microsoft.com/office/drawing/2014/main" id="{1965D654-35A1-4607-AA99-78D6F00D65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71600" y="1447800"/>
            <a:ext cx="8657167" cy="487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A70257-62D3-4678-8584-C8F1A8EC078E}"/>
              </a:ext>
            </a:extLst>
          </p:cNvPr>
          <p:cNvSpPr/>
          <p:nvPr/>
        </p:nvSpPr>
        <p:spPr>
          <a:xfrm>
            <a:off x="1051983" y="7210501"/>
            <a:ext cx="9296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Please Click on the Video Above for a Product Demo!</a:t>
            </a:r>
          </a:p>
          <a:p>
            <a:pPr algn="ctr"/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6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2C6E39-3BFF-4F31-BE0F-BAD94BCF24BF}"/>
              </a:ext>
            </a:extLst>
          </p:cNvPr>
          <p:cNvSpPr txBox="1">
            <a:spLocks/>
          </p:cNvSpPr>
          <p:nvPr/>
        </p:nvSpPr>
        <p:spPr>
          <a:xfrm>
            <a:off x="4940753" y="-18757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EDB04-6359-4269-9D65-29E1F224F427}"/>
              </a:ext>
            </a:extLst>
          </p:cNvPr>
          <p:cNvSpPr/>
          <p:nvPr/>
        </p:nvSpPr>
        <p:spPr>
          <a:xfrm>
            <a:off x="0" y="11125200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FFDE7-09D9-4B97-AAA6-3B60D764D3B8}"/>
              </a:ext>
            </a:extLst>
          </p:cNvPr>
          <p:cNvSpPr txBox="1"/>
          <p:nvPr/>
        </p:nvSpPr>
        <p:spPr>
          <a:xfrm>
            <a:off x="167981" y="5079481"/>
            <a:ext cx="11475037" cy="2369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Competitive Advantage (USP):</a:t>
            </a:r>
          </a:p>
          <a:p>
            <a:endParaRPr lang="en-US" sz="1600" u="sng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Focus on </a:t>
            </a:r>
            <a:r>
              <a:rPr lang="en-US" sz="1600" dirty="0">
                <a:solidFill>
                  <a:srgbClr val="C00000"/>
                </a:solidFill>
              </a:rPr>
              <a:t>“Individualized Learning”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in–sync with Learner’s Intelligence Type, Interests &amp; Passion with the use of </a:t>
            </a:r>
            <a:r>
              <a:rPr lang="en-US" sz="1600" dirty="0">
                <a:solidFill>
                  <a:srgbClr val="C00000"/>
                </a:solidFill>
              </a:rPr>
              <a:t>“Customized Learning Plan”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to help in acquiring</a:t>
            </a:r>
            <a:r>
              <a:rPr lang="en-US" sz="1600" dirty="0">
                <a:solidFill>
                  <a:srgbClr val="C00000"/>
                </a:solidFill>
              </a:rPr>
              <a:t> “Only Relevant Skills”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using</a:t>
            </a:r>
            <a:r>
              <a:rPr lang="en-US" sz="1600" dirty="0">
                <a:solidFill>
                  <a:srgbClr val="C00000"/>
                </a:solidFill>
              </a:rPr>
              <a:t> “Online-Cum-Offline”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Learning Medium Options &amp; make him  </a:t>
            </a:r>
            <a:r>
              <a:rPr lang="en-US" sz="1600" dirty="0">
                <a:solidFill>
                  <a:srgbClr val="C00000"/>
                </a:solidFill>
              </a:rPr>
              <a:t>“Job-Ready”.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First of its kind </a:t>
            </a:r>
            <a:r>
              <a:rPr lang="en-IN" sz="1600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“Centralized, Verifiable and Trustworthy”</a:t>
            </a:r>
            <a:r>
              <a:rPr lang="en-IN" sz="1600" dirty="0">
                <a:solidFill>
                  <a:schemeClr val="accent3">
                    <a:lumMod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Platform which also provides</a:t>
            </a:r>
            <a:r>
              <a:rPr lang="en-US" sz="1600" dirty="0">
                <a:solidFill>
                  <a:srgbClr val="C00000"/>
                </a:solidFill>
              </a:rPr>
              <a:t> “Learning Anytime Anywhere” 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Opportunities with the relevant </a:t>
            </a:r>
            <a:r>
              <a:rPr lang="en-US" sz="1600" dirty="0">
                <a:solidFill>
                  <a:srgbClr val="C00000"/>
                </a:solidFill>
              </a:rPr>
              <a:t>use of A.I. M.L. &amp; Blockchain Technology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Focus on </a:t>
            </a:r>
            <a:r>
              <a:rPr lang="en-US" sz="1600" dirty="0">
                <a:solidFill>
                  <a:srgbClr val="C00000"/>
                </a:solidFill>
              </a:rPr>
              <a:t>Less Explored Unconventional Career Paths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like being a dancer, musician, singer, artist, sportsperson, actor etc.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61E4DE-9B9F-4402-BA42-E445881072DE}"/>
              </a:ext>
            </a:extLst>
          </p:cNvPr>
          <p:cNvSpPr/>
          <p:nvPr/>
        </p:nvSpPr>
        <p:spPr>
          <a:xfrm>
            <a:off x="810367" y="829178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Sept. 2017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F604D9-60D6-4335-ABCF-9FEEA4E99936}"/>
              </a:ext>
            </a:extLst>
          </p:cNvPr>
          <p:cNvCxnSpPr>
            <a:cxnSpLocks/>
          </p:cNvCxnSpPr>
          <p:nvPr/>
        </p:nvCxnSpPr>
        <p:spPr>
          <a:xfrm>
            <a:off x="1153244" y="9206180"/>
            <a:ext cx="982442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BE317E-BD06-48B9-943F-A047C60F82B3}"/>
              </a:ext>
            </a:extLst>
          </p:cNvPr>
          <p:cNvCxnSpPr>
            <a:cxnSpLocks/>
          </p:cNvCxnSpPr>
          <p:nvPr/>
        </p:nvCxnSpPr>
        <p:spPr>
          <a:xfrm flipV="1">
            <a:off x="1153244" y="8971717"/>
            <a:ext cx="0" cy="2344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81D6477-7623-417D-B371-5BA9D0991FDA}"/>
              </a:ext>
            </a:extLst>
          </p:cNvPr>
          <p:cNvSpPr txBox="1"/>
          <p:nvPr/>
        </p:nvSpPr>
        <p:spPr>
          <a:xfrm>
            <a:off x="304801" y="7852111"/>
            <a:ext cx="216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Inception &amp; Ideation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934CC6A-B877-48D4-A27E-6ED87C673670}"/>
              </a:ext>
            </a:extLst>
          </p:cNvPr>
          <p:cNvSpPr/>
          <p:nvPr/>
        </p:nvSpPr>
        <p:spPr>
          <a:xfrm>
            <a:off x="3134444" y="8298402"/>
            <a:ext cx="761987" cy="602978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Jan. 2018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8F7015-A8BD-413D-8DE5-867DEE56C23B}"/>
              </a:ext>
            </a:extLst>
          </p:cNvPr>
          <p:cNvCxnSpPr>
            <a:cxnSpLocks/>
          </p:cNvCxnSpPr>
          <p:nvPr/>
        </p:nvCxnSpPr>
        <p:spPr>
          <a:xfrm flipH="1" flipV="1">
            <a:off x="3515436" y="8954646"/>
            <a:ext cx="3" cy="2579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A653823-DFB1-4A57-8105-B2F6589202E8}"/>
              </a:ext>
            </a:extLst>
          </p:cNvPr>
          <p:cNvSpPr/>
          <p:nvPr/>
        </p:nvSpPr>
        <p:spPr>
          <a:xfrm>
            <a:off x="5534748" y="829178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April 2018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8BE03D-87D4-41EE-8B74-4C22197F2332}"/>
              </a:ext>
            </a:extLst>
          </p:cNvPr>
          <p:cNvCxnSpPr>
            <a:cxnSpLocks/>
          </p:cNvCxnSpPr>
          <p:nvPr/>
        </p:nvCxnSpPr>
        <p:spPr>
          <a:xfrm flipV="1">
            <a:off x="5951316" y="8954646"/>
            <a:ext cx="0" cy="2579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29D1F43-8D63-4BFB-A53B-69F380C61010}"/>
              </a:ext>
            </a:extLst>
          </p:cNvPr>
          <p:cNvSpPr/>
          <p:nvPr/>
        </p:nvSpPr>
        <p:spPr>
          <a:xfrm>
            <a:off x="7926242" y="829178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May 2018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A78D10-C680-4E1C-A1D4-9765C4E6EA0E}"/>
              </a:ext>
            </a:extLst>
          </p:cNvPr>
          <p:cNvCxnSpPr>
            <a:cxnSpLocks/>
          </p:cNvCxnSpPr>
          <p:nvPr/>
        </p:nvCxnSpPr>
        <p:spPr>
          <a:xfrm flipV="1">
            <a:off x="8307236" y="8954646"/>
            <a:ext cx="0" cy="2579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C7AB93-2C82-4E22-8541-52DEFB9B855A}"/>
              </a:ext>
            </a:extLst>
          </p:cNvPr>
          <p:cNvSpPr txBox="1"/>
          <p:nvPr/>
        </p:nvSpPr>
        <p:spPr>
          <a:xfrm>
            <a:off x="2498618" y="7829495"/>
            <a:ext cx="234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3000 in Smart Fifty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5070AC-7C9A-41FD-A918-867208636CF1}"/>
              </a:ext>
            </a:extLst>
          </p:cNvPr>
          <p:cNvSpPr/>
          <p:nvPr/>
        </p:nvSpPr>
        <p:spPr>
          <a:xfrm>
            <a:off x="1915257" y="951098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Dec. 2017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14FDA3-3E75-4089-9E65-47691B92A14C}"/>
              </a:ext>
            </a:extLst>
          </p:cNvPr>
          <p:cNvCxnSpPr>
            <a:cxnSpLocks/>
          </p:cNvCxnSpPr>
          <p:nvPr/>
        </p:nvCxnSpPr>
        <p:spPr>
          <a:xfrm>
            <a:off x="2296245" y="9206180"/>
            <a:ext cx="0" cy="304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EDC35B-A285-4755-AD4C-656E724CAF7A}"/>
              </a:ext>
            </a:extLst>
          </p:cNvPr>
          <p:cNvSpPr txBox="1"/>
          <p:nvPr/>
        </p:nvSpPr>
        <p:spPr>
          <a:xfrm>
            <a:off x="1136357" y="10116568"/>
            <a:ext cx="196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Test Development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(M.I.I.T. Screening)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7EE55D-36FD-429A-B771-A97E6CAD9531}"/>
              </a:ext>
            </a:extLst>
          </p:cNvPr>
          <p:cNvSpPr/>
          <p:nvPr/>
        </p:nvSpPr>
        <p:spPr>
          <a:xfrm>
            <a:off x="4278674" y="952500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April 2018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30F923-5B92-499B-AD01-0660F4B1C1A1}"/>
              </a:ext>
            </a:extLst>
          </p:cNvPr>
          <p:cNvCxnSpPr>
            <a:cxnSpLocks/>
          </p:cNvCxnSpPr>
          <p:nvPr/>
        </p:nvCxnSpPr>
        <p:spPr>
          <a:xfrm flipH="1">
            <a:off x="4657616" y="9206180"/>
            <a:ext cx="2" cy="304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1F40D6F-9EDF-4A63-98E8-405C9D4D427F}"/>
              </a:ext>
            </a:extLst>
          </p:cNvPr>
          <p:cNvSpPr txBox="1"/>
          <p:nvPr/>
        </p:nvSpPr>
        <p:spPr>
          <a:xfrm>
            <a:off x="4027914" y="1034918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775B527-28B6-4F21-81CE-5213EE4AE7F8}"/>
              </a:ext>
            </a:extLst>
          </p:cNvPr>
          <p:cNvSpPr/>
          <p:nvPr/>
        </p:nvSpPr>
        <p:spPr>
          <a:xfrm>
            <a:off x="6884194" y="9510980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April 2018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3043D3-D804-4702-B294-7B7410EA6241}"/>
              </a:ext>
            </a:extLst>
          </p:cNvPr>
          <p:cNvCxnSpPr>
            <a:cxnSpLocks/>
          </p:cNvCxnSpPr>
          <p:nvPr/>
        </p:nvCxnSpPr>
        <p:spPr>
          <a:xfrm>
            <a:off x="7265182" y="9206180"/>
            <a:ext cx="0" cy="304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DFF97C-F589-475F-8325-D8C336BCD966}"/>
              </a:ext>
            </a:extLst>
          </p:cNvPr>
          <p:cNvSpPr txBox="1"/>
          <p:nvPr/>
        </p:nvSpPr>
        <p:spPr>
          <a:xfrm>
            <a:off x="5863994" y="10245261"/>
            <a:ext cx="3131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Session on Future of Education 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         for 45 Participants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8E0D09-EF37-44EF-B754-E7E0894C318F}"/>
              </a:ext>
            </a:extLst>
          </p:cNvPr>
          <p:cNvSpPr txBox="1"/>
          <p:nvPr/>
        </p:nvSpPr>
        <p:spPr>
          <a:xfrm>
            <a:off x="3698668" y="10120580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10 in </a:t>
            </a:r>
            <a:r>
              <a:rPr lang="en-IN" dirty="0" err="1">
                <a:solidFill>
                  <a:srgbClr val="C00000"/>
                </a:solidFill>
              </a:rPr>
              <a:t>SRiX</a:t>
            </a:r>
            <a:r>
              <a:rPr lang="en-IN" dirty="0">
                <a:solidFill>
                  <a:srgbClr val="C00000"/>
                </a:solidFill>
              </a:rPr>
              <a:t>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02B186-4A18-4E3D-8E73-587DEB062050}"/>
              </a:ext>
            </a:extLst>
          </p:cNvPr>
          <p:cNvSpPr txBox="1"/>
          <p:nvPr/>
        </p:nvSpPr>
        <p:spPr>
          <a:xfrm>
            <a:off x="4841247" y="7754160"/>
            <a:ext cx="25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Top 7 in </a:t>
            </a:r>
            <a:r>
              <a:rPr lang="en-IN" dirty="0" err="1">
                <a:solidFill>
                  <a:srgbClr val="C00000"/>
                </a:solidFill>
              </a:rPr>
              <a:t>Catapooolt</a:t>
            </a:r>
            <a:r>
              <a:rPr lang="en-IN" dirty="0">
                <a:solidFill>
                  <a:srgbClr val="C00000"/>
                </a:solidFill>
              </a:rPr>
              <a:t> 2018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D70C37-0C41-4277-AD58-80D675374234}"/>
              </a:ext>
            </a:extLst>
          </p:cNvPr>
          <p:cNvSpPr txBox="1"/>
          <p:nvPr/>
        </p:nvSpPr>
        <p:spPr>
          <a:xfrm>
            <a:off x="7478122" y="7748194"/>
            <a:ext cx="19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Team of 28 Interns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3EC6C3-D5E0-4491-A692-E62012C09470}"/>
              </a:ext>
            </a:extLst>
          </p:cNvPr>
          <p:cNvCxnSpPr>
            <a:cxnSpLocks/>
          </p:cNvCxnSpPr>
          <p:nvPr/>
        </p:nvCxnSpPr>
        <p:spPr>
          <a:xfrm>
            <a:off x="7431837" y="12591249"/>
            <a:ext cx="8806" cy="29017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E32E04A-18BE-4B9D-B0BB-275CDC24036C}"/>
              </a:ext>
            </a:extLst>
          </p:cNvPr>
          <p:cNvSpPr/>
          <p:nvPr/>
        </p:nvSpPr>
        <p:spPr>
          <a:xfrm>
            <a:off x="10559470" y="8283603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July 2018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09E03E-AF62-4464-9147-1196EAE7734F}"/>
              </a:ext>
            </a:extLst>
          </p:cNvPr>
          <p:cNvCxnSpPr>
            <a:cxnSpLocks/>
          </p:cNvCxnSpPr>
          <p:nvPr/>
        </p:nvCxnSpPr>
        <p:spPr>
          <a:xfrm flipV="1">
            <a:off x="10940464" y="8946469"/>
            <a:ext cx="0" cy="25790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A7F20CC-18F3-4807-8127-98280BCC3280}"/>
              </a:ext>
            </a:extLst>
          </p:cNvPr>
          <p:cNvSpPr txBox="1"/>
          <p:nvPr/>
        </p:nvSpPr>
        <p:spPr>
          <a:xfrm>
            <a:off x="9839113" y="7563578"/>
            <a:ext cx="207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Data Sampling in 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>
                <a:solidFill>
                  <a:srgbClr val="C00000"/>
                </a:solidFill>
              </a:rPr>
              <a:t>10 Schools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322D188-E9D2-4A6E-A83B-9D04982D8A9D}"/>
              </a:ext>
            </a:extLst>
          </p:cNvPr>
          <p:cNvSpPr/>
          <p:nvPr/>
        </p:nvSpPr>
        <p:spPr>
          <a:xfrm>
            <a:off x="9590949" y="9579232"/>
            <a:ext cx="761987" cy="6096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B050"/>
                </a:solidFill>
              </a:rPr>
              <a:t>June 2018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0EB839-1427-4CFF-B80B-621444F3A5B9}"/>
              </a:ext>
            </a:extLst>
          </p:cNvPr>
          <p:cNvSpPr txBox="1"/>
          <p:nvPr/>
        </p:nvSpPr>
        <p:spPr>
          <a:xfrm>
            <a:off x="9111493" y="10227967"/>
            <a:ext cx="2209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Top 2 in </a:t>
            </a:r>
            <a:r>
              <a:rPr lang="en-IN" dirty="0" err="1">
                <a:solidFill>
                  <a:srgbClr val="C00000"/>
                </a:solidFill>
              </a:rPr>
              <a:t>Startup</a:t>
            </a:r>
            <a:r>
              <a:rPr lang="en-IN" dirty="0">
                <a:solidFill>
                  <a:srgbClr val="C00000"/>
                </a:solidFill>
              </a:rPr>
              <a:t> Grill, </a:t>
            </a:r>
            <a:br>
              <a:rPr lang="en-IN" dirty="0">
                <a:solidFill>
                  <a:srgbClr val="C00000"/>
                </a:solidFill>
              </a:rPr>
            </a:br>
            <a:r>
              <a:rPr lang="en-IN" dirty="0" err="1">
                <a:solidFill>
                  <a:srgbClr val="C00000"/>
                </a:solidFill>
              </a:rPr>
              <a:t>CloWork</a:t>
            </a:r>
            <a:r>
              <a:rPr lang="en-IN" dirty="0">
                <a:solidFill>
                  <a:srgbClr val="C00000"/>
                </a:solidFill>
              </a:rPr>
              <a:t>, Hyderabad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5432A-FF5A-486D-BAE1-3191B43D0586}"/>
              </a:ext>
            </a:extLst>
          </p:cNvPr>
          <p:cNvCxnSpPr>
            <a:cxnSpLocks/>
          </p:cNvCxnSpPr>
          <p:nvPr/>
        </p:nvCxnSpPr>
        <p:spPr>
          <a:xfrm>
            <a:off x="9917583" y="9212555"/>
            <a:ext cx="0" cy="304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04D089D5-786C-4747-A845-1E87B5ABE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558924"/>
              </p:ext>
            </p:extLst>
          </p:nvPr>
        </p:nvGraphicFramePr>
        <p:xfrm>
          <a:off x="2322521" y="737725"/>
          <a:ext cx="6503194" cy="43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2090FB7D-4B1A-4234-AD8C-DB21271E9967}"/>
              </a:ext>
            </a:extLst>
          </p:cNvPr>
          <p:cNvSpPr/>
          <p:nvPr/>
        </p:nvSpPr>
        <p:spPr>
          <a:xfrm>
            <a:off x="281153" y="7436747"/>
            <a:ext cx="2517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Milestones Achieved: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628025-7534-4E39-A93C-96BADCB60E5C}"/>
              </a:ext>
            </a:extLst>
          </p:cNvPr>
          <p:cNvSpPr/>
          <p:nvPr/>
        </p:nvSpPr>
        <p:spPr>
          <a:xfrm>
            <a:off x="304801" y="639300"/>
            <a:ext cx="39910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rgbClr val="C00000"/>
                </a:solidFill>
              </a:rPr>
              <a:t>Business Model (Revenue Streams):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B2C6E39-3BFF-4F31-BE0F-BAD94BCF24BF}"/>
              </a:ext>
            </a:extLst>
          </p:cNvPr>
          <p:cNvSpPr txBox="1">
            <a:spLocks/>
          </p:cNvSpPr>
          <p:nvPr/>
        </p:nvSpPr>
        <p:spPr>
          <a:xfrm>
            <a:off x="3314700" y="4648200"/>
            <a:ext cx="46863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rgbClr val="C00000"/>
                </a:solidFill>
              </a:rPr>
              <a:t>Thank You</a:t>
            </a:r>
            <a:endParaRPr lang="en-US" sz="80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EDB04-6359-4269-9D65-29E1F224F427}"/>
              </a:ext>
            </a:extLst>
          </p:cNvPr>
          <p:cNvSpPr/>
          <p:nvPr/>
        </p:nvSpPr>
        <p:spPr>
          <a:xfrm>
            <a:off x="0" y="11125200"/>
            <a:ext cx="11887200" cy="20718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5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8B12C-4BED-4507-B314-28DA516994C7}"/>
              </a:ext>
            </a:extLst>
          </p:cNvPr>
          <p:cNvSpPr/>
          <p:nvPr/>
        </p:nvSpPr>
        <p:spPr>
          <a:xfrm>
            <a:off x="990600" y="2359462"/>
            <a:ext cx="10210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C00000"/>
                </a:solidFill>
              </a:rPr>
              <a:t>If we can have Customized LinkedIn Profiles, Customized Facebook </a:t>
            </a:r>
            <a:br>
              <a:rPr lang="en-US" sz="2600" b="1" dirty="0">
                <a:solidFill>
                  <a:srgbClr val="C00000"/>
                </a:solidFill>
              </a:rPr>
            </a:br>
            <a:r>
              <a:rPr lang="en-US" sz="2600" b="1" dirty="0">
                <a:solidFill>
                  <a:srgbClr val="C00000"/>
                </a:solidFill>
              </a:rPr>
              <a:t>Pages, why cannot we create a Customized Learning Profile i.e.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EDUBUK</a:t>
            </a:r>
            <a:endParaRPr lang="en-US" sz="2600" b="1" dirty="0">
              <a:solidFill>
                <a:srgbClr val="C00000"/>
              </a:solidFill>
            </a:endParaRPr>
          </a:p>
          <a:p>
            <a:pPr algn="ctr"/>
            <a:endParaRPr lang="en-US" sz="2600" b="1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23C90-6E40-4149-BCB4-E3520B2C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20" y="6621780"/>
            <a:ext cx="348996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737</Words>
  <Application>Microsoft Office PowerPoint</Application>
  <PresentationFormat>Custom</PresentationFormat>
  <Paragraphs>151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Santosh</dc:creator>
  <cp:lastModifiedBy>Apoorva Bajaj</cp:lastModifiedBy>
  <cp:revision>164</cp:revision>
  <dcterms:created xsi:type="dcterms:W3CDTF">2018-07-27T10:26:36Z</dcterms:created>
  <dcterms:modified xsi:type="dcterms:W3CDTF">2018-07-31T18:26:44Z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3943513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