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95" r:id="rId3"/>
    <p:sldId id="297" r:id="rId4"/>
    <p:sldId id="298" r:id="rId5"/>
    <p:sldId id="299" r:id="rId6"/>
    <p:sldId id="296" r:id="rId7"/>
    <p:sldId id="308" r:id="rId8"/>
    <p:sldId id="306" r:id="rId9"/>
    <p:sldId id="307" r:id="rId10"/>
    <p:sldId id="300" r:id="rId11"/>
    <p:sldId id="30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38">
          <p15:clr>
            <a:srgbClr val="A4A3A4"/>
          </p15:clr>
        </p15:guide>
        <p15:guide id="3" pos="7242">
          <p15:clr>
            <a:srgbClr val="A4A3A4"/>
          </p15:clr>
        </p15:guide>
        <p15:guide id="4" pos="3940">
          <p15:clr>
            <a:srgbClr val="A4A3A4"/>
          </p15:clr>
        </p15:guide>
        <p15:guide id="5" orient="horz" pos="346">
          <p15:clr>
            <a:srgbClr val="A4A3A4"/>
          </p15:clr>
        </p15:guide>
        <p15:guide id="6" orient="horz" pos="397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3" roundtripDataSignature="AMtx7mgFaX/TjnifTsK9/xPuC25eJn5G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50C197-F1AA-4AC0-AB27-9B3A5FA2C2EF}">
  <a:tblStyle styleId="{9050C197-F1AA-4AC0-AB27-9B3A5FA2C2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6B7BBEA-4A7A-4794-BE20-FBD888CF6BF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42" y="108"/>
      </p:cViewPr>
      <p:guideLst>
        <p:guide orient="horz" pos="2160"/>
        <p:guide pos="438"/>
        <p:guide pos="7242"/>
        <p:guide pos="3940"/>
        <p:guide orient="horz" pos="346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5605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697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8654B1-4934-F845-A11C-3F4D743E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25-Nov-20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383832-9B95-4B4E-A985-0DA14451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A81614-8866-D441-84B4-2D3FB891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49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7808101" y="6788"/>
            <a:ext cx="4373880" cy="6858000"/>
          </a:xfrm>
          <a:prstGeom prst="rect">
            <a:avLst/>
          </a:prstGeom>
          <a:solidFill>
            <a:srgbClr val="C00000">
              <a:alpha val="7725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8052816" y="0"/>
            <a:ext cx="3904488" cy="3246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4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TRABAJO PARCIAL - QUORIDOR</a:t>
            </a:r>
            <a:endParaRPr sz="4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7973094" y="3414983"/>
            <a:ext cx="3984210" cy="282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5"/>
              <a:buNone/>
            </a:pPr>
            <a:r>
              <a:rPr lang="en-US" sz="2000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Integrantes</a:t>
            </a:r>
            <a:r>
              <a:rPr lang="en-US" sz="2000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2000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 algn="l">
              <a:lnSpc>
                <a:spcPct val="110000"/>
              </a:lnSpc>
              <a:buClr>
                <a:schemeClr val="lt1"/>
              </a:buClr>
              <a:buSzPts val="2035"/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Giancarlo Sinuiri </a:t>
            </a:r>
            <a:r>
              <a:rPr lang="es-PE" sz="2000" dirty="0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Mozombite</a:t>
            </a:r>
            <a:endParaRPr dirty="0"/>
          </a:p>
        </p:txBody>
      </p:sp>
      <p:sp>
        <p:nvSpPr>
          <p:cNvPr id="91" name="Google Shape;91;p1"/>
          <p:cNvSpPr/>
          <p:nvPr/>
        </p:nvSpPr>
        <p:spPr>
          <a:xfrm>
            <a:off x="766902" y="3938859"/>
            <a:ext cx="6096000" cy="91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Universidad Peruana de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Ciencias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Aplicadas</a:t>
            </a:r>
            <a:endParaRPr sz="2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Ingeniería</a:t>
            </a:r>
            <a:r>
              <a:rPr lang="en-US" sz="18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 Software</a:t>
            </a:r>
            <a:endParaRPr sz="2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7583" y="2061439"/>
            <a:ext cx="1632737" cy="163273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>
            <a:off x="7973226" y="3412929"/>
            <a:ext cx="4076344" cy="457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70636E9-0247-0941-A764-1DF9C0FE4AE9}"/>
              </a:ext>
            </a:extLst>
          </p:cNvPr>
          <p:cNvSpPr/>
          <p:nvPr/>
        </p:nvSpPr>
        <p:spPr>
          <a:xfrm>
            <a:off x="4357980" y="0"/>
            <a:ext cx="39180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4400" b="1" dirty="0" smtClean="0">
                <a:latin typeface="Zizou Slab"/>
                <a:ea typeface="Times New Roman" panose="02020603050405020304" pitchFamily="18" charset="0"/>
              </a:rPr>
              <a:t>Experimentos</a:t>
            </a:r>
            <a:endParaRPr lang="es-PE" sz="4400" b="1" dirty="0">
              <a:latin typeface="Zizou Slab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4254" y="1433494"/>
            <a:ext cx="1095172" cy="81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2352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161718"/>
                </a:solidFill>
                <a:effectLst/>
                <a:latin typeface="Solano Gothic MVB  Light"/>
                <a:ea typeface="Times New Roman" panose="02020603050405020304" pitchFamily="18" charset="0"/>
                <a:cs typeface="Times New Roman" panose="02020603050405020304" pitchFamily="18" charset="0"/>
              </a:rPr>
              <a:t>Pruebas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rgbClr val="161718"/>
              </a:solidFill>
              <a:effectLst/>
              <a:latin typeface="Solano Gothic MVB  Ligh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608992" y="46247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2352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rgbClr val="161718"/>
              </a:solidFill>
              <a:effectLst/>
              <a:latin typeface="Solano Gothic MVB  Ligh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722" y="2136164"/>
            <a:ext cx="23145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0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70636E9-0247-0941-A764-1DF9C0FE4AE9}"/>
              </a:ext>
            </a:extLst>
          </p:cNvPr>
          <p:cNvSpPr/>
          <p:nvPr/>
        </p:nvSpPr>
        <p:spPr>
          <a:xfrm>
            <a:off x="5360303" y="2583625"/>
            <a:ext cx="57619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4400" b="1" dirty="0" smtClean="0">
                <a:latin typeface="Zizou Slab"/>
                <a:ea typeface="Times New Roman" panose="02020603050405020304" pitchFamily="18" charset="0"/>
              </a:rPr>
              <a:t>Fin</a:t>
            </a:r>
            <a:endParaRPr lang="es-PE" sz="4400" b="1" dirty="0">
              <a:latin typeface="Zizou Slab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27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70636E9-0247-0941-A764-1DF9C0FE4AE9}"/>
              </a:ext>
            </a:extLst>
          </p:cNvPr>
          <p:cNvSpPr/>
          <p:nvPr/>
        </p:nvSpPr>
        <p:spPr>
          <a:xfrm>
            <a:off x="3223773" y="842748"/>
            <a:ext cx="60516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4400" b="1" dirty="0" smtClean="0">
                <a:latin typeface="Zizou Slab"/>
              </a:rPr>
              <a:t>Descripción del juego</a:t>
            </a:r>
            <a:endParaRPr lang="es-PE" sz="4400" b="1" dirty="0">
              <a:latin typeface="Zizou Slab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EF628E1-85E9-144D-84D7-83626F208B72}"/>
              </a:ext>
            </a:extLst>
          </p:cNvPr>
          <p:cNvSpPr/>
          <p:nvPr/>
        </p:nvSpPr>
        <p:spPr>
          <a:xfrm>
            <a:off x="1827495" y="2105952"/>
            <a:ext cx="45733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 err="1"/>
              <a:t>Quoridor</a:t>
            </a:r>
            <a:r>
              <a:rPr lang="es-PE" dirty="0"/>
              <a:t> es un juego donde el objetivo de cada participante es llegar hasta la base del rival, a cada turno se debe escoger entre colocar dificultades como muros o </a:t>
            </a:r>
            <a:r>
              <a:rPr lang="es-PE" dirty="0" smtClean="0"/>
              <a:t>avanza</a:t>
            </a:r>
            <a:r>
              <a:rPr lang="es-ES" dirty="0" smtClean="0"/>
              <a:t>.</a:t>
            </a:r>
          </a:p>
          <a:p>
            <a:endParaRPr lang="en-US" dirty="0"/>
          </a:p>
          <a:p>
            <a:r>
              <a:rPr lang="es-PE" dirty="0"/>
              <a:t>Para esto, el juego cuenta con</a:t>
            </a:r>
            <a:r>
              <a:rPr lang="es-PE" dirty="0" smtClean="0"/>
              <a:t>:</a:t>
            </a:r>
          </a:p>
          <a:p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dirty="0"/>
              <a:t>Un tablero de 9 × 9 recuadros.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4 fichas (una por jugador).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20 paredes (tablas que tapan dos casillas, se repartirán equitativamente entre el número de jugadores).</a:t>
            </a:r>
            <a:endParaRPr lang="en-US" dirty="0"/>
          </a:p>
        </p:txBody>
      </p:sp>
      <p:pic>
        <p:nvPicPr>
          <p:cNvPr id="1028" name="Picture 4" descr="Juego De Mesa Quoridor Original Nuevo Sellado Español - S/ 139,00 en  Mercado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969" y="2105952"/>
            <a:ext cx="3769214" cy="316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0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70636E9-0247-0941-A764-1DF9C0FE4AE9}"/>
              </a:ext>
            </a:extLst>
          </p:cNvPr>
          <p:cNvSpPr/>
          <p:nvPr/>
        </p:nvSpPr>
        <p:spPr>
          <a:xfrm>
            <a:off x="2537972" y="781202"/>
            <a:ext cx="57935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4400" b="1" dirty="0" smtClean="0">
                <a:latin typeface="Zizou Slab"/>
                <a:ea typeface="Times New Roman" panose="02020603050405020304" pitchFamily="18" charset="0"/>
              </a:rPr>
              <a:t>Espacio de búsqueda</a:t>
            </a:r>
            <a:endParaRPr lang="es-PE" sz="4400" b="1" dirty="0">
              <a:latin typeface="Zizou Slab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EF628E1-85E9-144D-84D7-83626F208B72}"/>
              </a:ext>
            </a:extLst>
          </p:cNvPr>
          <p:cNvSpPr/>
          <p:nvPr/>
        </p:nvSpPr>
        <p:spPr>
          <a:xfrm>
            <a:off x="1827495" y="2105952"/>
            <a:ext cx="45733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/>
              <a:t>Estado </a:t>
            </a:r>
            <a:r>
              <a:rPr lang="es-PE" b="1" dirty="0" smtClean="0"/>
              <a:t>inicial</a:t>
            </a:r>
          </a:p>
          <a:p>
            <a:endParaRPr lang="en-US" b="1" dirty="0"/>
          </a:p>
          <a:p>
            <a:pPr algn="just"/>
            <a:r>
              <a:rPr lang="es-PE" dirty="0"/>
              <a:t>Para esta primera entrega el estado inicial será de dos jugadores ubicadas en el centro lateral izquierdo y el otro a conveniencia, además, se colocará </a:t>
            </a:r>
            <a:r>
              <a:rPr lang="es-PE" dirty="0" smtClean="0"/>
              <a:t>15 </a:t>
            </a:r>
            <a:r>
              <a:rPr lang="es-PE" dirty="0"/>
              <a:t>barreras (se puede definir el número de barreras en el código) de forma aleatorio en el tablero; tal como se muestra en la Figura 2. El objetivo de cada jugador es llegar a la base lateral del rival.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906608" y="78120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906608" y="39911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Zizou Slab Light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es-E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906608" y="66962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Imagen 8"/>
          <p:cNvPicPr/>
          <p:nvPr/>
        </p:nvPicPr>
        <p:blipFill>
          <a:blip r:embed="rId3"/>
          <a:stretch>
            <a:fillRect/>
          </a:stretch>
        </p:blipFill>
        <p:spPr>
          <a:xfrm>
            <a:off x="8125946" y="2105952"/>
            <a:ext cx="26098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image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426" y="1613638"/>
            <a:ext cx="3807068" cy="348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Zizou Slab Light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Zizou Slab Light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EF628E1-85E9-144D-84D7-83626F208B72}"/>
              </a:ext>
            </a:extLst>
          </p:cNvPr>
          <p:cNvSpPr/>
          <p:nvPr/>
        </p:nvSpPr>
        <p:spPr>
          <a:xfrm>
            <a:off x="1188588" y="1396706"/>
            <a:ext cx="45733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smtClean="0"/>
              <a:t>Reglas</a:t>
            </a:r>
          </a:p>
          <a:p>
            <a:endParaRPr lang="en-US" b="1" dirty="0"/>
          </a:p>
          <a:p>
            <a:pPr algn="just"/>
            <a:r>
              <a:rPr lang="es-PE" dirty="0" smtClean="0"/>
              <a:t>Movimientos permitidos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5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EF628E1-85E9-144D-84D7-83626F208B72}"/>
              </a:ext>
            </a:extLst>
          </p:cNvPr>
          <p:cNvSpPr/>
          <p:nvPr/>
        </p:nvSpPr>
        <p:spPr>
          <a:xfrm>
            <a:off x="1036188" y="1244306"/>
            <a:ext cx="457330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smtClean="0"/>
              <a:t>Estado objetivo</a:t>
            </a:r>
          </a:p>
          <a:p>
            <a:endParaRPr lang="en-US" b="1" dirty="0"/>
          </a:p>
          <a:p>
            <a:pPr algn="just"/>
            <a:r>
              <a:rPr lang="es-PE" dirty="0"/>
              <a:t>Dado que en esta primera entrega se va a analizar el recorrido de un jugador usando algunos algoritmos, el objetivo será de 9 estados posibles (Figura 3); por ejemplo, en la figura 3 se muestra los objetivos del jugador lateral izquierdo.</a:t>
            </a:r>
            <a:endParaRPr lang="en-U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7781925" y="1758828"/>
            <a:ext cx="25717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70636E9-0247-0941-A764-1DF9C0FE4AE9}"/>
              </a:ext>
            </a:extLst>
          </p:cNvPr>
          <p:cNvSpPr/>
          <p:nvPr/>
        </p:nvSpPr>
        <p:spPr>
          <a:xfrm>
            <a:off x="2537972" y="781202"/>
            <a:ext cx="73068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4400" b="1" dirty="0" smtClean="0">
                <a:latin typeface="Zizou Slab"/>
                <a:ea typeface="Times New Roman" panose="02020603050405020304" pitchFamily="18" charset="0"/>
              </a:rPr>
              <a:t>Algoritmo de </a:t>
            </a:r>
            <a:r>
              <a:rPr lang="es-ES" sz="4400" b="1" dirty="0" err="1" smtClean="0">
                <a:latin typeface="Zizou Slab"/>
                <a:ea typeface="Times New Roman" panose="02020603050405020304" pitchFamily="18" charset="0"/>
              </a:rPr>
              <a:t>Backtracking</a:t>
            </a:r>
            <a:endParaRPr lang="es-PE" sz="4400" b="1" dirty="0">
              <a:latin typeface="Zizou Slab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EF628E1-85E9-144D-84D7-83626F208B72}"/>
              </a:ext>
            </a:extLst>
          </p:cNvPr>
          <p:cNvSpPr/>
          <p:nvPr/>
        </p:nvSpPr>
        <p:spPr>
          <a:xfrm>
            <a:off x="1827495" y="2105952"/>
            <a:ext cx="457330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/>
              <a:t>Para resolver el juego se ha usado el algoritmo de </a:t>
            </a:r>
            <a:r>
              <a:rPr lang="es-PE" dirty="0" err="1" smtClean="0"/>
              <a:t>backtracking</a:t>
            </a:r>
            <a:r>
              <a:rPr lang="es-PE" dirty="0" smtClean="0"/>
              <a:t>, dado:</a:t>
            </a:r>
          </a:p>
          <a:p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dirty="0" smtClean="0"/>
              <a:t>Un estado inicial en donde el tablero generado muestra 15 barreras aleatorias.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dirty="0" smtClean="0"/>
              <a:t>Las reglas de movimientos en donde aplica el algoritmo de </a:t>
            </a:r>
            <a:r>
              <a:rPr lang="es-PE" dirty="0" err="1" smtClean="0"/>
              <a:t>backtracking</a:t>
            </a:r>
            <a:r>
              <a:rPr lang="es-PE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dirty="0" smtClean="0"/>
              <a:t>Los estados finales.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dirty="0" smtClean="0"/>
              <a:t>Tabla, jugadores, barreras</a:t>
            </a:r>
            <a:r>
              <a:rPr lang="es-PE" dirty="0"/>
              <a:t> </a:t>
            </a:r>
            <a:r>
              <a:rPr lang="es-PE" dirty="0" smtClean="0"/>
              <a:t>y pasos o rastro acumulado.</a:t>
            </a:r>
            <a:endParaRPr lang="en-US" dirty="0"/>
          </a:p>
        </p:txBody>
      </p:sp>
      <p:pic>
        <p:nvPicPr>
          <p:cNvPr id="4" name="Picture 4" descr="Juego De Mesa Quoridor Original Nuevo Sellado Español - S/ 139,00 en  Mercado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969" y="2105952"/>
            <a:ext cx="3769214" cy="316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87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70636E9-0247-0941-A764-1DF9C0FE4AE9}"/>
              </a:ext>
            </a:extLst>
          </p:cNvPr>
          <p:cNvSpPr/>
          <p:nvPr/>
        </p:nvSpPr>
        <p:spPr>
          <a:xfrm>
            <a:off x="4727257" y="614147"/>
            <a:ext cx="29145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4400" b="1" dirty="0" smtClean="0">
                <a:latin typeface="Zizou Slab"/>
                <a:ea typeface="Times New Roman" panose="02020603050405020304" pitchFamily="18" charset="0"/>
              </a:rPr>
              <a:t>Heurística</a:t>
            </a:r>
            <a:endParaRPr lang="es-PE" sz="4400" b="1" dirty="0">
              <a:latin typeface="Zizou Slab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EF628E1-85E9-144D-84D7-83626F208B72}"/>
              </a:ext>
            </a:extLst>
          </p:cNvPr>
          <p:cNvSpPr/>
          <p:nvPr/>
        </p:nvSpPr>
        <p:spPr>
          <a:xfrm>
            <a:off x="1827495" y="2105952"/>
            <a:ext cx="4573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Juagor</a:t>
            </a:r>
            <a:r>
              <a:rPr lang="es-PE" dirty="0" smtClean="0"/>
              <a:t> 1, Patrón de movimiento: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  <a:p>
            <a:r>
              <a:rPr lang="es-PE" dirty="0" smtClean="0"/>
              <a:t> derecha </a:t>
            </a:r>
            <a:r>
              <a:rPr lang="es-PE" dirty="0" smtClean="0">
                <a:sym typeface="Wingdings" panose="05000000000000000000" pitchFamily="2" charset="2"/>
              </a:rPr>
              <a:t> arriba  abajo  izquierda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4" descr="Juego De Mesa Quoridor Original Nuevo Sellado Español - S/ 139,00 en  Mercado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969" y="2105952"/>
            <a:ext cx="3769214" cy="316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7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70636E9-0247-0941-A764-1DF9C0FE4AE9}"/>
              </a:ext>
            </a:extLst>
          </p:cNvPr>
          <p:cNvSpPr/>
          <p:nvPr/>
        </p:nvSpPr>
        <p:spPr>
          <a:xfrm>
            <a:off x="3006968" y="121779"/>
            <a:ext cx="66463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4400" b="1" dirty="0" smtClean="0">
                <a:latin typeface="Zizou Slab"/>
                <a:ea typeface="Times New Roman" panose="02020603050405020304" pitchFamily="18" charset="0"/>
              </a:rPr>
              <a:t>Código de </a:t>
            </a:r>
            <a:r>
              <a:rPr lang="es-ES" sz="4400" b="1" dirty="0" err="1" smtClean="0">
                <a:latin typeface="Zizou Slab"/>
                <a:ea typeface="Times New Roman" panose="02020603050405020304" pitchFamily="18" charset="0"/>
              </a:rPr>
              <a:t>Backtracking</a:t>
            </a:r>
            <a:endParaRPr lang="es-PE" sz="4400" b="1" dirty="0">
              <a:latin typeface="Zizou Slab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494" y="891220"/>
            <a:ext cx="6563091" cy="594462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48" y="2194414"/>
            <a:ext cx="37814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70636E9-0247-0941-A764-1DF9C0FE4AE9}"/>
              </a:ext>
            </a:extLst>
          </p:cNvPr>
          <p:cNvSpPr/>
          <p:nvPr/>
        </p:nvSpPr>
        <p:spPr>
          <a:xfrm>
            <a:off x="2066191" y="297626"/>
            <a:ext cx="8089074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s-ES" sz="4400" b="1" dirty="0" smtClean="0">
                <a:latin typeface="Zizou Slab"/>
                <a:ea typeface="Times New Roman" panose="02020603050405020304" pitchFamily="18" charset="0"/>
              </a:rPr>
              <a:t>Código reglas de movimiento</a:t>
            </a:r>
          </a:p>
          <a:p>
            <a:pPr algn="ctr">
              <a:spcAft>
                <a:spcPts val="1200"/>
              </a:spcAft>
            </a:pPr>
            <a:r>
              <a:rPr lang="es-ES" sz="4400" b="1" dirty="0" smtClean="0">
                <a:latin typeface="Zizou Slab"/>
                <a:ea typeface="Times New Roman" panose="02020603050405020304" pitchFamily="18" charset="0"/>
                <a:cs typeface="Times New Roman" panose="02020603050405020304" pitchFamily="18" charset="0"/>
              </a:rPr>
              <a:t>Y esta do objetivo</a:t>
            </a:r>
            <a:endParaRPr lang="es-PE" sz="4400" b="1" dirty="0">
              <a:latin typeface="Zizou Slab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965" y="2233979"/>
            <a:ext cx="30575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7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310</Words>
  <Application>Microsoft Office PowerPoint</Application>
  <PresentationFormat>Panorámica</PresentationFormat>
  <Paragraphs>47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Solano Gothic MVB  Light</vt:lpstr>
      <vt:lpstr>Times New Roman</vt:lpstr>
      <vt:lpstr>Wingdings</vt:lpstr>
      <vt:lpstr>Zizou Slab</vt:lpstr>
      <vt:lpstr>Zizou Slab Light</vt:lpstr>
      <vt:lpstr>Tema de Office</vt:lpstr>
      <vt:lpstr>TRABAJO PARCIAL - QUORIDOR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TB2 – SPRINT REVIEW</dc:title>
  <dc:creator>u201715785 (Damian Gomez, Renzo Eduardo)</dc:creator>
  <cp:lastModifiedBy>giancarlo</cp:lastModifiedBy>
  <cp:revision>69</cp:revision>
  <dcterms:created xsi:type="dcterms:W3CDTF">2020-04-06T00:32:00Z</dcterms:created>
  <dcterms:modified xsi:type="dcterms:W3CDTF">2020-11-25T21:30:32Z</dcterms:modified>
</cp:coreProperties>
</file>