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5" r:id="rId9"/>
    <p:sldId id="266" r:id="rId10"/>
    <p:sldId id="267" r:id="rId11"/>
    <p:sldId id="268" r:id="rId12"/>
    <p:sldId id="264"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ERGONOMÍA</a:t>
            </a:r>
          </a:p>
        </p:txBody>
      </p:sp>
      <p:sp>
        <p:nvSpPr>
          <p:cNvPr id="3" name="Subtitle 2"/>
          <p:cNvSpPr>
            <a:spLocks noGrp="1"/>
          </p:cNvSpPr>
          <p:nvPr>
            <p:ph type="subTitle" idx="1"/>
          </p:nvPr>
        </p:nvSpPr>
        <p:spPr/>
        <p:txBody>
          <a:bodyPr>
            <a:normAutofit/>
          </a:bodyPr>
          <a:lstStyle/>
          <a:p>
            <a:r>
              <a:rPr lang="es-ES" sz="2400" dirty="0" smtClean="0"/>
              <a:t>en uso de la computadora</a:t>
            </a:r>
            <a:endParaRPr lang="en-US" sz="2400" dirty="0"/>
          </a:p>
        </p:txBody>
      </p:sp>
    </p:spTree>
    <p:extLst>
      <p:ext uri="{BB962C8B-B14F-4D97-AF65-F5344CB8AC3E}">
        <p14:creationId xmlns:p14="http://schemas.microsoft.com/office/powerpoint/2010/main" val="364986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www.shutterstock.com/image-photo/kazan-russia-oct-02-2021-260nw-2050982990.jpg"/>
          <p:cNvPicPr>
            <a:picLocks noChangeAspect="1" noChangeArrowheads="1"/>
          </p:cNvPicPr>
          <p:nvPr/>
        </p:nvPicPr>
        <p:blipFill rotWithShape="1">
          <a:blip r:embed="rId2">
            <a:extLst>
              <a:ext uri="{28A0092B-C50C-407E-A947-70E740481C1C}">
                <a14:useLocalDpi xmlns:a14="http://schemas.microsoft.com/office/drawing/2010/main" val="0"/>
              </a:ext>
            </a:extLst>
          </a:blip>
          <a:srcRect b="6937"/>
          <a:stretch/>
        </p:blipFill>
        <p:spPr bwMode="auto">
          <a:xfrm>
            <a:off x="0" y="0"/>
            <a:ext cx="3714750" cy="248200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cdn.andro4all.com/andro4all/2022/01/beneficios-de-ser-Amazon-Pri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53" y="2543549"/>
            <a:ext cx="10898947" cy="43144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05330" y="425003"/>
            <a:ext cx="7302321" cy="1569660"/>
          </a:xfrm>
          <a:prstGeom prst="rect">
            <a:avLst/>
          </a:prstGeom>
          <a:noFill/>
        </p:spPr>
        <p:txBody>
          <a:bodyPr wrap="square" rtlCol="0">
            <a:spAutoFit/>
          </a:bodyPr>
          <a:lstStyle/>
          <a:p>
            <a:pPr algn="just"/>
            <a:r>
              <a:rPr lang="es-ES" sz="2400" dirty="0" smtClean="0"/>
              <a:t>Amazon es </a:t>
            </a:r>
            <a:r>
              <a:rPr lang="es-PA" sz="2400" dirty="0"/>
              <a:t>dedica al </a:t>
            </a:r>
            <a:r>
              <a:rPr lang="es-PA" sz="2400" u="sng" dirty="0"/>
              <a:t>comercio electrónico</a:t>
            </a:r>
            <a:r>
              <a:rPr lang="es-PA" sz="2400" dirty="0"/>
              <a:t> y a los servicios de computación en la nube, así como productos de software, </a:t>
            </a:r>
            <a:r>
              <a:rPr lang="es-PA" sz="2400" u="sng" dirty="0"/>
              <a:t>música</a:t>
            </a:r>
            <a:r>
              <a:rPr lang="es-PA" sz="2400" dirty="0"/>
              <a:t>, </a:t>
            </a:r>
            <a:r>
              <a:rPr lang="es-PA" sz="2400" u="sng" dirty="0"/>
              <a:t>videojuegos</a:t>
            </a:r>
            <a:r>
              <a:rPr lang="es-PA" sz="2400" dirty="0"/>
              <a:t>, electrónica, libros, ropa, muebles y hasta comida. </a:t>
            </a:r>
            <a:endParaRPr lang="en-US" sz="2400" dirty="0"/>
          </a:p>
        </p:txBody>
      </p:sp>
    </p:spTree>
    <p:extLst>
      <p:ext uri="{BB962C8B-B14F-4D97-AF65-F5344CB8AC3E}">
        <p14:creationId xmlns:p14="http://schemas.microsoft.com/office/powerpoint/2010/main" val="293991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wheel(1)">
                                      <p:cBhvr>
                                        <p:cTn id="2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9397" y="367526"/>
            <a:ext cx="10225825" cy="6463308"/>
          </a:xfrm>
          <a:prstGeom prst="rect">
            <a:avLst/>
          </a:prstGeom>
        </p:spPr>
        <p:txBody>
          <a:bodyPr wrap="square">
            <a:spAutoFit/>
          </a:bodyPr>
          <a:lstStyle/>
          <a:p>
            <a:pPr marL="285750" indent="-285750" fontAlgn="base">
              <a:buFont typeface="Arial" panose="020B0604020202020204" pitchFamily="34" charset="0"/>
              <a:buChar char="•"/>
            </a:pPr>
            <a:r>
              <a:rPr lang="es-PA" b="1" dirty="0" smtClean="0">
                <a:latin typeface="Open Sans"/>
              </a:rPr>
              <a:t>Crear </a:t>
            </a:r>
            <a:r>
              <a:rPr lang="es-PA" b="1" dirty="0">
                <a:latin typeface="Open Sans"/>
              </a:rPr>
              <a:t>una cuenta de vendedor en Amazon</a:t>
            </a:r>
            <a:r>
              <a:rPr lang="es-PA" dirty="0">
                <a:latin typeface="Open Sans"/>
              </a:rPr>
              <a:t>. Esto puede hacerse a través de la página web de Amazon o de la aplicación móvil</a:t>
            </a:r>
            <a:r>
              <a:rPr lang="es-PA" dirty="0" smtClean="0">
                <a:latin typeface="Open Sans"/>
              </a:rPr>
              <a:t>.</a:t>
            </a:r>
          </a:p>
          <a:p>
            <a:pPr fontAlgn="base">
              <a:buFont typeface="+mj-lt"/>
              <a:buAutoNum type="arabicPeriod"/>
            </a:pPr>
            <a:endParaRPr lang="es-PA" dirty="0">
              <a:latin typeface="Open Sans"/>
            </a:endParaRPr>
          </a:p>
          <a:p>
            <a:pPr marL="285750" indent="-285750" fontAlgn="base">
              <a:buFont typeface="Arial" panose="020B0604020202020204" pitchFamily="34" charset="0"/>
              <a:buChar char="•"/>
            </a:pPr>
            <a:r>
              <a:rPr lang="es-PA" b="1" dirty="0">
                <a:latin typeface="Open Sans"/>
              </a:rPr>
              <a:t>Elegir entre dos opciones de cuenta de vendedor</a:t>
            </a:r>
            <a:r>
              <a:rPr lang="es-PA" dirty="0">
                <a:latin typeface="Open Sans"/>
              </a:rPr>
              <a:t>: Individual o Professional. La opción Individual es adecuada para vendedores ocasionales que planean vender menos de 40 productos al mes. La opción Professional es recomendada para vendedores que planean vender más de 40 productos al mes y están dispuestos a pagar una tarifa mensual</a:t>
            </a:r>
            <a:r>
              <a:rPr lang="es-PA" dirty="0" smtClean="0">
                <a:latin typeface="Open Sans"/>
              </a:rPr>
              <a:t>.</a:t>
            </a:r>
          </a:p>
          <a:p>
            <a:pPr fontAlgn="base"/>
            <a:endParaRPr lang="es-PA" dirty="0">
              <a:latin typeface="Open Sans"/>
            </a:endParaRPr>
          </a:p>
          <a:p>
            <a:pPr marL="285750" indent="-285750" fontAlgn="base">
              <a:buFont typeface="Arial" panose="020B0604020202020204" pitchFamily="34" charset="0"/>
              <a:buChar char="•"/>
            </a:pPr>
            <a:r>
              <a:rPr lang="es-PA" b="1" dirty="0">
                <a:latin typeface="Open Sans"/>
              </a:rPr>
              <a:t>Proporcionar información</a:t>
            </a:r>
            <a:r>
              <a:rPr lang="es-PA" dirty="0">
                <a:latin typeface="Open Sans"/>
              </a:rPr>
              <a:t> sobre la cuenta y aceptar los términos y condiciones de Amazon</a:t>
            </a:r>
            <a:r>
              <a:rPr lang="es-PA" dirty="0" smtClean="0">
                <a:latin typeface="Open Sans"/>
              </a:rPr>
              <a:t>.</a:t>
            </a:r>
          </a:p>
          <a:p>
            <a:pPr fontAlgn="base"/>
            <a:endParaRPr lang="es-PA" dirty="0">
              <a:latin typeface="Open Sans"/>
            </a:endParaRPr>
          </a:p>
          <a:p>
            <a:pPr marL="285750" indent="-285750" fontAlgn="base">
              <a:buFont typeface="Arial" panose="020B0604020202020204" pitchFamily="34" charset="0"/>
              <a:buChar char="•"/>
            </a:pPr>
            <a:r>
              <a:rPr lang="es-PA" b="1" dirty="0">
                <a:latin typeface="Open Sans"/>
              </a:rPr>
              <a:t>Crear un perfil de vendedor en Amazon</a:t>
            </a:r>
            <a:r>
              <a:rPr lang="es-PA" dirty="0">
                <a:latin typeface="Open Sans"/>
              </a:rPr>
              <a:t>. Esto debe incluir información sobre la empresa y los productos que se ofrecen, así como una foto de perfil y un logotipo si se cuenta con uno</a:t>
            </a:r>
            <a:r>
              <a:rPr lang="es-PA" dirty="0" smtClean="0">
                <a:latin typeface="Open Sans"/>
              </a:rPr>
              <a:t>.</a:t>
            </a:r>
          </a:p>
          <a:p>
            <a:pPr fontAlgn="base"/>
            <a:endParaRPr lang="es-PA" dirty="0">
              <a:latin typeface="Open Sans"/>
            </a:endParaRPr>
          </a:p>
          <a:p>
            <a:pPr marL="285750" indent="-285750" fontAlgn="base">
              <a:buFont typeface="Arial" panose="020B0604020202020204" pitchFamily="34" charset="0"/>
              <a:buChar char="•"/>
            </a:pPr>
            <a:r>
              <a:rPr lang="es-PA" b="1" dirty="0">
                <a:latin typeface="Open Sans"/>
              </a:rPr>
              <a:t>Añadir los productos a la plataforma de Amazon</a:t>
            </a:r>
            <a:r>
              <a:rPr lang="es-PA" dirty="0">
                <a:latin typeface="Open Sans"/>
              </a:rPr>
              <a:t>. Esto puede hacerse de manera manual o mediante el uso de una herramienta de carga de inventario para subir varios productos a la </a:t>
            </a:r>
            <a:r>
              <a:rPr lang="es-PA" dirty="0" smtClean="0">
                <a:latin typeface="Open Sans"/>
              </a:rPr>
              <a:t>vez</a:t>
            </a:r>
          </a:p>
          <a:p>
            <a:pPr fontAlgn="base"/>
            <a:endParaRPr lang="es-PA" dirty="0">
              <a:latin typeface="Open Sans"/>
            </a:endParaRPr>
          </a:p>
          <a:p>
            <a:pPr marL="285750" indent="-285750" fontAlgn="base">
              <a:buFont typeface="Arial" panose="020B0604020202020204" pitchFamily="34" charset="0"/>
              <a:buChar char="•"/>
            </a:pPr>
            <a:r>
              <a:rPr lang="es-PA" b="1" dirty="0">
                <a:latin typeface="Open Sans"/>
              </a:rPr>
              <a:t>Configurar el método de pago y envío</a:t>
            </a:r>
            <a:r>
              <a:rPr lang="es-PA" dirty="0">
                <a:latin typeface="Open Sans"/>
              </a:rPr>
              <a:t>. Amazon proporcionará opciones para establecer cómo se desean recibir las ganancias y cómo se desean enviar los productos a los clientes</a:t>
            </a:r>
            <a:r>
              <a:rPr lang="es-PA" dirty="0" smtClean="0">
                <a:latin typeface="Open Sans"/>
              </a:rPr>
              <a:t>.</a:t>
            </a:r>
          </a:p>
          <a:p>
            <a:pPr fontAlgn="base"/>
            <a:endParaRPr lang="es-PA" dirty="0">
              <a:latin typeface="Open Sans"/>
            </a:endParaRPr>
          </a:p>
          <a:p>
            <a:pPr marL="285750" indent="-285750" fontAlgn="base">
              <a:buFont typeface="Arial" panose="020B0604020202020204" pitchFamily="34" charset="0"/>
              <a:buChar char="•"/>
            </a:pPr>
            <a:r>
              <a:rPr lang="es-PA" b="1" dirty="0">
                <a:latin typeface="Open Sans"/>
              </a:rPr>
              <a:t>Promocionar los productos</a:t>
            </a:r>
            <a:r>
              <a:rPr lang="es-PA" dirty="0">
                <a:latin typeface="Open Sans"/>
              </a:rPr>
              <a:t>. Se pueden utilizar las herramientas de marketing de Amazon, como anuncios patrocinados y programas de publicidad, para aumentar la visibilidad de los productos. También se pueden promocionar los productos en redes sociales y en otros canales de marketing en línea.</a:t>
            </a:r>
            <a:endParaRPr lang="es-PA" b="0" i="0" dirty="0">
              <a:effectLst/>
              <a:latin typeface="Open Sans"/>
            </a:endParaRPr>
          </a:p>
        </p:txBody>
      </p:sp>
    </p:spTree>
    <p:extLst>
      <p:ext uri="{BB962C8B-B14F-4D97-AF65-F5344CB8AC3E}">
        <p14:creationId xmlns:p14="http://schemas.microsoft.com/office/powerpoint/2010/main" val="1519147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Documentos</a:t>
            </a:r>
            <a:endParaRPr lang="en-US" dirty="0"/>
          </a:p>
        </p:txBody>
      </p:sp>
      <p:sp>
        <p:nvSpPr>
          <p:cNvPr id="3" name="Subtitle 2"/>
          <p:cNvSpPr>
            <a:spLocks noGrp="1"/>
          </p:cNvSpPr>
          <p:nvPr>
            <p:ph type="subTitle" idx="1"/>
          </p:nvPr>
        </p:nvSpPr>
        <p:spPr/>
        <p:txBody>
          <a:bodyPr>
            <a:normAutofit/>
          </a:bodyPr>
          <a:lstStyle/>
          <a:p>
            <a:r>
              <a:rPr lang="es-ES" sz="2400" dirty="0" smtClean="0"/>
              <a:t>Comerciales</a:t>
            </a:r>
            <a:endParaRPr lang="en-US" sz="2400" dirty="0"/>
          </a:p>
        </p:txBody>
      </p:sp>
    </p:spTree>
    <p:extLst>
      <p:ext uri="{BB962C8B-B14F-4D97-AF65-F5344CB8AC3E}">
        <p14:creationId xmlns:p14="http://schemas.microsoft.com/office/powerpoint/2010/main" val="1052286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Tráfico</a:t>
            </a:r>
            <a:endParaRPr lang="en-US" dirty="0"/>
          </a:p>
        </p:txBody>
      </p:sp>
      <p:sp>
        <p:nvSpPr>
          <p:cNvPr id="3" name="Subtitle 2"/>
          <p:cNvSpPr>
            <a:spLocks noGrp="1"/>
          </p:cNvSpPr>
          <p:nvPr>
            <p:ph type="subTitle" idx="1"/>
          </p:nvPr>
        </p:nvSpPr>
        <p:spPr/>
        <p:txBody>
          <a:bodyPr>
            <a:normAutofit/>
          </a:bodyPr>
          <a:lstStyle/>
          <a:p>
            <a:r>
              <a:rPr lang="es-ES" sz="2400" dirty="0" smtClean="0"/>
              <a:t>Comerciales</a:t>
            </a:r>
            <a:endParaRPr lang="en-US" sz="2400" dirty="0"/>
          </a:p>
        </p:txBody>
      </p:sp>
    </p:spTree>
    <p:extLst>
      <p:ext uri="{BB962C8B-B14F-4D97-AF65-F5344CB8AC3E}">
        <p14:creationId xmlns:p14="http://schemas.microsoft.com/office/powerpoint/2010/main" val="984292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excelentes ejemplos de ergonoma"/>
          <p:cNvPicPr>
            <a:picLocks noChangeAspect="1" noChangeArrowheads="1"/>
          </p:cNvPicPr>
          <p:nvPr/>
        </p:nvPicPr>
        <p:blipFill rotWithShape="1">
          <a:blip r:embed="rId2">
            <a:extLst>
              <a:ext uri="{28A0092B-C50C-407E-A947-70E740481C1C}">
                <a14:useLocalDpi xmlns:a14="http://schemas.microsoft.com/office/drawing/2010/main" val="0"/>
              </a:ext>
            </a:extLst>
          </a:blip>
          <a:srcRect l="5464" t="9193" r="52918"/>
          <a:stretch/>
        </p:blipFill>
        <p:spPr bwMode="auto">
          <a:xfrm>
            <a:off x="3272778" y="309093"/>
            <a:ext cx="2395471" cy="392000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r="57492"/>
          <a:stretch/>
        </p:blipFill>
        <p:spPr>
          <a:xfrm>
            <a:off x="6658375" y="309093"/>
            <a:ext cx="2691684" cy="3358424"/>
          </a:xfrm>
          <a:prstGeom prst="rect">
            <a:avLst/>
          </a:prstGeom>
        </p:spPr>
      </p:pic>
      <p:pic>
        <p:nvPicPr>
          <p:cNvPr id="4" name="Picture 3"/>
          <p:cNvPicPr>
            <a:picLocks noChangeAspect="1"/>
          </p:cNvPicPr>
          <p:nvPr/>
        </p:nvPicPr>
        <p:blipFill rotWithShape="1">
          <a:blip r:embed="rId3"/>
          <a:srcRect l="56339" r="1356"/>
          <a:stretch/>
        </p:blipFill>
        <p:spPr>
          <a:xfrm>
            <a:off x="426545" y="309093"/>
            <a:ext cx="2678807" cy="3358424"/>
          </a:xfrm>
          <a:prstGeom prst="rect">
            <a:avLst/>
          </a:prstGeom>
        </p:spPr>
      </p:pic>
      <p:pic>
        <p:nvPicPr>
          <p:cNvPr id="5" name="Picture 2" descr="5 excelentes ejemplos de ergonoma"/>
          <p:cNvPicPr>
            <a:picLocks noChangeAspect="1" noChangeArrowheads="1"/>
          </p:cNvPicPr>
          <p:nvPr/>
        </p:nvPicPr>
        <p:blipFill rotWithShape="1">
          <a:blip r:embed="rId2">
            <a:extLst>
              <a:ext uri="{28A0092B-C50C-407E-A947-70E740481C1C}">
                <a14:useLocalDpi xmlns:a14="http://schemas.microsoft.com/office/drawing/2010/main" val="0"/>
              </a:ext>
            </a:extLst>
          </a:blip>
          <a:srcRect l="51147" t="4469" r="7458" b="6924"/>
          <a:stretch/>
        </p:blipFill>
        <p:spPr bwMode="auto">
          <a:xfrm>
            <a:off x="9491728" y="2799547"/>
            <a:ext cx="2382592" cy="382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1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734" y="921741"/>
            <a:ext cx="9333663" cy="3804805"/>
          </a:xfrm>
          <a:prstGeom prst="rect">
            <a:avLst/>
          </a:prstGeom>
        </p:spPr>
      </p:pic>
    </p:spTree>
    <p:extLst>
      <p:ext uri="{BB962C8B-B14F-4D97-AF65-F5344CB8AC3E}">
        <p14:creationId xmlns:p14="http://schemas.microsoft.com/office/powerpoint/2010/main" val="3457329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illa de oficina Silla de escritorio Silla de computadora Ergonomía Silla  de escritorio de oficina Silla de espina de pescado protectora de column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722" y="197677"/>
            <a:ext cx="5424323" cy="54303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5612" y="2389652"/>
            <a:ext cx="7817610" cy="523220"/>
          </a:xfrm>
          <a:prstGeom prst="rect">
            <a:avLst/>
          </a:prstGeom>
          <a:noFill/>
        </p:spPr>
        <p:txBody>
          <a:bodyPr wrap="square" rtlCol="0">
            <a:spAutoFit/>
          </a:bodyPr>
          <a:lstStyle/>
          <a:p>
            <a:r>
              <a:rPr lang="es-ES" sz="2800" dirty="0" smtClean="0"/>
              <a:t>Silla Ergonómico</a:t>
            </a:r>
            <a:endParaRPr lang="en-US" sz="2800" dirty="0"/>
          </a:p>
        </p:txBody>
      </p:sp>
    </p:spTree>
    <p:extLst>
      <p:ext uri="{BB962C8B-B14F-4D97-AF65-F5344CB8AC3E}">
        <p14:creationId xmlns:p14="http://schemas.microsoft.com/office/powerpoint/2010/main" val="1022047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59817" y="877104"/>
            <a:ext cx="7632047" cy="4016867"/>
          </a:xfrm>
          <a:prstGeom prst="rect">
            <a:avLst/>
          </a:prstGeom>
        </p:spPr>
      </p:pic>
      <p:sp>
        <p:nvSpPr>
          <p:cNvPr id="4" name="TextBox 3"/>
          <p:cNvSpPr txBox="1"/>
          <p:nvPr/>
        </p:nvSpPr>
        <p:spPr>
          <a:xfrm>
            <a:off x="1674254" y="5563673"/>
            <a:ext cx="7817610" cy="523220"/>
          </a:xfrm>
          <a:prstGeom prst="rect">
            <a:avLst/>
          </a:prstGeom>
          <a:noFill/>
        </p:spPr>
        <p:txBody>
          <a:bodyPr wrap="square" rtlCol="0">
            <a:spAutoFit/>
          </a:bodyPr>
          <a:lstStyle/>
          <a:p>
            <a:pPr algn="ctr"/>
            <a:r>
              <a:rPr lang="es-ES" sz="2800" dirty="0" smtClean="0"/>
              <a:t>Teclado Ergonómico</a:t>
            </a:r>
            <a:endParaRPr lang="en-US" sz="2800" dirty="0"/>
          </a:p>
        </p:txBody>
      </p:sp>
    </p:spTree>
    <p:extLst>
      <p:ext uri="{BB962C8B-B14F-4D97-AF65-F5344CB8AC3E}">
        <p14:creationId xmlns:p14="http://schemas.microsoft.com/office/powerpoint/2010/main" val="295652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62321" y="716589"/>
            <a:ext cx="3771900" cy="4600575"/>
          </a:xfrm>
          <a:prstGeom prst="rect">
            <a:avLst/>
          </a:prstGeom>
        </p:spPr>
      </p:pic>
      <p:sp>
        <p:nvSpPr>
          <p:cNvPr id="3" name="TextBox 2"/>
          <p:cNvSpPr txBox="1"/>
          <p:nvPr/>
        </p:nvSpPr>
        <p:spPr>
          <a:xfrm>
            <a:off x="1674254" y="5563673"/>
            <a:ext cx="7817610" cy="523220"/>
          </a:xfrm>
          <a:prstGeom prst="rect">
            <a:avLst/>
          </a:prstGeom>
          <a:noFill/>
        </p:spPr>
        <p:txBody>
          <a:bodyPr wrap="square" rtlCol="0">
            <a:spAutoFit/>
          </a:bodyPr>
          <a:lstStyle/>
          <a:p>
            <a:pPr algn="ctr"/>
            <a:r>
              <a:rPr lang="es-ES" sz="2800" dirty="0" smtClean="0"/>
              <a:t>Mouse Ergonómico</a:t>
            </a:r>
            <a:endParaRPr lang="en-US" sz="2800" dirty="0"/>
          </a:p>
        </p:txBody>
      </p:sp>
    </p:spTree>
    <p:extLst>
      <p:ext uri="{BB962C8B-B14F-4D97-AF65-F5344CB8AC3E}">
        <p14:creationId xmlns:p14="http://schemas.microsoft.com/office/powerpoint/2010/main" val="109449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Comercio</a:t>
            </a:r>
            <a:endParaRPr lang="en-US" dirty="0"/>
          </a:p>
        </p:txBody>
      </p:sp>
      <p:sp>
        <p:nvSpPr>
          <p:cNvPr id="3" name="Subtitle 2"/>
          <p:cNvSpPr>
            <a:spLocks noGrp="1"/>
          </p:cNvSpPr>
          <p:nvPr>
            <p:ph type="subTitle" idx="1"/>
          </p:nvPr>
        </p:nvSpPr>
        <p:spPr/>
        <p:txBody>
          <a:bodyPr>
            <a:normAutofit/>
          </a:bodyPr>
          <a:lstStyle/>
          <a:p>
            <a:r>
              <a:rPr lang="es-ES" sz="2400" dirty="0" smtClean="0"/>
              <a:t>Electrónico</a:t>
            </a:r>
            <a:endParaRPr lang="en-US" sz="2400" dirty="0"/>
          </a:p>
        </p:txBody>
      </p:sp>
    </p:spTree>
    <p:extLst>
      <p:ext uri="{BB962C8B-B14F-4D97-AF65-F5344CB8AC3E}">
        <p14:creationId xmlns:p14="http://schemas.microsoft.com/office/powerpoint/2010/main" val="729054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Plataformas </a:t>
            </a:r>
            <a:r>
              <a:rPr lang="es-ES" dirty="0" smtClean="0">
                <a:solidFill>
                  <a:schemeClr val="accent4"/>
                </a:solidFill>
              </a:rPr>
              <a:t>MAGENTO</a:t>
            </a:r>
            <a:endParaRPr lang="en-US" dirty="0">
              <a:solidFill>
                <a:schemeClr val="accent4"/>
              </a:solidFill>
            </a:endParaRPr>
          </a:p>
        </p:txBody>
      </p:sp>
      <p:pic>
        <p:nvPicPr>
          <p:cNvPr id="5122" name="Picture 2" descr="https://www.softwebsolutions.com/wp-content/uploads/2021/05/Magento-ecommerce-platform.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8"/>
          <a:stretch/>
        </p:blipFill>
        <p:spPr bwMode="auto">
          <a:xfrm>
            <a:off x="236242" y="1485364"/>
            <a:ext cx="6619083" cy="47244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71238" y="1666569"/>
            <a:ext cx="4918993" cy="1200329"/>
          </a:xfrm>
          <a:prstGeom prst="rect">
            <a:avLst/>
          </a:prstGeom>
        </p:spPr>
        <p:txBody>
          <a:bodyPr wrap="square">
            <a:spAutoFit/>
          </a:bodyPr>
          <a:lstStyle/>
          <a:p>
            <a:r>
              <a:rPr lang="es-PA" b="1" dirty="0">
                <a:latin typeface="helvetica" panose="020B0604020202020204" pitchFamily="34" charset="0"/>
              </a:rPr>
              <a:t>SEO</a:t>
            </a:r>
            <a:endParaRPr lang="es-PA" dirty="0">
              <a:latin typeface="helvetica" panose="020B0604020202020204" pitchFamily="34" charset="0"/>
            </a:endParaRPr>
          </a:p>
          <a:p>
            <a:r>
              <a:rPr lang="es-PA" dirty="0" err="1">
                <a:latin typeface="helvetica" panose="020B0604020202020204" pitchFamily="34" charset="0"/>
              </a:rPr>
              <a:t>Magento</a:t>
            </a:r>
            <a:r>
              <a:rPr lang="es-PA" dirty="0">
                <a:latin typeface="helvetica" panose="020B0604020202020204" pitchFamily="34" charset="0"/>
              </a:rPr>
              <a:t> está pensado desde su inicio para tener un buen posicionamiento en los buscadores</a:t>
            </a:r>
            <a:endParaRPr lang="es-PA" b="0" i="0" u="none" strike="noStrike" dirty="0">
              <a:effectLst/>
              <a:latin typeface="helvetica" panose="020B0604020202020204" pitchFamily="34" charset="0"/>
            </a:endParaRPr>
          </a:p>
        </p:txBody>
      </p:sp>
      <p:sp>
        <p:nvSpPr>
          <p:cNvPr id="6" name="Rectangle 5"/>
          <p:cNvSpPr/>
          <p:nvPr/>
        </p:nvSpPr>
        <p:spPr>
          <a:xfrm>
            <a:off x="7071238" y="3000537"/>
            <a:ext cx="4237149" cy="923330"/>
          </a:xfrm>
          <a:prstGeom prst="rect">
            <a:avLst/>
          </a:prstGeom>
        </p:spPr>
        <p:txBody>
          <a:bodyPr wrap="square">
            <a:spAutoFit/>
          </a:bodyPr>
          <a:lstStyle/>
          <a:p>
            <a:r>
              <a:rPr lang="en-US" b="1" dirty="0"/>
              <a:t>Responsive</a:t>
            </a:r>
          </a:p>
          <a:p>
            <a:r>
              <a:rPr lang="en-US" dirty="0" err="1"/>
              <a:t>Magento</a:t>
            </a:r>
            <a:r>
              <a:rPr lang="en-US" dirty="0"/>
              <a:t> se </a:t>
            </a:r>
            <a:r>
              <a:rPr lang="en-US" dirty="0" err="1"/>
              <a:t>adapta</a:t>
            </a:r>
            <a:r>
              <a:rPr lang="en-US" dirty="0"/>
              <a:t> a los </a:t>
            </a:r>
            <a:r>
              <a:rPr lang="en-US" dirty="0" err="1"/>
              <a:t>teléfonos</a:t>
            </a:r>
            <a:r>
              <a:rPr lang="en-US" dirty="0"/>
              <a:t>, PC y </a:t>
            </a:r>
            <a:r>
              <a:rPr lang="en-US" dirty="0" err="1"/>
              <a:t>tabletas</a:t>
            </a:r>
            <a:r>
              <a:rPr lang="en-US" dirty="0"/>
              <a:t>.</a:t>
            </a:r>
          </a:p>
        </p:txBody>
      </p:sp>
      <p:sp>
        <p:nvSpPr>
          <p:cNvPr id="7" name="Rectangle 6"/>
          <p:cNvSpPr/>
          <p:nvPr/>
        </p:nvSpPr>
        <p:spPr>
          <a:xfrm>
            <a:off x="7071238" y="4160296"/>
            <a:ext cx="4602051" cy="1200329"/>
          </a:xfrm>
          <a:prstGeom prst="rect">
            <a:avLst/>
          </a:prstGeom>
        </p:spPr>
        <p:txBody>
          <a:bodyPr wrap="square">
            <a:spAutoFit/>
          </a:bodyPr>
          <a:lstStyle/>
          <a:p>
            <a:r>
              <a:rPr lang="es-PA" b="1" dirty="0">
                <a:latin typeface="helvetica" panose="020B0604020202020204" pitchFamily="34" charset="0"/>
              </a:rPr>
              <a:t>Escalable</a:t>
            </a:r>
            <a:endParaRPr lang="es-PA" dirty="0">
              <a:latin typeface="helvetica" panose="020B0604020202020204" pitchFamily="34" charset="0"/>
            </a:endParaRPr>
          </a:p>
          <a:p>
            <a:r>
              <a:rPr lang="es-PA" dirty="0" err="1">
                <a:latin typeface="helvetica" panose="020B0604020202020204" pitchFamily="34" charset="0"/>
              </a:rPr>
              <a:t>Magento</a:t>
            </a:r>
            <a:r>
              <a:rPr lang="es-PA" dirty="0">
                <a:latin typeface="helvetica" panose="020B0604020202020204" pitchFamily="34" charset="0"/>
              </a:rPr>
              <a:t> está creado para que pueda usarse en pequeñas, medianas o grandes empresas</a:t>
            </a:r>
            <a:endParaRPr lang="es-PA" b="0" i="0" u="none" strike="noStrike" dirty="0">
              <a:effectLst/>
              <a:latin typeface="helvetica" panose="020B0604020202020204" pitchFamily="34" charset="0"/>
            </a:endParaRPr>
          </a:p>
        </p:txBody>
      </p:sp>
    </p:spTree>
    <p:extLst>
      <p:ext uri="{BB962C8B-B14F-4D97-AF65-F5344CB8AC3E}">
        <p14:creationId xmlns:p14="http://schemas.microsoft.com/office/powerpoint/2010/main" val="38154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scalahosting.com/blog/wp-content/uploads/2021/10/her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00" y="0"/>
            <a:ext cx="9753600"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97443" y="861743"/>
            <a:ext cx="4532010" cy="369332"/>
          </a:xfrm>
          <a:prstGeom prst="rect">
            <a:avLst/>
          </a:prstGeom>
        </p:spPr>
        <p:txBody>
          <a:bodyPr wrap="none">
            <a:spAutoFit/>
          </a:bodyPr>
          <a:lstStyle/>
          <a:p>
            <a:pPr fontAlgn="base"/>
            <a:r>
              <a:rPr lang="en-US" b="1" dirty="0" err="1">
                <a:latin typeface="Sora Semibold"/>
              </a:rPr>
              <a:t>Completamente</a:t>
            </a:r>
            <a:r>
              <a:rPr lang="en-US" b="1" dirty="0">
                <a:latin typeface="Sora Semibold"/>
              </a:rPr>
              <a:t> </a:t>
            </a:r>
            <a:r>
              <a:rPr lang="en-US" b="1" dirty="0" err="1">
                <a:latin typeface="Sora Semibold"/>
              </a:rPr>
              <a:t>gratuito</a:t>
            </a:r>
            <a:r>
              <a:rPr lang="en-US" b="1" dirty="0">
                <a:latin typeface="Sora Semibold"/>
              </a:rPr>
              <a:t> y Open Source</a:t>
            </a:r>
            <a:endParaRPr lang="en-US" b="0" i="0" dirty="0">
              <a:effectLst/>
              <a:latin typeface="Sora Semibold"/>
            </a:endParaRPr>
          </a:p>
        </p:txBody>
      </p:sp>
      <p:sp>
        <p:nvSpPr>
          <p:cNvPr id="5" name="Rectangle 4"/>
          <p:cNvSpPr/>
          <p:nvPr/>
        </p:nvSpPr>
        <p:spPr>
          <a:xfrm>
            <a:off x="7530999" y="1723486"/>
            <a:ext cx="3749744" cy="369332"/>
          </a:xfrm>
          <a:prstGeom prst="rect">
            <a:avLst/>
          </a:prstGeom>
        </p:spPr>
        <p:txBody>
          <a:bodyPr wrap="none">
            <a:spAutoFit/>
          </a:bodyPr>
          <a:lstStyle/>
          <a:p>
            <a:pPr fontAlgn="base"/>
            <a:r>
              <a:rPr lang="en-US" b="1" dirty="0">
                <a:latin typeface="Sora Semibold"/>
              </a:rPr>
              <a:t>Adaptable a la </a:t>
            </a:r>
            <a:r>
              <a:rPr lang="en-US" b="1" dirty="0" err="1">
                <a:latin typeface="Sora Semibold"/>
              </a:rPr>
              <a:t>imagen</a:t>
            </a:r>
            <a:r>
              <a:rPr lang="en-US" b="1" dirty="0">
                <a:latin typeface="Sora Semibold"/>
              </a:rPr>
              <a:t> de </a:t>
            </a:r>
            <a:r>
              <a:rPr lang="en-US" b="1" dirty="0" err="1">
                <a:latin typeface="Sora Semibold"/>
              </a:rPr>
              <a:t>tu</a:t>
            </a:r>
            <a:r>
              <a:rPr lang="en-US" b="1" dirty="0">
                <a:latin typeface="Sora Semibold"/>
              </a:rPr>
              <a:t> web</a:t>
            </a:r>
            <a:endParaRPr lang="en-US" b="0" i="0" dirty="0">
              <a:effectLst/>
              <a:latin typeface="Sora Semibold"/>
            </a:endParaRPr>
          </a:p>
        </p:txBody>
      </p:sp>
      <p:sp>
        <p:nvSpPr>
          <p:cNvPr id="6" name="Rectangle 5"/>
          <p:cNvSpPr/>
          <p:nvPr/>
        </p:nvSpPr>
        <p:spPr>
          <a:xfrm>
            <a:off x="7500035" y="2585229"/>
            <a:ext cx="4326826" cy="369332"/>
          </a:xfrm>
          <a:prstGeom prst="rect">
            <a:avLst/>
          </a:prstGeom>
        </p:spPr>
        <p:txBody>
          <a:bodyPr wrap="none">
            <a:spAutoFit/>
          </a:bodyPr>
          <a:lstStyle/>
          <a:p>
            <a:pPr fontAlgn="base"/>
            <a:r>
              <a:rPr lang="es-PA" b="1" dirty="0">
                <a:latin typeface="Sora Semibold"/>
              </a:rPr>
              <a:t>Es un entorno seguro para tus ventas</a:t>
            </a:r>
            <a:endParaRPr lang="es-PA" b="0" i="0" dirty="0">
              <a:effectLst/>
              <a:latin typeface="Sora Semibold"/>
            </a:endParaRPr>
          </a:p>
        </p:txBody>
      </p:sp>
      <p:sp>
        <p:nvSpPr>
          <p:cNvPr id="7" name="Rectangle 6"/>
          <p:cNvSpPr/>
          <p:nvPr/>
        </p:nvSpPr>
        <p:spPr>
          <a:xfrm>
            <a:off x="7614355" y="3446972"/>
            <a:ext cx="3583032" cy="369332"/>
          </a:xfrm>
          <a:prstGeom prst="rect">
            <a:avLst/>
          </a:prstGeom>
        </p:spPr>
        <p:txBody>
          <a:bodyPr wrap="none">
            <a:spAutoFit/>
          </a:bodyPr>
          <a:lstStyle/>
          <a:p>
            <a:pPr fontAlgn="base"/>
            <a:r>
              <a:rPr lang="es-PA" b="1" dirty="0">
                <a:latin typeface="Sora Semibold"/>
              </a:rPr>
              <a:t>Análisis de productos y ventas</a:t>
            </a:r>
            <a:endParaRPr lang="es-PA" b="0" i="0" dirty="0">
              <a:effectLst/>
              <a:latin typeface="Sora Semibold"/>
            </a:endParaRPr>
          </a:p>
        </p:txBody>
      </p:sp>
    </p:spTree>
    <p:extLst>
      <p:ext uri="{BB962C8B-B14F-4D97-AF65-F5344CB8AC3E}">
        <p14:creationId xmlns:p14="http://schemas.microsoft.com/office/powerpoint/2010/main" val="129369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98</TotalTime>
  <Words>173</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helvetica</vt:lpstr>
      <vt:lpstr>Open Sans</vt:lpstr>
      <vt:lpstr>Sora Semibold</vt:lpstr>
      <vt:lpstr>Trebuchet MS</vt:lpstr>
      <vt:lpstr>Wingdings 3</vt:lpstr>
      <vt:lpstr>Facet</vt:lpstr>
      <vt:lpstr>ERGONOMÍA</vt:lpstr>
      <vt:lpstr>PowerPoint Presentation</vt:lpstr>
      <vt:lpstr>PowerPoint Presentation</vt:lpstr>
      <vt:lpstr>PowerPoint Presentation</vt:lpstr>
      <vt:lpstr>PowerPoint Presentation</vt:lpstr>
      <vt:lpstr>PowerPoint Presentation</vt:lpstr>
      <vt:lpstr>Comercio</vt:lpstr>
      <vt:lpstr>Plataformas MAGENTO</vt:lpstr>
      <vt:lpstr>PowerPoint Presentation</vt:lpstr>
      <vt:lpstr>PowerPoint Presentation</vt:lpstr>
      <vt:lpstr>PowerPoint Presentation</vt:lpstr>
      <vt:lpstr>Documentos</vt:lpstr>
      <vt:lpstr>Tráfico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ERGONOMÍA</dc:title>
  <dc:creator>Ricardo</dc:creator>
  <cp:lastModifiedBy>Ricardo</cp:lastModifiedBy>
  <cp:revision>16</cp:revision>
  <dcterms:created xsi:type="dcterms:W3CDTF">2024-04-25T20:19:10Z</dcterms:created>
  <dcterms:modified xsi:type="dcterms:W3CDTF">2024-04-25T21:58:03Z</dcterms:modified>
</cp:coreProperties>
</file>